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9" r:id="rId6"/>
    <p:sldId id="305" r:id="rId7"/>
    <p:sldId id="263" r:id="rId8"/>
    <p:sldId id="332" r:id="rId9"/>
    <p:sldId id="328" r:id="rId10"/>
    <p:sldId id="265" r:id="rId11"/>
    <p:sldId id="261" r:id="rId12"/>
    <p:sldId id="320" r:id="rId13"/>
    <p:sldId id="262" r:id="rId14"/>
    <p:sldId id="321" r:id="rId15"/>
    <p:sldId id="299" r:id="rId16"/>
    <p:sldId id="306" r:id="rId17"/>
    <p:sldId id="296" r:id="rId18"/>
    <p:sldId id="307" r:id="rId19"/>
    <p:sldId id="297" r:id="rId20"/>
    <p:sldId id="309" r:id="rId21"/>
    <p:sldId id="298" r:id="rId22"/>
    <p:sldId id="308" r:id="rId23"/>
    <p:sldId id="293" r:id="rId24"/>
    <p:sldId id="274" r:id="rId25"/>
    <p:sldId id="327" r:id="rId26"/>
    <p:sldId id="336" r:id="rId27"/>
    <p:sldId id="266" r:id="rId28"/>
    <p:sldId id="267" r:id="rId29"/>
    <p:sldId id="335" r:id="rId30"/>
    <p:sldId id="333" r:id="rId31"/>
    <p:sldId id="334" r:id="rId32"/>
    <p:sldId id="268" r:id="rId33"/>
    <p:sldId id="278" r:id="rId34"/>
    <p:sldId id="275" r:id="rId35"/>
    <p:sldId id="329" r:id="rId36"/>
    <p:sldId id="277" r:id="rId37"/>
    <p:sldId id="283" r:id="rId38"/>
    <p:sldId id="313" r:id="rId39"/>
    <p:sldId id="331" r:id="rId40"/>
    <p:sldId id="279" r:id="rId41"/>
    <p:sldId id="284" r:id="rId42"/>
    <p:sldId id="316" r:id="rId43"/>
    <p:sldId id="315" r:id="rId44"/>
    <p:sldId id="280" r:id="rId45"/>
    <p:sldId id="285" r:id="rId46"/>
    <p:sldId id="317" r:id="rId47"/>
    <p:sldId id="314" r:id="rId48"/>
    <p:sldId id="281" r:id="rId49"/>
    <p:sldId id="286" r:id="rId50"/>
    <p:sldId id="338" r:id="rId51"/>
    <p:sldId id="318" r:id="rId52"/>
    <p:sldId id="282" r:id="rId53"/>
    <p:sldId id="287" r:id="rId54"/>
    <p:sldId id="319" r:id="rId55"/>
    <p:sldId id="340" r:id="rId56"/>
    <p:sldId id="339" r:id="rId57"/>
    <p:sldId id="341" r:id="rId58"/>
    <p:sldId id="342" r:id="rId59"/>
    <p:sldId id="337" r:id="rId60"/>
    <p:sldId id="311" r:id="rId61"/>
    <p:sldId id="288" r:id="rId62"/>
    <p:sldId id="300" r:id="rId63"/>
    <p:sldId id="301" r:id="rId64"/>
    <p:sldId id="295" r:id="rId65"/>
    <p:sldId id="303" r:id="rId66"/>
    <p:sldId id="302" r:id="rId67"/>
    <p:sldId id="304" r:id="rId68"/>
    <p:sldId id="330" r:id="rId69"/>
    <p:sldId id="276" r:id="rId70"/>
    <p:sldId id="326" r:id="rId71"/>
    <p:sldId id="32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7536" autoAdjust="0"/>
  </p:normalViewPr>
  <p:slideViewPr>
    <p:cSldViewPr>
      <p:cViewPr varScale="1">
        <p:scale>
          <a:sx n="80" d="100"/>
          <a:sy n="80" d="100"/>
        </p:scale>
        <p:origin x="-16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5" Type="http://schemas.openxmlformats.org/officeDocument/2006/relationships/hyperlink" Target="http://www.developerdotstar.com/mag/bios/jack_reeves.html" TargetMode="External"/><Relationship Id="rId4" Type="http://schemas.openxmlformats.org/officeDocument/2006/relationships/hyperlink" Target="http://bighugelabs.com/motivator.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www.confreaks.com/videos/240-goruco2009-solid-object-oriented-design" TargetMode="External"/><Relationship Id="rId2" Type="http://schemas.openxmlformats.org/officeDocument/2006/relationships/hyperlink" Target="http://blip.tv/rubynation/jim-weirich-3672101"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How does our software respond to CHANGE?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Problems </a:t>
            </a:r>
            <a:r>
              <a:rPr lang="en-US" dirty="0" err="1" smtClean="0"/>
              <a:t>a.k.a</a:t>
            </a:r>
            <a:r>
              <a:rPr lang="en-US" dirty="0" smtClean="0"/>
              <a:t> Code Smells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Smells: </a:t>
            </a:r>
            <a:r>
              <a:rPr lang="en-US" dirty="0" err="1" smtClean="0"/>
              <a:t>Ndepend</a:t>
            </a:r>
            <a:r>
              <a:rPr lang="en-US" dirty="0" smtClean="0"/>
              <a:t> </a:t>
            </a:r>
            <a:r>
              <a:rPr lang="en-US" dirty="0" smtClean="0"/>
              <a:t>Catalog</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Smells</a:t>
            </a:r>
            <a:endParaRPr lang="en-US" dirty="0"/>
          </a:p>
        </p:txBody>
      </p:sp>
      <p:sp>
        <p:nvSpPr>
          <p:cNvPr id="3" name="Content Placeholder 2"/>
          <p:cNvSpPr>
            <a:spLocks noGrp="1"/>
          </p:cNvSpPr>
          <p:nvPr>
            <p:ph idx="1"/>
          </p:nvPr>
        </p:nvSpPr>
        <p:spPr/>
        <p:txBody>
          <a:bodyPr/>
          <a:lstStyle/>
          <a:p>
            <a:r>
              <a:rPr lang="en-US" dirty="0" smtClean="0"/>
              <a:t>Agile Principles &amp; Practices[Bob Martin]</a:t>
            </a:r>
            <a:endParaRPr lang="en-US" dirty="0" smtClean="0"/>
          </a:p>
          <a:p>
            <a:pPr>
              <a:buNone/>
            </a:pPr>
            <a:endParaRPr lang="en-US" dirty="0" smtClean="0"/>
          </a:p>
          <a:p>
            <a:r>
              <a:rPr lang="en-US" dirty="0" smtClean="0"/>
              <a:t>Rigidity</a:t>
            </a:r>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In 1992, Jack Reeves wrote a seminal article "</a:t>
            </a:r>
            <a:r>
              <a:rPr lang="en-US" b="1" dirty="0" smtClean="0"/>
              <a:t>What Is Software Design</a:t>
            </a:r>
            <a:r>
              <a:rPr lang="en-US" dirty="0" smtClean="0"/>
              <a:t>?"in the </a:t>
            </a:r>
            <a:r>
              <a:rPr lang="en-US" i="1" dirty="0" smtClean="0"/>
              <a:t>C++ Journal.[1] In this </a:t>
            </a:r>
            <a:r>
              <a:rPr lang="en-US" dirty="0" smtClean="0"/>
              <a:t>article, Reeves argued that the design of a software system is documented primarily by its source code, that diagrams representing the source code are ancillary to the design and are not the design</a:t>
            </a:r>
          </a:p>
          <a:p>
            <a:pPr>
              <a:buNone/>
            </a:pPr>
            <a:r>
              <a:rPr lang="en-US" dirty="0" smtClean="0"/>
              <a:t>    itself. </a:t>
            </a:r>
            <a:r>
              <a:rPr lang="en-US" b="1" dirty="0" smtClean="0"/>
              <a:t>The source code </a:t>
            </a:r>
            <a:r>
              <a:rPr lang="en-US" b="1" i="1" dirty="0" smtClean="0"/>
              <a:t>is the design</a:t>
            </a:r>
            <a:r>
              <a:rPr lang="en-US" i="1" dirty="0" smtClean="0"/>
              <a:t>.</a:t>
            </a:r>
            <a:endParaRPr lang="en-US" dirty="0" smtClean="0"/>
          </a:p>
          <a:p>
            <a:r>
              <a:rPr lang="en-US" i="1" dirty="0" smtClean="0"/>
              <a:t>‘In </a:t>
            </a:r>
            <a:r>
              <a:rPr lang="en-US" i="1" dirty="0" smtClean="0"/>
              <a:t>school, they teach the </a:t>
            </a:r>
            <a:r>
              <a:rPr lang="en-US" i="1" dirty="0" smtClean="0"/>
              <a:t>opposite’.</a:t>
            </a:r>
          </a:p>
          <a:p>
            <a:endParaRPr lang="en-US" i="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normAutofit/>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 name="Picture 3" descr="thanks.png"/>
          <p:cNvPicPr>
            <a:picLocks noChangeAspect="1"/>
          </p:cNvPicPr>
          <p:nvPr/>
        </p:nvPicPr>
        <p:blipFill>
          <a:blip r:embed="rId2" cstate="print"/>
          <a:stretch>
            <a:fillRect/>
          </a:stretch>
        </p:blipFill>
        <p:spPr>
          <a:xfrm>
            <a:off x="609600" y="1219200"/>
            <a:ext cx="4525007" cy="382005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smtClean="0"/>
              <a:t>http://butunclebob.com/ArticleS.UncleBob.PrinciplesOfOod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 </a:t>
            </a:r>
            <a:r>
              <a:rPr lang="en-US" b="1" dirty="0" smtClean="0"/>
              <a:t>SOLID</a:t>
            </a:r>
            <a:r>
              <a:rPr lang="en-US" dirty="0" smtClean="0"/>
              <a:t> was given by</a:t>
            </a:r>
            <a:endParaRPr lang="en-US" dirty="0"/>
          </a:p>
        </p:txBody>
      </p:sp>
      <p:sp>
        <p:nvSpPr>
          <p:cNvPr id="3" name="Content Placeholder 2"/>
          <p:cNvSpPr>
            <a:spLocks noGrp="1"/>
          </p:cNvSpPr>
          <p:nvPr>
            <p:ph idx="1"/>
          </p:nvPr>
        </p:nvSpPr>
        <p:spPr/>
        <p:txBody>
          <a:bodyPr/>
          <a:lstStyle/>
          <a:p>
            <a:r>
              <a:rPr lang="en-US" dirty="0" err="1" smtClean="0"/>
              <a:t>Micheal</a:t>
            </a:r>
            <a:r>
              <a:rPr lang="en-US" dirty="0" smtClean="0"/>
              <a:t> Feathers</a:t>
            </a:r>
          </a:p>
          <a:p>
            <a:r>
              <a:rPr lang="en-US" dirty="0" smtClean="0"/>
              <a:t>Author of: </a:t>
            </a:r>
            <a:r>
              <a:rPr lang="en-US" sz="2400" dirty="0" smtClean="0"/>
              <a:t>Working </a:t>
            </a:r>
            <a:r>
              <a:rPr lang="en-US" sz="2400" dirty="0" smtClean="0"/>
              <a:t>Effectively with Legacy Code</a:t>
            </a:r>
          </a:p>
          <a:p>
            <a:pPr>
              <a:buNone/>
            </a:pPr>
            <a:r>
              <a:rPr lang="en-US" sz="2400" dirty="0" smtClean="0">
                <a:hlinkClick r:id="rId2"/>
              </a:rPr>
              <a:t>http://butunclebob.com/ArticleS.MichaelFeathers</a:t>
            </a:r>
            <a:endParaRPr lang="en-US" sz="2400" dirty="0" smtClean="0"/>
          </a:p>
          <a:p>
            <a:pPr>
              <a:buNone/>
            </a:pPr>
            <a:endParaRPr lang="en-US" sz="2400" dirty="0" smtClean="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3200" dirty="0" smtClean="0"/>
              <a:t>SO, WHAT ARE THESE SOLID PRINCIPLES ABOUT?</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Better question would be </a:t>
            </a:r>
            <a:endParaRPr lang="en-US" dirty="0"/>
          </a:p>
        </p:txBody>
      </p:sp>
      <p:sp>
        <p:nvSpPr>
          <p:cNvPr id="3" name="Content Placeholder 2"/>
          <p:cNvSpPr>
            <a:spLocks noGrp="1"/>
          </p:cNvSpPr>
          <p:nvPr>
            <p:ph idx="1"/>
          </p:nvPr>
        </p:nvSpPr>
        <p:spPr/>
        <p:txBody>
          <a:bodyPr/>
          <a:lstStyle/>
          <a:p>
            <a:r>
              <a:rPr lang="en-US" dirty="0" smtClean="0"/>
              <a:t>What </a:t>
            </a:r>
            <a:r>
              <a:rPr lang="en-US" dirty="0" smtClean="0"/>
              <a:t>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Dependencies</a:t>
            </a:r>
            <a:endParaRPr lang="en-US" dirty="0"/>
          </a:p>
        </p:txBody>
      </p:sp>
      <p:sp>
        <p:nvSpPr>
          <p:cNvPr id="5" name="Rectangle 4"/>
          <p:cNvSpPr/>
          <p:nvPr/>
        </p:nvSpPr>
        <p:spPr>
          <a:xfrm>
            <a:off x="685800" y="5334000"/>
            <a:ext cx="8001000" cy="369332"/>
          </a:xfrm>
          <a:prstGeom prst="rect">
            <a:avLst/>
          </a:prstGeom>
        </p:spPr>
        <p:txBody>
          <a:bodyPr wrap="square">
            <a:spAutoFit/>
          </a:bodyPr>
          <a:lstStyle/>
          <a:p>
            <a:r>
              <a:rPr lang="en-US" b="1" dirty="0" smtClean="0"/>
              <a:t>A IS DEPENDENT ON B. If something happens to B, what effect does it have on A?</a:t>
            </a:r>
            <a:endParaRPr lang="en-US" b="1" dirty="0"/>
          </a:p>
        </p:txBody>
      </p:sp>
      <p:sp>
        <p:nvSpPr>
          <p:cNvPr id="6" name="Rectangle 5"/>
          <p:cNvSpPr/>
          <p:nvPr/>
        </p:nvSpPr>
        <p:spPr>
          <a:xfrm>
            <a:off x="685800" y="5867400"/>
            <a:ext cx="8077200" cy="338554"/>
          </a:xfrm>
          <a:prstGeom prst="rect">
            <a:avLst/>
          </a:prstGeom>
        </p:spPr>
        <p:txBody>
          <a:bodyPr wrap="square">
            <a:spAutoFit/>
          </a:bodyPr>
          <a:lstStyle/>
          <a:p>
            <a:r>
              <a:rPr lang="en-US" sz="1600" b="1" dirty="0" smtClean="0"/>
              <a:t>DEPENDENCIES GIVE US SOME DEGREE OF REASON TO SEE HOW CHANGES PROPOGATE</a:t>
            </a:r>
            <a:endParaRPr lang="en-US" sz="1600" b="1" dirty="0"/>
          </a:p>
        </p:txBody>
      </p:sp>
      <p:pic>
        <p:nvPicPr>
          <p:cNvPr id="8" name="Picture 7" descr="DEPE.png"/>
          <p:cNvPicPr>
            <a:picLocks noChangeAspect="1"/>
          </p:cNvPicPr>
          <p:nvPr/>
        </p:nvPicPr>
        <p:blipFill>
          <a:blip r:embed="rId2" cstate="print"/>
          <a:stretch>
            <a:fillRect/>
          </a:stretch>
        </p:blipFill>
        <p:spPr>
          <a:xfrm>
            <a:off x="1866522" y="2204866"/>
            <a:ext cx="5410956" cy="244826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Dependency Management?</a:t>
            </a:r>
            <a:endParaRPr lang="en-US" sz="4000" dirty="0"/>
          </a:p>
        </p:txBody>
      </p:sp>
      <p:sp>
        <p:nvSpPr>
          <p:cNvPr id="3" name="Content Placeholder 2"/>
          <p:cNvSpPr>
            <a:spLocks noGrp="1"/>
          </p:cNvSpPr>
          <p:nvPr>
            <p:ph idx="1"/>
          </p:nvPr>
        </p:nvSpPr>
        <p:spPr/>
        <p:txBody>
          <a:bodyPr>
            <a:normAutofit/>
          </a:bodyPr>
          <a:lstStyle/>
          <a:p>
            <a:r>
              <a:rPr lang="en-US" dirty="0" smtClean="0"/>
              <a:t>“Dependency </a:t>
            </a:r>
            <a:r>
              <a:rPr lang="en-US" dirty="0" smtClean="0"/>
              <a:t>Management is an issue that most of us have faced. Whenever we bring up on our screens a nasty batch of tangled legacy code, we are experiencing the results of poor dependency management. </a:t>
            </a:r>
            <a:r>
              <a:rPr lang="en-US" dirty="0" smtClean="0"/>
              <a:t>“</a:t>
            </a:r>
            <a:endParaRPr lang="en-US" dirty="0"/>
          </a:p>
        </p:txBody>
      </p:sp>
      <p:pic>
        <p:nvPicPr>
          <p:cNvPr id="3074" name="Picture 2" descr="http://blogs.msdn.com/blogfiles/cdndevs/WindowsLiveWriter/CraftsmanshipandEthicsUncleBobsKeynote_E0E9/uncle_bob_martin_3.jpg"/>
          <p:cNvPicPr>
            <a:picLocks noChangeAspect="1" noChangeArrowheads="1"/>
          </p:cNvPicPr>
          <p:nvPr/>
        </p:nvPicPr>
        <p:blipFill>
          <a:blip r:embed="rId2" cstate="print"/>
          <a:srcRect/>
          <a:stretch>
            <a:fillRect/>
          </a:stretch>
        </p:blipFill>
        <p:spPr bwMode="auto">
          <a:xfrm>
            <a:off x="6629400" y="4419600"/>
            <a:ext cx="1933575" cy="20383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Why is Dependency Management so important?</a:t>
            </a:r>
            <a:endParaRPr lang="en-US" sz="3200" dirty="0"/>
          </a:p>
        </p:txBody>
      </p:sp>
      <p:sp>
        <p:nvSpPr>
          <p:cNvPr id="3" name="Content Placeholder 2"/>
          <p:cNvSpPr>
            <a:spLocks noGrp="1"/>
          </p:cNvSpPr>
          <p:nvPr>
            <p:ph idx="1"/>
          </p:nvPr>
        </p:nvSpPr>
        <p:spPr/>
        <p:txBody>
          <a:bodyPr>
            <a:normAutofit/>
          </a:bodyPr>
          <a:lstStyle/>
          <a:p>
            <a:r>
              <a:rPr lang="en-US" dirty="0" smtClean="0"/>
              <a:t> Poor dependency </a:t>
            </a:r>
            <a:r>
              <a:rPr lang="en-US" dirty="0" smtClean="0"/>
              <a:t>management </a:t>
            </a:r>
            <a:r>
              <a:rPr lang="en-US" dirty="0" smtClean="0"/>
              <a:t>leads to code that is hard to change, fragile, and non-reusable</a:t>
            </a:r>
            <a:endParaRPr lang="en-US" dirty="0" smtClean="0"/>
          </a:p>
          <a:p>
            <a:r>
              <a:rPr lang="en-US" dirty="0" smtClean="0"/>
              <a:t>On </a:t>
            </a:r>
            <a:r>
              <a:rPr lang="en-US" dirty="0" smtClean="0"/>
              <a:t>the other hand, when dependencies are well managed, the code remains flexible, robust, and </a:t>
            </a:r>
            <a:r>
              <a:rPr lang="en-US" dirty="0" smtClean="0"/>
              <a:t>reusable</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t>
            </a:r>
            <a:r>
              <a:rPr lang="en-US" dirty="0" smtClean="0"/>
              <a:t>ave committed the same kind of design mistakes </a:t>
            </a:r>
          </a:p>
          <a:p>
            <a:r>
              <a:rPr lang="en-US" dirty="0" smtClean="0"/>
              <a:t>Have learnt from those mistakes</a:t>
            </a:r>
          </a:p>
          <a:p>
            <a:r>
              <a:rPr lang="en-US" dirty="0" smtClean="0"/>
              <a:t>Some have 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295400"/>
          </a:xfrm>
        </p:spPr>
        <p:txBody>
          <a:bodyPr>
            <a:normAutofit fontScale="90000"/>
          </a:bodyPr>
          <a:lstStyle/>
          <a:p>
            <a:r>
              <a:rPr lang="en-US" dirty="0" smtClean="0"/>
              <a:t/>
            </a:r>
            <a:br>
              <a:rPr lang="en-US" dirty="0" smtClean="0"/>
            </a:br>
            <a:r>
              <a:rPr lang="en-US" dirty="0" smtClean="0"/>
              <a:t>“</a:t>
            </a:r>
            <a:r>
              <a:rPr lang="en-US" i="1" dirty="0" smtClean="0"/>
              <a:t>Talk </a:t>
            </a:r>
            <a:r>
              <a:rPr lang="en-US" i="1" dirty="0" smtClean="0"/>
              <a:t>is cheap, show me the </a:t>
            </a:r>
            <a:r>
              <a:rPr lang="en-US" i="1" dirty="0" smtClean="0"/>
              <a:t>code</a:t>
            </a:r>
            <a:r>
              <a:rPr lang="en-US" dirty="0" smtClean="0"/>
              <a:t>”</a:t>
            </a:r>
            <a:br>
              <a:rPr lang="en-US" dirty="0" smtClean="0"/>
            </a:br>
            <a:r>
              <a:rPr lang="en-US" dirty="0" smtClean="0"/>
              <a:t/>
            </a:r>
            <a:br>
              <a:rPr lang="en-US" dirty="0" smtClean="0"/>
            </a:br>
            <a:r>
              <a:rPr lang="en-US" dirty="0" smtClean="0"/>
              <a:t>		              -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STATIC (C#), DYNAMIC (RUBY)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SRP</a:t>
            </a:r>
            <a:endParaRPr lang="en-US" dirty="0"/>
          </a:p>
        </p:txBody>
      </p:sp>
      <p:sp>
        <p:nvSpPr>
          <p:cNvPr id="3" name="Content Placeholder 2"/>
          <p:cNvSpPr>
            <a:spLocks noGrp="1"/>
          </p:cNvSpPr>
          <p:nvPr>
            <p:ph idx="1"/>
          </p:nvPr>
        </p:nvSpPr>
        <p:spPr/>
        <p:txBody>
          <a:bodyPr/>
          <a:lstStyle/>
          <a:p>
            <a:r>
              <a:rPr lang="en-US" i="1" dirty="0" smtClean="0"/>
              <a:t>A CLASS SHOULD HAVE ONE AND ONLY ONE RESPONSIBILITY.</a:t>
            </a:r>
          </a:p>
          <a:p>
            <a:pPr>
              <a:buNone/>
            </a:pPr>
            <a:endParaRPr lang="en-US" i="1" dirty="0" smtClean="0"/>
          </a:p>
          <a:p>
            <a:r>
              <a:rPr lang="en-US" i="1" dirty="0" smtClean="0"/>
              <a:t>THERE SHOULD NEVER BE MORE THAN ONE REASON FOR A CLASS TO CHANGE.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smtClean="0"/>
              <a:t>    	Why is it important to separate two responsibilities into separate classes?</a:t>
            </a:r>
          </a:p>
          <a:p>
            <a:pPr>
              <a:buNone/>
            </a:pPr>
            <a:endParaRPr lang="en-US" dirty="0" smtClean="0"/>
          </a:p>
          <a:p>
            <a:pPr>
              <a:buNone/>
            </a:pPr>
            <a:r>
              <a:rPr lang="en-US" dirty="0" smtClean="0"/>
              <a:t>	Because each responsibility is an axis of change. When the requirements change, that change will be manifest through a change in responsibility amongst the classes. If a class assumes more than one responsibility, then there will be more than one reason for it to change.</a:t>
            </a:r>
          </a:p>
          <a:p>
            <a:pPr>
              <a:buNone/>
            </a:pPr>
            <a:endParaRPr lang="en-US" dirty="0" smtClean="0"/>
          </a:p>
          <a:p>
            <a:pPr>
              <a:buNone/>
            </a:pPr>
            <a:r>
              <a:rPr lang="en-US" dirty="0" smtClean="0"/>
              <a:t>	If a class has more then one responsibility, then the responsibilities become coupled. Changes to one responsibility may impair or inhibit the class’ ability to meet the others. This kind of coupling leads to fragile designs that break in unexpected ways when</a:t>
            </a:r>
          </a:p>
          <a:p>
            <a:pPr>
              <a:buNone/>
            </a:pPr>
            <a:r>
              <a:rPr lang="en-US" dirty="0" smtClean="0"/>
              <a:t>	changed.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Responsibility means a reason to change. Responsibility is an axis for change.</a:t>
            </a:r>
          </a:p>
          <a:p>
            <a:r>
              <a:rPr lang="en-US" dirty="0" smtClean="0"/>
              <a:t>Change in requirements are often the case.</a:t>
            </a:r>
          </a:p>
          <a:p>
            <a:r>
              <a:rPr lang="en-US" dirty="0" smtClean="0"/>
              <a:t>Following the Single Responsibility Principle can lead us to our goal of Strong Cohesion &amp; Loose Coupling.</a:t>
            </a:r>
          </a:p>
          <a:p>
            <a:r>
              <a:rPr lang="en-US" dirty="0" smtClean="0"/>
              <a:t>Many small classes with distinct responsibilities results in a more flexible design.</a:t>
            </a:r>
          </a:p>
          <a:p>
            <a:r>
              <a:rPr lang="en-US" dirty="0" smtClean="0"/>
              <a:t>The SRP is one of the simplest of the principle, and one of the hardest to get right. </a:t>
            </a:r>
          </a:p>
          <a:p>
            <a:r>
              <a:rPr lang="en-US" dirty="0" smtClean="0"/>
              <a:t>Conjoining responsibilities is something that we do naturally.</a:t>
            </a:r>
          </a:p>
          <a:p>
            <a:r>
              <a:rPr lang="en-US" dirty="0" smtClean="0"/>
              <a:t>Finding and separating those responsibilities from one another is much of what software design is really about.</a:t>
            </a:r>
          </a:p>
          <a:p>
            <a:r>
              <a:rPr lang="en-US" dirty="0" smtClean="0"/>
              <a:t>Multiple small interfaces that follow Interface Segregation Principle can help in achieving SRP.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OCP</a:t>
            </a:r>
            <a:endParaRPr lang="en-US" dirty="0"/>
          </a:p>
        </p:txBody>
      </p:sp>
      <p:sp>
        <p:nvSpPr>
          <p:cNvPr id="3" name="Content Placeholder 2"/>
          <p:cNvSpPr>
            <a:spLocks noGrp="1"/>
          </p:cNvSpPr>
          <p:nvPr>
            <p:ph idx="1"/>
          </p:nvPr>
        </p:nvSpPr>
        <p:spPr/>
        <p:txBody>
          <a:bodyPr/>
          <a:lstStyle/>
          <a:p>
            <a:pPr>
              <a:buNone/>
            </a:pPr>
            <a:r>
              <a:rPr lang="fr-FR" i="1" dirty="0" smtClean="0"/>
              <a:t>	</a:t>
            </a:r>
          </a:p>
          <a:p>
            <a:pPr>
              <a:buNone/>
            </a:pPr>
            <a:r>
              <a:rPr lang="fr-FR" i="1" dirty="0" smtClean="0"/>
              <a:t>   SOFTWARE ENTITIES (CLASSES, MODULES, FUNCTIONS, ETC.) </a:t>
            </a:r>
            <a:r>
              <a:rPr lang="en-US" i="1" dirty="0" smtClean="0"/>
              <a:t>SHOULD BE OPEN FOR EXTENSION, BUT CLOSED FOR MODIFICATION.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 to Extension : New Behavior can be added in the future</a:t>
            </a:r>
          </a:p>
          <a:p>
            <a:endParaRPr lang="en-US" dirty="0" smtClean="0"/>
          </a:p>
          <a:p>
            <a:r>
              <a:rPr lang="en-US" dirty="0" smtClean="0"/>
              <a:t>Closed to Modification: Changes to existing code is not required.</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OCP Principle was given by Bertrand Meyer</a:t>
            </a:r>
          </a:p>
          <a:p>
            <a:r>
              <a:rPr lang="en-US" dirty="0" smtClean="0"/>
              <a:t>OCP is at the heart of Object Oriented design</a:t>
            </a:r>
          </a:p>
          <a:p>
            <a:r>
              <a:rPr lang="en-US" dirty="0" smtClean="0"/>
              <a:t>Conformance to OCP yields the greatest benefits of OOD, reusability &amp; maintainability</a:t>
            </a:r>
          </a:p>
          <a:p>
            <a:r>
              <a:rPr lang="en-US" dirty="0" smtClean="0"/>
              <a:t>Key to OCP is programming to abstractions. </a:t>
            </a:r>
          </a:p>
          <a:p>
            <a:r>
              <a:rPr lang="en-US" dirty="0" smtClean="0"/>
              <a:t>Do not depend on implementations, depend on abstractions.</a:t>
            </a:r>
          </a:p>
          <a:p>
            <a:r>
              <a:rPr lang="en-US" dirty="0" smtClean="0"/>
              <a:t>100 % Conformance to OCP is not possible. There might be a requirement that may render our code not closed.</a:t>
            </a:r>
          </a:p>
          <a:p>
            <a:r>
              <a:rPr lang="en-US" dirty="0" smtClean="0"/>
              <a:t> Since closure cannot be complete, it should be strategic. </a:t>
            </a:r>
          </a:p>
          <a:p>
            <a:r>
              <a:rPr lang="en-US" dirty="0" smtClean="0"/>
              <a:t> Developer must choose what changes the code can be closed to.</a:t>
            </a:r>
          </a:p>
          <a:p>
            <a:r>
              <a:rPr lang="en-US" dirty="0" smtClean="0"/>
              <a:t>Experience would help a developer to make choices and design code for the most probable causes of change.</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LSP</a:t>
            </a:r>
            <a:endParaRPr lang="en-US" dirty="0"/>
          </a:p>
        </p:txBody>
      </p:sp>
      <p:sp>
        <p:nvSpPr>
          <p:cNvPr id="3" name="Content Placeholder 2"/>
          <p:cNvSpPr>
            <a:spLocks noGrp="1"/>
          </p:cNvSpPr>
          <p:nvPr>
            <p:ph idx="1"/>
          </p:nvPr>
        </p:nvSpPr>
        <p:spPr/>
        <p:txBody>
          <a:bodyPr/>
          <a:lstStyle/>
          <a:p>
            <a:pPr>
              <a:buNone/>
            </a:pPr>
            <a:r>
              <a:rPr lang="en-US" i="1" dirty="0" smtClean="0"/>
              <a:t>    FUNCTIONS THAT USE POINTERS OR REFERENCES TO BASE CLASSES MUST BE ABLE TO USE OBJECTS OF DERIVED CLASSES</a:t>
            </a:r>
          </a:p>
          <a:p>
            <a:pPr>
              <a:buNone/>
            </a:pPr>
            <a:r>
              <a:rPr lang="en-US" i="1" dirty="0" smtClean="0"/>
              <a:t>    WITHOUT KNOWING IT.</a:t>
            </a:r>
            <a:endParaRPr lang="en-US"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a:bodyPr>
          <a:lstStyle/>
          <a:p>
            <a:pPr>
              <a:buNone/>
            </a:pPr>
            <a:r>
              <a:rPr lang="en-US" sz="2400" dirty="0" smtClean="0"/>
              <a:t>The above is a paraphrase of the </a:t>
            </a:r>
            <a:r>
              <a:rPr lang="en-US" sz="2400" dirty="0" err="1" smtClean="0"/>
              <a:t>Liskov</a:t>
            </a:r>
            <a:r>
              <a:rPr lang="en-US" sz="2400" dirty="0" smtClean="0"/>
              <a:t> Substitution Principle</a:t>
            </a:r>
          </a:p>
          <a:p>
            <a:pPr>
              <a:buNone/>
            </a:pPr>
            <a:r>
              <a:rPr lang="en-US" dirty="0" smtClean="0"/>
              <a:t>Barbara </a:t>
            </a:r>
            <a:r>
              <a:rPr lang="en-US" dirty="0" err="1" smtClean="0"/>
              <a:t>Liskov</a:t>
            </a:r>
            <a:r>
              <a:rPr lang="en-US" dirty="0" smtClean="0"/>
              <a:t> first wrote it as follows :</a:t>
            </a:r>
          </a:p>
          <a:p>
            <a:pPr>
              <a:buNone/>
            </a:pPr>
            <a:r>
              <a:rPr lang="en-US" dirty="0" smtClean="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Named after Barbara </a:t>
            </a:r>
            <a:r>
              <a:rPr lang="en-US" dirty="0" err="1" smtClean="0"/>
              <a:t>Liskov</a:t>
            </a:r>
            <a:r>
              <a:rPr lang="en-US" dirty="0" smtClean="0"/>
              <a:t>, who gave the principle in 1988.</a:t>
            </a:r>
          </a:p>
          <a:p>
            <a:r>
              <a:rPr lang="en-US" dirty="0" smtClean="0"/>
              <a:t>Substitutability</a:t>
            </a:r>
          </a:p>
          <a:p>
            <a:r>
              <a:rPr lang="en-US" dirty="0" smtClean="0"/>
              <a:t>Calling code must not know the difference between a derived type and a base type.</a:t>
            </a:r>
          </a:p>
          <a:p>
            <a:r>
              <a:rPr lang="en-US" dirty="0" smtClean="0"/>
              <a:t>Sub-types must be substitutable for their base types.</a:t>
            </a:r>
          </a:p>
          <a:p>
            <a:r>
              <a:rPr lang="en-US" dirty="0" smtClean="0"/>
              <a:t>Child classes should not remove base class behavior.</a:t>
            </a:r>
          </a:p>
          <a:p>
            <a:r>
              <a:rPr lang="en-US" dirty="0" smtClean="0"/>
              <a:t>Native OOP: "IS-A" relationship </a:t>
            </a:r>
          </a:p>
          <a:p>
            <a:r>
              <a:rPr lang="en-US" dirty="0" smtClean="0"/>
              <a:t>LSP : "IS-SUBSTITUTABLE=FOR“</a:t>
            </a:r>
          </a:p>
          <a:p>
            <a:pPr>
              <a:buNone/>
            </a:pPr>
            <a:endParaRPr lang="en-US" b="1" dirty="0" smtClean="0"/>
          </a:p>
          <a:p>
            <a:r>
              <a:rPr lang="en-US" b="1" dirty="0" smtClean="0"/>
              <a:t>LSP surfaces the undesired behavior problems in subtypes caused due to inheritance</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ISP</a:t>
            </a:r>
            <a:endParaRPr lang="en-US" dirty="0"/>
          </a:p>
        </p:txBody>
      </p:sp>
      <p:sp>
        <p:nvSpPr>
          <p:cNvPr id="3" name="Content Placeholder 2"/>
          <p:cNvSpPr>
            <a:spLocks noGrp="1"/>
          </p:cNvSpPr>
          <p:nvPr>
            <p:ph idx="1"/>
          </p:nvPr>
        </p:nvSpPr>
        <p:spPr/>
        <p:txBody>
          <a:bodyPr/>
          <a:lstStyle/>
          <a:p>
            <a:pPr>
              <a:buNone/>
            </a:pPr>
            <a:r>
              <a:rPr lang="en-US" dirty="0" smtClean="0"/>
              <a:t>	</a:t>
            </a:r>
            <a:endParaRPr lang="en-US" i="1" dirty="0" smtClean="0"/>
          </a:p>
          <a:p>
            <a:pPr>
              <a:buNone/>
            </a:pPr>
            <a:r>
              <a:rPr lang="en-US" i="1" dirty="0" smtClean="0"/>
              <a:t>	CLIENTS SHOULD NOT BE FORCED TO DEPEND UPON INTERFACES THAT THEY DO NOT USE.</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266700" y="28575"/>
            <a:ext cx="8877300" cy="68294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Fat/Polluted interfaces</a:t>
            </a:r>
          </a:p>
          <a:p>
            <a:r>
              <a:rPr lang="en-US" dirty="0" smtClean="0"/>
              <a:t>Classes that have “fat” interfaces are classes whose interfaces are not cohesive.</a:t>
            </a:r>
          </a:p>
          <a:p>
            <a:r>
              <a:rPr lang="en-US" dirty="0" smtClean="0"/>
              <a:t>Let the client drive the interface.</a:t>
            </a:r>
          </a:p>
          <a:p>
            <a:r>
              <a:rPr lang="en-US" dirty="0" smtClean="0"/>
              <a:t>In other words, the interfaces of the class can be broken up into groups of member functions. Each group serves a different set of clients.  Thus some clients use one group of member functions, and other clients use the other groups.</a:t>
            </a:r>
          </a:p>
          <a:p>
            <a:r>
              <a:rPr lang="en-US" dirty="0" smtClean="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smtClean="0"/>
              <a:t>Some languages refer to these abstract base classes as “interfaces”, “protocols” or “signatures”.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DIP</a:t>
            </a:r>
            <a:endParaRPr lang="en-US" dirty="0"/>
          </a:p>
        </p:txBody>
      </p:sp>
      <p:sp>
        <p:nvSpPr>
          <p:cNvPr id="3" name="Content Placeholder 2"/>
          <p:cNvSpPr>
            <a:spLocks noGrp="1"/>
          </p:cNvSpPr>
          <p:nvPr>
            <p:ph idx="1"/>
          </p:nvPr>
        </p:nvSpPr>
        <p:spPr/>
        <p:txBody>
          <a:bodyPr>
            <a:normAutofit/>
          </a:bodyPr>
          <a:lstStyle/>
          <a:p>
            <a:r>
              <a:rPr lang="en-US" i="1" dirty="0" smtClean="0"/>
              <a:t>A. HIGH LEVEL MODULES SHOULD NOT DEPEND UPON LOW LEVEL MODULES. BOTH SHOULD DEPEND UPON ABSTRACTIONS.</a:t>
            </a:r>
          </a:p>
          <a:p>
            <a:endParaRPr lang="en-US" i="1" dirty="0" smtClean="0"/>
          </a:p>
          <a:p>
            <a:r>
              <a:rPr lang="en-US" i="1" dirty="0" smtClean="0"/>
              <a:t>B. ABSTRACTIONS SHOULD NOT DEPEND UPON DETAILS. DETAILS SHOULD DEPEND UPON ABSTRACTIONS.</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a:t>
            </a:r>
            <a:endParaRPr lang="en-US" dirty="0"/>
          </a:p>
        </p:txBody>
      </p:sp>
      <p:sp>
        <p:nvSpPr>
          <p:cNvPr id="3" name="Content Placeholder 2"/>
          <p:cNvSpPr>
            <a:spLocks noGrp="1"/>
          </p:cNvSpPr>
          <p:nvPr>
            <p:ph idx="1"/>
          </p:nvPr>
        </p:nvSpPr>
        <p:spPr/>
        <p:txBody>
          <a:bodyPr>
            <a:normAutofit lnSpcReduction="10000"/>
          </a:bodyPr>
          <a:lstStyle/>
          <a:p>
            <a:r>
              <a:rPr lang="en-US" dirty="0" smtClean="0"/>
              <a:t>Code to an abstraction, not an implementation</a:t>
            </a:r>
          </a:p>
          <a:p>
            <a:r>
              <a:rPr lang="en-US" dirty="0" smtClean="0"/>
              <a:t>Dependencies can also include libraries, files, file system, mail service, databases etc</a:t>
            </a:r>
          </a:p>
          <a:p>
            <a:r>
              <a:rPr lang="en-US" dirty="0" smtClean="0"/>
              <a:t>In the API, How can we swap the existing ORM </a:t>
            </a:r>
            <a:r>
              <a:rPr lang="en-US" dirty="0" err="1" smtClean="0"/>
              <a:t>NHibernate</a:t>
            </a:r>
            <a:r>
              <a:rPr lang="en-US" dirty="0" smtClean="0"/>
              <a:t> with another ORM such as Entity FW or more still </a:t>
            </a:r>
            <a:r>
              <a:rPr lang="en-US" dirty="0" err="1" smtClean="0"/>
              <a:t>MongoDB</a:t>
            </a:r>
            <a:r>
              <a:rPr lang="en-US" dirty="0" smtClean="0"/>
              <a:t> as the DB</a:t>
            </a:r>
          </a:p>
          <a:p>
            <a:r>
              <a:rPr lang="en-US" dirty="0" smtClean="0"/>
              <a:t>Tools to recognize dependencies: </a:t>
            </a:r>
            <a:r>
              <a:rPr lang="en-US" dirty="0" err="1" smtClean="0"/>
              <a:t>Ndepend</a:t>
            </a:r>
            <a:r>
              <a:rPr lang="en-US" dirty="0" smtClean="0"/>
              <a:t>, VS Ultimate Architecture tab</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667000"/>
            <a:ext cx="8229600" cy="1143000"/>
          </a:xfrm>
        </p:spPr>
        <p:txBody>
          <a:bodyPr/>
          <a:lstStyle/>
          <a:p>
            <a:r>
              <a:rPr lang="en-US" dirty="0" smtClean="0"/>
              <a:t>STATIC vs. DYNAMIC</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Why do we need an Interface?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static </a:t>
            </a:r>
            <a:r>
              <a:rPr lang="en-US" sz="2800" dirty="0" smtClean="0"/>
              <a:t>l</a:t>
            </a:r>
            <a:r>
              <a:rPr lang="en-US" sz="2800" dirty="0" smtClean="0"/>
              <a:t>anguages,</a:t>
            </a:r>
            <a:br>
              <a:rPr lang="en-US" sz="2800" dirty="0" smtClean="0"/>
            </a:br>
            <a:r>
              <a:rPr lang="en-US" sz="2800" dirty="0" smtClean="0"/>
              <a:t>We must know about Types being passed around!</a:t>
            </a:r>
            <a:endParaRPr lang="en-US" sz="2800" dirty="0"/>
          </a:p>
        </p:txBody>
      </p:sp>
      <p:pic>
        <p:nvPicPr>
          <p:cNvPr id="83971" name="Picture 3"/>
          <p:cNvPicPr>
            <a:picLocks noChangeAspect="1" noChangeArrowheads="1"/>
          </p:cNvPicPr>
          <p:nvPr/>
        </p:nvPicPr>
        <p:blipFill>
          <a:blip r:embed="rId2" cstate="print"/>
          <a:srcRect/>
          <a:stretch>
            <a:fillRect/>
          </a:stretch>
        </p:blipFill>
        <p:spPr bwMode="auto">
          <a:xfrm>
            <a:off x="1905000" y="2286000"/>
            <a:ext cx="5638800" cy="23622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a:bodyPr>
          <a:lstStyle/>
          <a:p>
            <a:r>
              <a:rPr lang="en-US" sz="2800" dirty="0" smtClean="0"/>
              <a:t>A dynamic language like Ruby is designed to never worry about types in the first place</a:t>
            </a:r>
            <a:endParaRPr lang="en-US" sz="2800" dirty="0"/>
          </a:p>
        </p:txBody>
      </p:sp>
      <p:pic>
        <p:nvPicPr>
          <p:cNvPr id="84995" name="Picture 3"/>
          <p:cNvPicPr>
            <a:picLocks noChangeAspect="1" noChangeArrowheads="1"/>
          </p:cNvPicPr>
          <p:nvPr/>
        </p:nvPicPr>
        <p:blipFill>
          <a:blip r:embed="rId2" cstate="print"/>
          <a:srcRect/>
          <a:stretch>
            <a:fillRect/>
          </a:stretch>
        </p:blipFill>
        <p:spPr bwMode="auto">
          <a:xfrm>
            <a:off x="1514475" y="2133600"/>
            <a:ext cx="6115050" cy="2590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457200" y="533400"/>
            <a:ext cx="3676650" cy="4486275"/>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724400" y="609600"/>
            <a:ext cx="3971925" cy="4438650"/>
          </a:xfrm>
          <a:prstGeom prst="rect">
            <a:avLst/>
          </a:prstGeom>
          <a:noFill/>
          <a:ln w="9525">
            <a:noFill/>
            <a:miter lim="800000"/>
            <a:headEnd/>
            <a:tailEnd/>
          </a:ln>
        </p:spPr>
      </p:pic>
      <p:pic>
        <p:nvPicPr>
          <p:cNvPr id="81924" name="Picture 4"/>
          <p:cNvPicPr>
            <a:picLocks noChangeAspect="1" noChangeArrowheads="1"/>
          </p:cNvPicPr>
          <p:nvPr/>
        </p:nvPicPr>
        <p:blipFill>
          <a:blip r:embed="rId4" cstate="print"/>
          <a:srcRect/>
          <a:stretch>
            <a:fillRect/>
          </a:stretch>
        </p:blipFill>
        <p:spPr bwMode="auto">
          <a:xfrm>
            <a:off x="1981200" y="5105400"/>
            <a:ext cx="5362575" cy="1409700"/>
          </a:xfrm>
          <a:prstGeom prst="rect">
            <a:avLst/>
          </a:prstGeom>
          <a:noFill/>
          <a:ln w="9525">
            <a:noFill/>
            <a:miter lim="800000"/>
            <a:headEnd/>
            <a:tailEnd/>
          </a:ln>
        </p:spPr>
      </p:pic>
      <p:pic>
        <p:nvPicPr>
          <p:cNvPr id="81925" name="Picture 5"/>
          <p:cNvPicPr>
            <a:picLocks noChangeAspect="1" noChangeArrowheads="1"/>
          </p:cNvPicPr>
          <p:nvPr/>
        </p:nvPicPr>
        <p:blipFill>
          <a:blip r:embed="rId5" cstate="print"/>
          <a:srcRect/>
          <a:stretch>
            <a:fillRect/>
          </a:stretch>
        </p:blipFill>
        <p:spPr bwMode="auto">
          <a:xfrm>
            <a:off x="0" y="0"/>
            <a:ext cx="9601200" cy="686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a:t>
            </a:r>
            <a:r>
              <a:rPr lang="en-US" dirty="0" smtClean="0"/>
              <a:t>follow Kaizen</a:t>
            </a:r>
            <a:endParaRPr lang="en-US" dirty="0"/>
          </a:p>
        </p:txBody>
      </p:sp>
      <p:sp>
        <p:nvSpPr>
          <p:cNvPr id="3" name="Content Placeholder 2"/>
          <p:cNvSpPr>
            <a:spLocks noGrp="1"/>
          </p:cNvSpPr>
          <p:nvPr>
            <p:ph idx="1"/>
          </p:nvPr>
        </p:nvSpPr>
        <p:spPr/>
        <p:txBody>
          <a:bodyPr/>
          <a:lstStyle/>
          <a:p>
            <a:r>
              <a:rPr lang="en-US" dirty="0" smtClean="0"/>
              <a:t>Yesterday </a:t>
            </a:r>
            <a:r>
              <a:rPr lang="en-US" dirty="0" smtClean="0"/>
              <a:t>we have code that works </a:t>
            </a:r>
          </a:p>
          <a:p>
            <a:r>
              <a:rPr lang="en-US" b="1" dirty="0" smtClean="0"/>
              <a:t>Today we want to improve </a:t>
            </a:r>
            <a:r>
              <a:rPr lang="en-US" b="1" dirty="0" smtClean="0"/>
              <a:t>it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opportunity</a:t>
            </a:r>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Refactoring to Patterns</a:t>
            </a:r>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presentation can be found at</a:t>
            </a:r>
            <a:endParaRPr lang="en-US" dirty="0"/>
          </a:p>
        </p:txBody>
      </p:sp>
      <p:sp>
        <p:nvSpPr>
          <p:cNvPr id="3" name="Content Placeholder 2"/>
          <p:cNvSpPr>
            <a:spLocks noGrp="1"/>
          </p:cNvSpPr>
          <p:nvPr>
            <p:ph idx="1"/>
          </p:nvPr>
        </p:nvSpPr>
        <p:spPr/>
        <p:txBody>
          <a:bodyPr/>
          <a:lstStyle/>
          <a:p>
            <a:r>
              <a:rPr lang="en-US" dirty="0" smtClean="0">
                <a:hlinkClick r:id="rId2"/>
              </a:rPr>
              <a:t>https://github.com/chris-gibson/solid</a:t>
            </a: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http://butunclebob.com/ArticleS.UncleBob.PrinciplesOfOod</a:t>
            </a:r>
            <a:endParaRPr lang="en-US" dirty="0" smtClean="0"/>
          </a:p>
          <a:p>
            <a:r>
              <a:rPr lang="en-US" dirty="0" smtClean="0">
                <a:hlinkClick r:id="rId3"/>
              </a:rPr>
              <a:t>http://lostechies.com/derickbailey/2009/02/11/solid-development-principles-in-motivational-pictures/</a:t>
            </a:r>
            <a:endParaRPr lang="en-US" dirty="0" smtClean="0"/>
          </a:p>
          <a:p>
            <a:r>
              <a:rPr lang="en-US" dirty="0" smtClean="0">
                <a:hlinkClick r:id="rId4"/>
              </a:rPr>
              <a:t>http://</a:t>
            </a:r>
            <a:r>
              <a:rPr lang="en-US" dirty="0" smtClean="0">
                <a:hlinkClick r:id="rId4"/>
              </a:rPr>
              <a:t>bighugelabs.com/motivator.php</a:t>
            </a:r>
            <a:endParaRPr lang="en-US" dirty="0" smtClean="0"/>
          </a:p>
          <a:p>
            <a:r>
              <a:rPr lang="en-US" i="1" dirty="0" smtClean="0">
                <a:hlinkClick r:id="rId5"/>
              </a:rPr>
              <a:t>http://www.developerdotstar.com/mag/bios/jack_reeves.html</a:t>
            </a:r>
            <a:endParaRPr lang="en-US" i="1"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SOLID Principles</a:t>
            </a:r>
            <a:endParaRPr lang="en-US" dirty="0"/>
          </a:p>
        </p:txBody>
      </p:sp>
      <p:sp>
        <p:nvSpPr>
          <p:cNvPr id="3" name="Content Placeholder 2"/>
          <p:cNvSpPr>
            <a:spLocks noGrp="1"/>
          </p:cNvSpPr>
          <p:nvPr>
            <p:ph idx="1"/>
          </p:nvPr>
        </p:nvSpPr>
        <p:spPr/>
        <p:txBody>
          <a:bodyPr/>
          <a:lstStyle/>
          <a:p>
            <a:r>
              <a:rPr lang="en-US" dirty="0" smtClean="0">
                <a:hlinkClick r:id="rId2"/>
              </a:rPr>
              <a:t>http://blip.tv/rubynation/jim-weirich-3672101</a:t>
            </a:r>
            <a:endParaRPr lang="en-US" dirty="0" smtClean="0"/>
          </a:p>
          <a:p>
            <a:r>
              <a:rPr lang="en-US" dirty="0" smtClean="0">
                <a:hlinkClick r:id="rId3"/>
              </a:rPr>
              <a:t>http://www.confreaks.com/videos/240-goruco2009-solid-object-oriented-design</a:t>
            </a:r>
            <a:endParaRPr lang="en-US" dirty="0" smtClean="0"/>
          </a:p>
          <a:p>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2800" dirty="0" smtClean="0"/>
              <a:t>What is the only constant in software development?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2176</TotalTime>
  <Words>1436</Words>
  <Application>Microsoft Office PowerPoint</Application>
  <PresentationFormat>On-screen Show (4:3)</PresentationFormat>
  <Paragraphs>181</Paragraphs>
  <Slides>71</Slides>
  <Notes>2</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SOLID Principles of OOD</vt:lpstr>
      <vt:lpstr>          </vt:lpstr>
      <vt:lpstr>         </vt:lpstr>
      <vt:lpstr>         EPP Motivation </vt:lpstr>
      <vt:lpstr>Engineering Philosophy</vt:lpstr>
      <vt:lpstr>Norman Rockstars follow Kaizen</vt:lpstr>
      <vt:lpstr>        SOLID Design Principles</vt:lpstr>
      <vt:lpstr>What is the only constant in software development?</vt:lpstr>
      <vt:lpstr>Slide 9</vt:lpstr>
      <vt:lpstr>        How does our software respond to CHANGE?</vt:lpstr>
      <vt:lpstr>Code Problems a.k.a Code Smells</vt:lpstr>
      <vt:lpstr>Code Smells: Ndepend Catalog</vt:lpstr>
      <vt:lpstr>Design Smells</vt:lpstr>
      <vt:lpstr>Design?</vt:lpstr>
      <vt:lpstr>Slide 15</vt:lpstr>
      <vt:lpstr>RIGIDITY</vt:lpstr>
      <vt:lpstr>Slide 17</vt:lpstr>
      <vt:lpstr>Fragility</vt:lpstr>
      <vt:lpstr>Slide 19</vt:lpstr>
      <vt:lpstr>IMMOBILITY</vt:lpstr>
      <vt:lpstr>Slide 21</vt:lpstr>
      <vt:lpstr>VISCOSITY</vt:lpstr>
      <vt:lpstr>Clean Code</vt:lpstr>
      <vt:lpstr>SOLID principles of  Object Oriented Design</vt:lpstr>
      <vt:lpstr>The Acronym SOLID was given by</vt:lpstr>
      <vt:lpstr>SO, WHAT ARE THESE SOLID PRINCIPLES ABOUT?</vt:lpstr>
      <vt:lpstr>Better question would be </vt:lpstr>
      <vt:lpstr>        DEPENDENCY MANAGEMENT ISSUES</vt:lpstr>
      <vt:lpstr>On Dependencies</vt:lpstr>
      <vt:lpstr>What is Dependency Management?</vt:lpstr>
      <vt:lpstr>Why is Dependency Management so important?</vt:lpstr>
      <vt:lpstr>Other OO Developers</vt:lpstr>
      <vt:lpstr>Slide 33</vt:lpstr>
      <vt:lpstr> “Talk is cheap, show me the code”                  - Linus Torvalds</vt:lpstr>
      <vt:lpstr>STATIC (C#), DYNAMIC (RUBY)</vt:lpstr>
      <vt:lpstr>Slide 36</vt:lpstr>
      <vt:lpstr>Reflect on SRP</vt:lpstr>
      <vt:lpstr>SRP</vt:lpstr>
      <vt:lpstr>SRP</vt:lpstr>
      <vt:lpstr>Slide 40</vt:lpstr>
      <vt:lpstr>Reflect on OCP</vt:lpstr>
      <vt:lpstr>OCP</vt:lpstr>
      <vt:lpstr>OCP</vt:lpstr>
      <vt:lpstr>Slide 44</vt:lpstr>
      <vt:lpstr>Reflect on LSP</vt:lpstr>
      <vt:lpstr>LSP</vt:lpstr>
      <vt:lpstr>LSP</vt:lpstr>
      <vt:lpstr>Slide 48</vt:lpstr>
      <vt:lpstr>Reflect on ISP</vt:lpstr>
      <vt:lpstr>Slide 50</vt:lpstr>
      <vt:lpstr>ISP</vt:lpstr>
      <vt:lpstr>Slide 52</vt:lpstr>
      <vt:lpstr>Reflect on DIP</vt:lpstr>
      <vt:lpstr>DIP</vt:lpstr>
      <vt:lpstr>STATIC vs. DYNAMIC</vt:lpstr>
      <vt:lpstr>Why do we need an Interface?</vt:lpstr>
      <vt:lpstr>In static languages, We must know about Types being passed around!</vt:lpstr>
      <vt:lpstr>A dynamic language like Ruby is designed to never worry about types in the first place</vt:lpstr>
      <vt:lpstr>Slide 59</vt:lpstr>
      <vt:lpstr>Other design smells &amp; principles</vt:lpstr>
      <vt:lpstr>When to apply SOLID Design Principles</vt:lpstr>
      <vt:lpstr>Slide 62</vt:lpstr>
      <vt:lpstr>Slide 63</vt:lpstr>
      <vt:lpstr>Slide 64</vt:lpstr>
      <vt:lpstr>What Next?</vt:lpstr>
      <vt:lpstr>Mediate on these principles</vt:lpstr>
      <vt:lpstr>For us, its constant learning</vt:lpstr>
      <vt:lpstr>Code, presentation can be found at</vt:lpstr>
      <vt:lpstr>References</vt:lpstr>
      <vt:lpstr>Ruby SOLID Principles</vt:lpstr>
      <vt:lpstr>Slide 71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431</cp:revision>
  <dcterms:created xsi:type="dcterms:W3CDTF">2012-12-02T19:33:00Z</dcterms:created>
  <dcterms:modified xsi:type="dcterms:W3CDTF">2012-12-12T02:42:22Z</dcterms:modified>
</cp:coreProperties>
</file>