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9" r:id="rId6"/>
    <p:sldId id="305" r:id="rId7"/>
    <p:sldId id="293" r:id="rId8"/>
    <p:sldId id="263" r:id="rId9"/>
    <p:sldId id="328" r:id="rId10"/>
    <p:sldId id="265" r:id="rId11"/>
    <p:sldId id="261" r:id="rId12"/>
    <p:sldId id="320" r:id="rId13"/>
    <p:sldId id="262" r:id="rId14"/>
    <p:sldId id="321" r:id="rId15"/>
    <p:sldId id="299" r:id="rId16"/>
    <p:sldId id="306" r:id="rId17"/>
    <p:sldId id="296" r:id="rId18"/>
    <p:sldId id="307" r:id="rId19"/>
    <p:sldId id="297" r:id="rId20"/>
    <p:sldId id="309" r:id="rId21"/>
    <p:sldId id="298" r:id="rId22"/>
    <p:sldId id="308" r:id="rId23"/>
    <p:sldId id="268" r:id="rId24"/>
    <p:sldId id="266" r:id="rId25"/>
    <p:sldId id="267" r:id="rId26"/>
    <p:sldId id="278" r:id="rId27"/>
    <p:sldId id="274" r:id="rId28"/>
    <p:sldId id="327" r:id="rId29"/>
    <p:sldId id="277" r:id="rId30"/>
    <p:sldId id="275" r:id="rId31"/>
    <p:sldId id="329" r:id="rId32"/>
    <p:sldId id="283" r:id="rId33"/>
    <p:sldId id="313" r:id="rId34"/>
    <p:sldId id="279" r:id="rId35"/>
    <p:sldId id="284" r:id="rId36"/>
    <p:sldId id="316" r:id="rId37"/>
    <p:sldId id="315" r:id="rId38"/>
    <p:sldId id="280" r:id="rId39"/>
    <p:sldId id="285" r:id="rId40"/>
    <p:sldId id="317" r:id="rId41"/>
    <p:sldId id="314" r:id="rId42"/>
    <p:sldId id="281" r:id="rId43"/>
    <p:sldId id="286" r:id="rId44"/>
    <p:sldId id="318" r:id="rId45"/>
    <p:sldId id="282" r:id="rId46"/>
    <p:sldId id="287" r:id="rId47"/>
    <p:sldId id="319" r:id="rId48"/>
    <p:sldId id="311" r:id="rId49"/>
    <p:sldId id="288" r:id="rId50"/>
    <p:sldId id="300" r:id="rId51"/>
    <p:sldId id="301" r:id="rId52"/>
    <p:sldId id="295" r:id="rId53"/>
    <p:sldId id="303" r:id="rId54"/>
    <p:sldId id="302" r:id="rId55"/>
    <p:sldId id="304" r:id="rId56"/>
    <p:sldId id="276" r:id="rId57"/>
    <p:sldId id="326" r:id="rId58"/>
    <p:sldId id="32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7536" autoAdjust="0"/>
  </p:normalViewPr>
  <p:slideViewPr>
    <p:cSldViewPr>
      <p:cViewPr varScale="1">
        <p:scale>
          <a:sx n="80" d="100"/>
          <a:sy n="80" d="100"/>
        </p:scale>
        <p:origin x="-166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12/10/2012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12/10/2012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butunclebob.com/ArticleS.MichaelFeathe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lostechies.com/derickbailey/2009/02/11/solid-development-principles-in-motivational-pictures/"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4" Type="http://schemas.openxmlformats.org/officeDocument/2006/relationships/hyperlink" Target="http://bighugelabs.com/motivator.php"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confreaks.com/videos/240-goruco2009-solid-object-oriented-design" TargetMode="External"/><Relationship Id="rId2" Type="http://schemas.openxmlformats.org/officeDocument/2006/relationships/hyperlink" Target="http://blip.tv/rubynation/jim-weirich-3672101"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Principles of OOD</a:t>
            </a:r>
            <a:endParaRPr lang="en-US" dirty="0"/>
          </a:p>
        </p:txBody>
      </p:sp>
      <p:sp>
        <p:nvSpPr>
          <p:cNvPr id="3" name="Subtitle 2"/>
          <p:cNvSpPr>
            <a:spLocks noGrp="1"/>
          </p:cNvSpPr>
          <p:nvPr>
            <p:ph type="subTitle" idx="1"/>
          </p:nvPr>
        </p:nvSpPr>
        <p:spPr/>
        <p:txBody>
          <a:bodyPr/>
          <a:lstStyle/>
          <a:p>
            <a:r>
              <a:rPr lang="en-US" dirty="0" smtClean="0"/>
              <a:t>Chris Gibson</a:t>
            </a:r>
          </a:p>
          <a:p>
            <a:r>
              <a:rPr lang="en-US" dirty="0" smtClean="0"/>
              <a:t>Sameeri Marryboyina</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3600" dirty="0" smtClean="0"/>
              <a:t>How does our software respond to CHANGE?</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smtClean="0"/>
              <a:t>Smells [Problems]</a:t>
            </a:r>
            <a:endParaRPr lang="en-US" dirty="0"/>
          </a:p>
        </p:txBody>
      </p:sp>
      <p:sp>
        <p:nvSpPr>
          <p:cNvPr id="3" name="Content Placeholder 2"/>
          <p:cNvSpPr>
            <a:spLocks noGrp="1"/>
          </p:cNvSpPr>
          <p:nvPr>
            <p:ph idx="1"/>
          </p:nvPr>
        </p:nvSpPr>
        <p:spPr/>
        <p:txBody>
          <a:bodyPr/>
          <a:lstStyle/>
          <a:p>
            <a:r>
              <a:rPr lang="en-US" dirty="0" smtClean="0"/>
              <a:t>Refactoring –  Improving the design of existing code [Martin Fowler</a:t>
            </a:r>
            <a:r>
              <a:rPr lang="en-US" dirty="0" smtClean="0"/>
              <a:t>]</a:t>
            </a:r>
            <a:endParaRPr lang="en-US" dirty="0" smtClean="0"/>
          </a:p>
          <a:p>
            <a:r>
              <a:rPr lang="en-US" dirty="0" smtClean="0"/>
              <a:t>Catalog of smells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Smells: </a:t>
            </a:r>
            <a:r>
              <a:rPr lang="en-US" dirty="0" err="1" smtClean="0"/>
              <a:t>Ndepend</a:t>
            </a:r>
            <a:r>
              <a:rPr lang="en-US" dirty="0" smtClean="0"/>
              <a:t> Screen Capture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smtClean="0"/>
              <a:t>Smells</a:t>
            </a:r>
            <a:endParaRPr lang="en-US" dirty="0"/>
          </a:p>
        </p:txBody>
      </p:sp>
      <p:sp>
        <p:nvSpPr>
          <p:cNvPr id="3" name="Content Placeholder 2"/>
          <p:cNvSpPr>
            <a:spLocks noGrp="1"/>
          </p:cNvSpPr>
          <p:nvPr>
            <p:ph idx="1"/>
          </p:nvPr>
        </p:nvSpPr>
        <p:spPr/>
        <p:txBody>
          <a:bodyPr/>
          <a:lstStyle/>
          <a:p>
            <a:r>
              <a:rPr lang="en-US" dirty="0" smtClean="0"/>
              <a:t>Clean Code : A handbook of Agile Software Craftsmanship [Bob Martin]</a:t>
            </a:r>
          </a:p>
          <a:p>
            <a:pPr>
              <a:buNone/>
            </a:pPr>
            <a:endParaRPr lang="en-US" dirty="0" smtClean="0"/>
          </a:p>
          <a:p>
            <a:r>
              <a:rPr lang="en-US" dirty="0" smtClean="0"/>
              <a:t>Rigidity</a:t>
            </a:r>
            <a:endParaRPr lang="en-US" dirty="0" smtClean="0"/>
          </a:p>
          <a:p>
            <a:r>
              <a:rPr lang="en-US" dirty="0" smtClean="0"/>
              <a:t>Fragility</a:t>
            </a:r>
          </a:p>
          <a:p>
            <a:r>
              <a:rPr lang="en-US" dirty="0" smtClean="0"/>
              <a:t>Viscosity</a:t>
            </a:r>
          </a:p>
          <a:p>
            <a:r>
              <a:rPr lang="en-US" dirty="0" smtClean="0"/>
              <a:t>Immobility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dirty="0" smtClean="0"/>
              <a:t>In 1992, Jack Reeves wrote a seminal </a:t>
            </a:r>
            <a:r>
              <a:rPr lang="en-US" dirty="0" smtClean="0"/>
              <a:t>article "</a:t>
            </a:r>
            <a:r>
              <a:rPr lang="en-US" b="1" dirty="0" smtClean="0"/>
              <a:t>What Is Software Design</a:t>
            </a:r>
            <a:r>
              <a:rPr lang="en-US" dirty="0" smtClean="0"/>
              <a:t>?"in the </a:t>
            </a:r>
            <a:r>
              <a:rPr lang="en-US" i="1" dirty="0" smtClean="0"/>
              <a:t>C++ Journal.[1] In </a:t>
            </a:r>
            <a:r>
              <a:rPr lang="en-US" i="1" dirty="0" smtClean="0"/>
              <a:t>this </a:t>
            </a:r>
            <a:r>
              <a:rPr lang="en-US" dirty="0" smtClean="0"/>
              <a:t>article</a:t>
            </a:r>
            <a:r>
              <a:rPr lang="en-US" dirty="0" smtClean="0"/>
              <a:t>, Reeves argued that the design of a software system is documented primarily by its </a:t>
            </a:r>
            <a:r>
              <a:rPr lang="en-US" dirty="0" smtClean="0"/>
              <a:t>source code</a:t>
            </a:r>
            <a:r>
              <a:rPr lang="en-US" dirty="0" smtClean="0"/>
              <a:t>, that diagrams representing the source code are ancillary to the design and are not the design</a:t>
            </a:r>
          </a:p>
          <a:p>
            <a:pPr>
              <a:buNone/>
            </a:pPr>
            <a:r>
              <a:rPr lang="en-US" dirty="0" smtClean="0"/>
              <a:t>    itself. </a:t>
            </a:r>
            <a:r>
              <a:rPr lang="en-US" b="1" dirty="0" smtClean="0"/>
              <a:t>The </a:t>
            </a:r>
            <a:r>
              <a:rPr lang="en-US" b="1" dirty="0" smtClean="0"/>
              <a:t>source code </a:t>
            </a:r>
            <a:r>
              <a:rPr lang="en-US" b="1" i="1" dirty="0" smtClean="0"/>
              <a:t>is the design</a:t>
            </a:r>
            <a:r>
              <a:rPr lang="en-US" i="1" dirty="0" smtClean="0"/>
              <a:t>.</a:t>
            </a:r>
            <a:endParaRPr lang="en-US" dirty="0" smtClean="0"/>
          </a:p>
          <a:p>
            <a:r>
              <a:rPr lang="en-US" i="1" dirty="0" smtClean="0"/>
              <a:t>In school, they teach the opposite.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RIGIDITY</a:t>
            </a:r>
            <a:endParaRPr lang="en-US" dirty="0"/>
          </a:p>
        </p:txBody>
      </p:sp>
      <p:sp>
        <p:nvSpPr>
          <p:cNvPr id="3" name="Content Placeholder 2"/>
          <p:cNvSpPr>
            <a:spLocks noGrp="1"/>
          </p:cNvSpPr>
          <p:nvPr>
            <p:ph idx="1"/>
          </p:nvPr>
        </p:nvSpPr>
        <p:spPr/>
        <p:txBody>
          <a:bodyPr>
            <a:normAutofit/>
          </a:bodyPr>
          <a:lstStyle/>
          <a:p>
            <a:r>
              <a:rPr lang="en-US" dirty="0" smtClean="0"/>
              <a:t>Rigidity is the tendency for software to be difficult to change, even in simple ways. A design is rigid if a single change causes a cascade of subsequent changes in dependent modules. The more modules that must be changed, the more rigid the design</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Fragility</a:t>
            </a:r>
            <a:endParaRPr lang="en-US" dirty="0"/>
          </a:p>
        </p:txBody>
      </p:sp>
      <p:sp>
        <p:nvSpPr>
          <p:cNvPr id="3" name="Content Placeholder 2"/>
          <p:cNvSpPr>
            <a:spLocks noGrp="1"/>
          </p:cNvSpPr>
          <p:nvPr>
            <p:ph idx="1"/>
          </p:nvPr>
        </p:nvSpPr>
        <p:spPr/>
        <p:txBody>
          <a:bodyPr>
            <a:normAutofit/>
          </a:bodyPr>
          <a:lstStyle/>
          <a:p>
            <a:r>
              <a:rPr lang="en-US" dirty="0" smtClean="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41990" name="Picture 6" descr="http://images.clipartof.com/small/437789-Royalty-Free-RF-Clip-Art-Illustration-Of-A-Grateful-Cartoon-Boy-Holding-Thanks-Balloons.jpg"/>
          <p:cNvPicPr>
            <a:picLocks noChangeAspect="1" noChangeArrowheads="1"/>
          </p:cNvPicPr>
          <p:nvPr/>
        </p:nvPicPr>
        <p:blipFill>
          <a:blip r:embed="rId2" cstate="print"/>
          <a:srcRect/>
          <a:stretch>
            <a:fillRect/>
          </a:stretch>
        </p:blipFill>
        <p:spPr bwMode="auto">
          <a:xfrm>
            <a:off x="838200" y="1828800"/>
            <a:ext cx="4286250" cy="396239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IMMOBILITY</a:t>
            </a:r>
            <a:endParaRPr lang="en-US" dirty="0"/>
          </a:p>
        </p:txBody>
      </p:sp>
      <p:sp>
        <p:nvSpPr>
          <p:cNvPr id="3" name="Content Placeholder 2"/>
          <p:cNvSpPr>
            <a:spLocks noGrp="1"/>
          </p:cNvSpPr>
          <p:nvPr>
            <p:ph idx="1"/>
          </p:nvPr>
        </p:nvSpPr>
        <p:spPr/>
        <p:txBody>
          <a:bodyPr>
            <a:normAutofit/>
          </a:bodyPr>
          <a:lstStyle/>
          <a:p>
            <a:r>
              <a:rPr lang="en-US" dirty="0" smtClean="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3810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VISCOSITY</a:t>
            </a:r>
            <a:endParaRPr lang="en-US" dirty="0"/>
          </a:p>
        </p:txBody>
      </p:sp>
      <p:sp>
        <p:nvSpPr>
          <p:cNvPr id="3" name="Content Placeholder 2"/>
          <p:cNvSpPr>
            <a:spLocks noGrp="1"/>
          </p:cNvSpPr>
          <p:nvPr>
            <p:ph idx="1"/>
          </p:nvPr>
        </p:nvSpPr>
        <p:spPr/>
        <p:txBody>
          <a:bodyPr/>
          <a:lstStyle/>
          <a:p>
            <a:r>
              <a:rPr lang="en-US" dirty="0" smtClean="0"/>
              <a:t>A viscous project is one in which the design of the software is difficult to preserve. Friction develops and slows us down. We want to create systems and project environments that make it easy to preserve and improve the</a:t>
            </a:r>
          </a:p>
          <a:p>
            <a:pPr>
              <a:buNone/>
            </a:pPr>
            <a:r>
              <a:rPr lang="en-US" dirty="0" smtClean="0"/>
              <a:t>   design.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OO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t>
            </a:r>
            <a:r>
              <a:rPr lang="en-US" dirty="0" smtClean="0"/>
              <a:t>ave committed the same </a:t>
            </a:r>
            <a:r>
              <a:rPr lang="en-US" dirty="0" smtClean="0"/>
              <a:t>kind of design mistakes </a:t>
            </a:r>
            <a:endParaRPr lang="en-US" dirty="0" smtClean="0"/>
          </a:p>
          <a:p>
            <a:r>
              <a:rPr lang="en-US" dirty="0" smtClean="0"/>
              <a:t>Have learnt from those mistakes</a:t>
            </a:r>
          </a:p>
          <a:p>
            <a:r>
              <a:rPr lang="en-US" dirty="0" smtClean="0"/>
              <a:t>Some have </a:t>
            </a:r>
            <a:r>
              <a:rPr lang="en-US" dirty="0" smtClean="0"/>
              <a:t>specified some GUIDELINES</a:t>
            </a:r>
          </a:p>
          <a:p>
            <a:r>
              <a:rPr lang="en-US" dirty="0" smtClean="0"/>
              <a:t>We can choose to follow or not!</a:t>
            </a:r>
          </a:p>
          <a:p>
            <a:r>
              <a:rPr lang="en-US" dirty="0" smtClean="0"/>
              <a:t>If we choose to follow, we have to understand the problems and where they apply.</a:t>
            </a:r>
          </a:p>
          <a:p>
            <a:r>
              <a:rPr lang="en-US" dirty="0" smtClean="0"/>
              <a:t>If we encounter the same issues, we can meditate on these guidelines and apply them.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are SOLID principles about?</a:t>
            </a:r>
            <a:endParaRPr lang="en-US" dirty="0"/>
          </a:p>
        </p:txBody>
      </p:sp>
      <p:sp>
        <p:nvSpPr>
          <p:cNvPr id="3" name="Content Placeholder 2"/>
          <p:cNvSpPr>
            <a:spLocks noGrp="1"/>
          </p:cNvSpPr>
          <p:nvPr>
            <p:ph idx="1"/>
          </p:nvPr>
        </p:nvSpPr>
        <p:spPr/>
        <p:txBody>
          <a:bodyPr/>
          <a:lstStyle/>
          <a:p>
            <a:r>
              <a:rPr lang="en-US" dirty="0" smtClean="0"/>
              <a:t>Better question would be : What problems are they trying to solve?</a:t>
            </a:r>
          </a:p>
          <a:p>
            <a:endParaRPr lang="en-US" dirty="0" smtClean="0"/>
          </a:p>
          <a:p>
            <a:endParaRPr lang="en-US" dirty="0"/>
          </a:p>
          <a:p>
            <a:r>
              <a:rPr lang="en-US" dirty="0" smtClean="0"/>
              <a:t>They are trying to solve a specific set of problems, namely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DEPENDENCY MANAGEMENT ISSUES</a:t>
            </a:r>
            <a:endParaRPr lang="en-US" dirty="0"/>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smtClean="0"/>
          </a:p>
          <a:p>
            <a:pPr>
              <a:buNone/>
            </a:pP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SOLID</a:t>
            </a:r>
            <a:r>
              <a:rPr lang="en-US" dirty="0" smtClean="0"/>
              <a:t> principles of </a:t>
            </a:r>
            <a:br>
              <a:rPr lang="en-US" dirty="0" smtClean="0"/>
            </a:br>
            <a:r>
              <a:rPr lang="en-US" dirty="0" smtClean="0"/>
              <a:t>Object Oriented Design</a:t>
            </a:r>
            <a:endParaRPr lang="en-US" dirty="0"/>
          </a:p>
        </p:txBody>
      </p:sp>
      <p:sp>
        <p:nvSpPr>
          <p:cNvPr id="3" name="Content Placeholder 2"/>
          <p:cNvSpPr>
            <a:spLocks noGrp="1"/>
          </p:cNvSpPr>
          <p:nvPr>
            <p:ph idx="1"/>
          </p:nvPr>
        </p:nvSpPr>
        <p:spPr/>
        <p:txBody>
          <a:bodyPr/>
          <a:lstStyle/>
          <a:p>
            <a:r>
              <a:rPr lang="en-US" b="1" dirty="0" smtClean="0"/>
              <a:t>S</a:t>
            </a:r>
            <a:r>
              <a:rPr lang="en-US" dirty="0" smtClean="0"/>
              <a:t>ingle </a:t>
            </a:r>
            <a:r>
              <a:rPr lang="en-US" b="1" dirty="0" smtClean="0"/>
              <a:t>R</a:t>
            </a:r>
            <a:r>
              <a:rPr lang="en-US" dirty="0" smtClean="0"/>
              <a:t>esponsibility </a:t>
            </a:r>
            <a:r>
              <a:rPr lang="en-US" b="1" dirty="0" smtClean="0"/>
              <a:t>P</a:t>
            </a:r>
            <a:r>
              <a:rPr lang="en-US" dirty="0" smtClean="0"/>
              <a:t>rinciple</a:t>
            </a:r>
          </a:p>
          <a:p>
            <a:r>
              <a:rPr lang="en-US" b="1" dirty="0" smtClean="0"/>
              <a:t>O</a:t>
            </a:r>
            <a:r>
              <a:rPr lang="en-US" dirty="0" smtClean="0"/>
              <a:t>pen/</a:t>
            </a:r>
            <a:r>
              <a:rPr lang="en-US" b="1" dirty="0" smtClean="0"/>
              <a:t>C</a:t>
            </a:r>
            <a:r>
              <a:rPr lang="en-US" dirty="0" smtClean="0"/>
              <a:t>losed </a:t>
            </a:r>
            <a:r>
              <a:rPr lang="en-US" b="1" dirty="0" smtClean="0"/>
              <a:t>P</a:t>
            </a:r>
            <a:r>
              <a:rPr lang="en-US" dirty="0" smtClean="0"/>
              <a:t>rinciple</a:t>
            </a:r>
          </a:p>
          <a:p>
            <a:r>
              <a:rPr lang="en-US" b="1" dirty="0" err="1" smtClean="0"/>
              <a:t>L</a:t>
            </a:r>
            <a:r>
              <a:rPr lang="en-US" dirty="0" err="1" smtClean="0"/>
              <a:t>iskov</a:t>
            </a:r>
            <a:r>
              <a:rPr lang="en-US" dirty="0" smtClean="0"/>
              <a:t> </a:t>
            </a:r>
            <a:r>
              <a:rPr lang="en-US" b="1" dirty="0" smtClean="0"/>
              <a:t>S</a:t>
            </a:r>
            <a:r>
              <a:rPr lang="en-US" dirty="0" smtClean="0"/>
              <a:t>ubstitution </a:t>
            </a:r>
            <a:r>
              <a:rPr lang="en-US" b="1" dirty="0" smtClean="0"/>
              <a:t>P</a:t>
            </a:r>
            <a:r>
              <a:rPr lang="en-US" dirty="0" smtClean="0"/>
              <a:t>rinciple</a:t>
            </a:r>
          </a:p>
          <a:p>
            <a:r>
              <a:rPr lang="en-US" b="1" dirty="0" smtClean="0"/>
              <a:t>I</a:t>
            </a:r>
            <a:r>
              <a:rPr lang="en-US" dirty="0" smtClean="0"/>
              <a:t>nterface </a:t>
            </a:r>
            <a:r>
              <a:rPr lang="en-US" b="1" dirty="0" smtClean="0"/>
              <a:t>S</a:t>
            </a:r>
            <a:r>
              <a:rPr lang="en-US" dirty="0" smtClean="0"/>
              <a:t>egregation </a:t>
            </a:r>
            <a:r>
              <a:rPr lang="en-US" b="1" dirty="0" smtClean="0"/>
              <a:t>P</a:t>
            </a:r>
            <a:r>
              <a:rPr lang="en-US" dirty="0" smtClean="0"/>
              <a:t>rinciple</a:t>
            </a:r>
          </a:p>
          <a:p>
            <a:r>
              <a:rPr lang="en-US" b="1" dirty="0" smtClean="0"/>
              <a:t>D</a:t>
            </a:r>
            <a:r>
              <a:rPr lang="en-US" dirty="0" smtClean="0"/>
              <a:t>ependency </a:t>
            </a:r>
            <a:r>
              <a:rPr lang="en-US" b="1" dirty="0" smtClean="0"/>
              <a:t>I</a:t>
            </a:r>
            <a:r>
              <a:rPr lang="en-US" dirty="0" smtClean="0"/>
              <a:t>nversion </a:t>
            </a:r>
            <a:r>
              <a:rPr lang="en-US" b="1" dirty="0" smtClean="0"/>
              <a:t>P</a:t>
            </a:r>
            <a:r>
              <a:rPr lang="en-US" dirty="0" smtClean="0"/>
              <a:t>rinciple</a:t>
            </a:r>
            <a:endParaRPr lang="en-US" dirty="0"/>
          </a:p>
        </p:txBody>
      </p:sp>
      <p:pic>
        <p:nvPicPr>
          <p:cNvPr id="33794" name="Picture 2" descr="http://t0.gstatic.com/images?q=tbn:ANd9GcQBQ9qUo5ympfTIpyV955tPnNgccmqPb9CjCmeMYIATAMg7PF_-zB70l6Zx6w"/>
          <p:cNvPicPr>
            <a:picLocks noChangeAspect="1" noChangeArrowheads="1"/>
          </p:cNvPicPr>
          <p:nvPr/>
        </p:nvPicPr>
        <p:blipFill>
          <a:blip r:embed="rId2" cstate="print"/>
          <a:srcRect/>
          <a:stretch>
            <a:fillRect/>
          </a:stretch>
        </p:blipFill>
        <p:spPr bwMode="auto">
          <a:xfrm>
            <a:off x="7086600" y="4343400"/>
            <a:ext cx="1457325" cy="1943101"/>
          </a:xfrm>
          <a:prstGeom prst="rect">
            <a:avLst/>
          </a:prstGeom>
          <a:noFill/>
        </p:spPr>
      </p:pic>
      <p:sp>
        <p:nvSpPr>
          <p:cNvPr id="5" name="Rectangle 4"/>
          <p:cNvSpPr/>
          <p:nvPr/>
        </p:nvSpPr>
        <p:spPr>
          <a:xfrm>
            <a:off x="609600" y="4953000"/>
            <a:ext cx="4572000" cy="646331"/>
          </a:xfrm>
          <a:prstGeom prst="rect">
            <a:avLst/>
          </a:prstGeom>
        </p:spPr>
        <p:txBody>
          <a:bodyPr>
            <a:spAutoFit/>
          </a:bodyPr>
          <a:lstStyle/>
          <a:p>
            <a:r>
              <a:rPr lang="en-US" dirty="0" smtClean="0"/>
              <a:t>http://butunclebob.com/ArticleS.UncleBob.PrinciplesOfOod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 </a:t>
            </a:r>
            <a:r>
              <a:rPr lang="en-US" b="1" dirty="0" smtClean="0"/>
              <a:t>SOLID</a:t>
            </a:r>
            <a:r>
              <a:rPr lang="en-US" dirty="0" smtClean="0"/>
              <a:t> was given by</a:t>
            </a:r>
            <a:endParaRPr lang="en-US" dirty="0"/>
          </a:p>
        </p:txBody>
      </p:sp>
      <p:sp>
        <p:nvSpPr>
          <p:cNvPr id="3" name="Content Placeholder 2"/>
          <p:cNvSpPr>
            <a:spLocks noGrp="1"/>
          </p:cNvSpPr>
          <p:nvPr>
            <p:ph idx="1"/>
          </p:nvPr>
        </p:nvSpPr>
        <p:spPr/>
        <p:txBody>
          <a:bodyPr/>
          <a:lstStyle/>
          <a:p>
            <a:r>
              <a:rPr lang="en-US" dirty="0" err="1" smtClean="0"/>
              <a:t>Micheal</a:t>
            </a:r>
            <a:r>
              <a:rPr lang="en-US" dirty="0" smtClean="0"/>
              <a:t> Feathers</a:t>
            </a:r>
          </a:p>
          <a:p>
            <a:r>
              <a:rPr lang="en-US" dirty="0" smtClean="0"/>
              <a:t>Author of: </a:t>
            </a:r>
          </a:p>
          <a:p>
            <a:pPr>
              <a:buNone/>
            </a:pPr>
            <a:r>
              <a:rPr lang="en-US" sz="2400" dirty="0" smtClean="0"/>
              <a:t>Working Effectively with Legacy </a:t>
            </a:r>
            <a:r>
              <a:rPr lang="en-US" sz="2400" dirty="0" smtClean="0"/>
              <a:t>Code</a:t>
            </a:r>
          </a:p>
          <a:p>
            <a:pPr>
              <a:buNone/>
            </a:pPr>
            <a:r>
              <a:rPr lang="en-US" sz="2400" dirty="0" smtClean="0">
                <a:hlinkClick r:id="rId2"/>
              </a:rPr>
              <a:t>http://butunclebob.com/ArticleS.MichaelFeathers</a:t>
            </a:r>
            <a:endParaRPr lang="en-US" sz="2400" dirty="0" smtClean="0"/>
          </a:p>
          <a:p>
            <a:pPr>
              <a:buNone/>
            </a:pPr>
            <a:endParaRPr lang="en-US" sz="2400" dirty="0" smtClean="0"/>
          </a:p>
          <a:p>
            <a:pPr>
              <a:buNone/>
            </a:pPr>
            <a:endParaRPr lang="en-US" sz="2400" dirty="0"/>
          </a:p>
        </p:txBody>
      </p:sp>
      <p:pic>
        <p:nvPicPr>
          <p:cNvPr id="78850" name="Picture 2" descr="http://scna.softwarecraftsmanship.org/images/michael_feathers.jpg"/>
          <p:cNvPicPr>
            <a:picLocks noChangeAspect="1" noChangeArrowheads="1"/>
          </p:cNvPicPr>
          <p:nvPr/>
        </p:nvPicPr>
        <p:blipFill>
          <a:blip r:embed="rId3" cstate="print"/>
          <a:srcRect/>
          <a:stretch>
            <a:fillRect/>
          </a:stretch>
        </p:blipFill>
        <p:spPr bwMode="auto">
          <a:xfrm>
            <a:off x="6248400" y="3733800"/>
            <a:ext cx="2381250" cy="238125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143000"/>
          </a:xfrm>
        </p:spPr>
        <p:txBody>
          <a:bodyPr>
            <a:normAutofit fontScale="90000"/>
          </a:bodyPr>
          <a:lstStyle/>
          <a:p>
            <a:r>
              <a:rPr lang="en-US" dirty="0" smtClean="0"/>
              <a:t>Talk is cheap, show me the code</a:t>
            </a:r>
            <a:br>
              <a:rPr lang="en-US" dirty="0" smtClean="0"/>
            </a:br>
            <a:r>
              <a:rPr lang="en-US" dirty="0" smtClean="0"/>
              <a:t>- </a:t>
            </a:r>
            <a:r>
              <a:rPr lang="en-US" dirty="0" err="1" smtClean="0"/>
              <a:t>Linus</a:t>
            </a:r>
            <a:r>
              <a:rPr lang="en-US" dirty="0" smtClean="0"/>
              <a:t> </a:t>
            </a:r>
            <a:r>
              <a:rPr lang="en-US" dirty="0" err="1" smtClean="0"/>
              <a:t>Torvalds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STATIC (C#), DYNAMIC (RUBY)</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SRP</a:t>
            </a:r>
            <a:endParaRPr lang="en-US" dirty="0"/>
          </a:p>
        </p:txBody>
      </p:sp>
      <p:sp>
        <p:nvSpPr>
          <p:cNvPr id="3" name="Content Placeholder 2"/>
          <p:cNvSpPr>
            <a:spLocks noGrp="1"/>
          </p:cNvSpPr>
          <p:nvPr>
            <p:ph idx="1"/>
          </p:nvPr>
        </p:nvSpPr>
        <p:spPr/>
        <p:txBody>
          <a:bodyPr/>
          <a:lstStyle/>
          <a:p>
            <a:r>
              <a:rPr lang="en-US" i="1" dirty="0" smtClean="0"/>
              <a:t>A CLASS SHOULD HAVE ONE AND ONLY ONE RESPONSIBILITY.</a:t>
            </a:r>
          </a:p>
          <a:p>
            <a:pPr>
              <a:buNone/>
            </a:pPr>
            <a:endParaRPr lang="en-US" i="1" dirty="0" smtClean="0"/>
          </a:p>
          <a:p>
            <a:r>
              <a:rPr lang="en-US" i="1" dirty="0" smtClean="0"/>
              <a:t>THERE SHOULD NEVER BE MORE THAN ONE REASON FOR A CLASS TO CHANGE.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OCP</a:t>
            </a:r>
            <a:endParaRPr lang="en-US" dirty="0"/>
          </a:p>
        </p:txBody>
      </p:sp>
      <p:sp>
        <p:nvSpPr>
          <p:cNvPr id="3" name="Content Placeholder 2"/>
          <p:cNvSpPr>
            <a:spLocks noGrp="1"/>
          </p:cNvSpPr>
          <p:nvPr>
            <p:ph idx="1"/>
          </p:nvPr>
        </p:nvSpPr>
        <p:spPr/>
        <p:txBody>
          <a:bodyPr/>
          <a:lstStyle/>
          <a:p>
            <a:pPr>
              <a:buNone/>
            </a:pPr>
            <a:r>
              <a:rPr lang="fr-FR" i="1" dirty="0" smtClean="0"/>
              <a:t>	</a:t>
            </a:r>
          </a:p>
          <a:p>
            <a:pPr>
              <a:buNone/>
            </a:pPr>
            <a:r>
              <a:rPr lang="fr-FR" i="1" dirty="0" smtClean="0"/>
              <a:t>   SOFTWARE ENTITIES (CLASSES, MODULES, FUNCTIONS, ETC.) </a:t>
            </a:r>
            <a:r>
              <a:rPr lang="en-US" i="1" dirty="0" smtClean="0"/>
              <a:t>SHOULD BE OPEN FOR EXTENSION, BUT CLOSED FOR MODIFICATION.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lstStyle/>
          <a:p>
            <a:endParaRPr lang="en-US" dirty="0" smtClean="0"/>
          </a:p>
          <a:p>
            <a:r>
              <a:rPr lang="en-US" dirty="0" smtClean="0"/>
              <a:t>Open to Extension : New Behavior can be added in the future</a:t>
            </a:r>
          </a:p>
          <a:p>
            <a:endParaRPr lang="en-US" dirty="0" smtClean="0"/>
          </a:p>
          <a:p>
            <a:r>
              <a:rPr lang="en-US" dirty="0" smtClean="0"/>
              <a:t>Closed to Modification: Changes to existing code is not required.</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OCP Principle was given by Bertrand Meyer</a:t>
            </a:r>
          </a:p>
          <a:p>
            <a:r>
              <a:rPr lang="en-US" dirty="0" smtClean="0"/>
              <a:t>OCP </a:t>
            </a:r>
            <a:r>
              <a:rPr lang="en-US" dirty="0" smtClean="0"/>
              <a:t>is at the heart of Object Oriented design</a:t>
            </a:r>
          </a:p>
          <a:p>
            <a:r>
              <a:rPr lang="en-US" dirty="0" smtClean="0"/>
              <a:t>Conformance </a:t>
            </a:r>
            <a:r>
              <a:rPr lang="en-US" dirty="0" smtClean="0"/>
              <a:t>to OCP yields the greatest benefits of OOD, reusability &amp; maintainability</a:t>
            </a:r>
          </a:p>
          <a:p>
            <a:r>
              <a:rPr lang="en-US" dirty="0" smtClean="0"/>
              <a:t>Key </a:t>
            </a:r>
            <a:r>
              <a:rPr lang="en-US" dirty="0" smtClean="0"/>
              <a:t>to OCP is programming to abstractions. </a:t>
            </a:r>
          </a:p>
          <a:p>
            <a:r>
              <a:rPr lang="en-US" dirty="0" smtClean="0"/>
              <a:t>Do </a:t>
            </a:r>
            <a:r>
              <a:rPr lang="en-US" dirty="0" smtClean="0"/>
              <a:t>not depend on implementations, depend on abstractions.</a:t>
            </a:r>
          </a:p>
          <a:p>
            <a:r>
              <a:rPr lang="en-US" dirty="0" smtClean="0"/>
              <a:t>100 </a:t>
            </a:r>
            <a:r>
              <a:rPr lang="en-US" dirty="0" smtClean="0"/>
              <a:t>% Conformance to OCP is not possible. There might be a requirement that may render our code not closed.</a:t>
            </a:r>
          </a:p>
          <a:p>
            <a:r>
              <a:rPr lang="en-US" dirty="0" smtClean="0"/>
              <a:t> </a:t>
            </a:r>
            <a:r>
              <a:rPr lang="en-US" dirty="0" smtClean="0"/>
              <a:t>Since closure cannot be complete, it should be strategic. </a:t>
            </a:r>
          </a:p>
          <a:p>
            <a:r>
              <a:rPr lang="en-US" dirty="0" smtClean="0"/>
              <a:t> </a:t>
            </a:r>
            <a:r>
              <a:rPr lang="en-US" dirty="0" smtClean="0"/>
              <a:t>Developer must choose what changes the code can be closed to.</a:t>
            </a:r>
          </a:p>
          <a:p>
            <a:r>
              <a:rPr lang="en-US" dirty="0" smtClean="0"/>
              <a:t>Experience </a:t>
            </a:r>
            <a:r>
              <a:rPr lang="en-US" dirty="0" smtClean="0"/>
              <a:t>would help a developer to make choices and design code for the most probable causes of change.</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LSP</a:t>
            </a:r>
            <a:endParaRPr lang="en-US" dirty="0"/>
          </a:p>
        </p:txBody>
      </p:sp>
      <p:sp>
        <p:nvSpPr>
          <p:cNvPr id="3" name="Content Placeholder 2"/>
          <p:cNvSpPr>
            <a:spLocks noGrp="1"/>
          </p:cNvSpPr>
          <p:nvPr>
            <p:ph idx="1"/>
          </p:nvPr>
        </p:nvSpPr>
        <p:spPr/>
        <p:txBody>
          <a:bodyPr/>
          <a:lstStyle/>
          <a:p>
            <a:pPr>
              <a:buNone/>
            </a:pPr>
            <a:r>
              <a:rPr lang="en-US" i="1" dirty="0" smtClean="0"/>
              <a:t>    FUNCTIONS </a:t>
            </a:r>
            <a:r>
              <a:rPr lang="en-US" i="1" dirty="0" smtClean="0"/>
              <a:t>THAT USE POINTERS OR REFERENCES TO BASE CLASSES MUST BE ABLE TO USE OBJECTS OF DERIVED CLASSES</a:t>
            </a:r>
          </a:p>
          <a:p>
            <a:pPr>
              <a:buNone/>
            </a:pPr>
            <a:r>
              <a:rPr lang="en-US" i="1" dirty="0" smtClean="0"/>
              <a:t>    WITHOUT </a:t>
            </a:r>
            <a:r>
              <a:rPr lang="en-US" i="1" dirty="0" smtClean="0"/>
              <a:t>KNOWING IT.</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EPP Motivation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a:bodyPr>
          <a:lstStyle/>
          <a:p>
            <a:pPr>
              <a:buNone/>
            </a:pPr>
            <a:r>
              <a:rPr lang="en-US" sz="2400" dirty="0" smtClean="0"/>
              <a:t>The above is a paraphrase of the </a:t>
            </a:r>
            <a:r>
              <a:rPr lang="en-US" sz="2400" dirty="0" err="1" smtClean="0"/>
              <a:t>Liskov</a:t>
            </a:r>
            <a:r>
              <a:rPr lang="en-US" sz="2400" dirty="0" smtClean="0"/>
              <a:t> Substitution </a:t>
            </a:r>
            <a:r>
              <a:rPr lang="en-US" sz="2400" dirty="0" smtClean="0"/>
              <a:t>Principle</a:t>
            </a:r>
          </a:p>
          <a:p>
            <a:pPr>
              <a:buNone/>
            </a:pPr>
            <a:r>
              <a:rPr lang="en-US" dirty="0" smtClean="0"/>
              <a:t>Barbara </a:t>
            </a:r>
            <a:r>
              <a:rPr lang="en-US" dirty="0" err="1" smtClean="0"/>
              <a:t>Liskov</a:t>
            </a:r>
            <a:r>
              <a:rPr lang="en-US" dirty="0" smtClean="0"/>
              <a:t> first wrote it as follows :</a:t>
            </a:r>
          </a:p>
          <a:p>
            <a:pPr>
              <a:buNone/>
            </a:pPr>
            <a:r>
              <a:rPr lang="en-US" dirty="0" smtClean="0"/>
              <a:t>    If  </a:t>
            </a:r>
            <a:r>
              <a:rPr lang="en-US" dirty="0" smtClean="0"/>
              <a:t>for each object o1 of type S there is an </a:t>
            </a:r>
            <a:r>
              <a:rPr lang="en-US" dirty="0" smtClean="0"/>
              <a:t>object o2 </a:t>
            </a:r>
            <a:r>
              <a:rPr lang="en-US" dirty="0" smtClean="0"/>
              <a:t>of type T such that for </a:t>
            </a:r>
            <a:r>
              <a:rPr lang="en-US" dirty="0" smtClean="0"/>
              <a:t>all programs </a:t>
            </a:r>
            <a:r>
              <a:rPr lang="en-US" dirty="0" smtClean="0"/>
              <a:t>P defined in terms of T, the behavior of P is unchanged when o1 </a:t>
            </a:r>
            <a:r>
              <a:rPr lang="en-US" dirty="0" smtClean="0"/>
              <a:t>is substituted </a:t>
            </a:r>
            <a:r>
              <a:rPr lang="en-US" dirty="0" smtClean="0"/>
              <a:t>for o2 then S is a subtype of 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Named </a:t>
            </a:r>
            <a:r>
              <a:rPr lang="en-US" dirty="0" smtClean="0"/>
              <a:t>after Barbara </a:t>
            </a:r>
            <a:r>
              <a:rPr lang="en-US" dirty="0" err="1" smtClean="0"/>
              <a:t>Liskov</a:t>
            </a:r>
            <a:r>
              <a:rPr lang="en-US" dirty="0" smtClean="0"/>
              <a:t>, who gave the principle in 1988</a:t>
            </a:r>
            <a:r>
              <a:rPr lang="en-US" dirty="0" smtClean="0"/>
              <a:t>.</a:t>
            </a:r>
            <a:endParaRPr lang="en-US" dirty="0" smtClean="0"/>
          </a:p>
          <a:p>
            <a:r>
              <a:rPr lang="en-US" dirty="0" smtClean="0"/>
              <a:t>Substitutability</a:t>
            </a:r>
            <a:endParaRPr lang="en-US" dirty="0" smtClean="0"/>
          </a:p>
          <a:p>
            <a:r>
              <a:rPr lang="en-US" dirty="0" smtClean="0"/>
              <a:t>Calling code must not know the difference between a derived type and a base type</a:t>
            </a:r>
            <a:r>
              <a:rPr lang="en-US" dirty="0" smtClean="0"/>
              <a:t>.</a:t>
            </a:r>
          </a:p>
          <a:p>
            <a:r>
              <a:rPr lang="en-US" dirty="0" smtClean="0"/>
              <a:t>Sub-types must be substitutable for their base types</a:t>
            </a:r>
            <a:r>
              <a:rPr lang="en-US" dirty="0" smtClean="0"/>
              <a:t>.</a:t>
            </a:r>
            <a:endParaRPr lang="en-US" dirty="0" smtClean="0"/>
          </a:p>
          <a:p>
            <a:r>
              <a:rPr lang="en-US" dirty="0" smtClean="0"/>
              <a:t>Child classes should not remove base class behavior</a:t>
            </a:r>
            <a:r>
              <a:rPr lang="en-US" dirty="0" smtClean="0"/>
              <a:t>.</a:t>
            </a:r>
            <a:endParaRPr lang="en-US" dirty="0" smtClean="0"/>
          </a:p>
          <a:p>
            <a:r>
              <a:rPr lang="en-US" dirty="0" smtClean="0"/>
              <a:t>Native OOP: "IS-A" relationship </a:t>
            </a:r>
          </a:p>
          <a:p>
            <a:r>
              <a:rPr lang="en-US" dirty="0" smtClean="0"/>
              <a:t>LSP : "IS-SUBSTITUTABLE=FOR</a:t>
            </a:r>
            <a:r>
              <a:rPr lang="en-US" dirty="0" smtClean="0"/>
              <a:t>“</a:t>
            </a:r>
          </a:p>
          <a:p>
            <a:pPr>
              <a:buNone/>
            </a:pPr>
            <a:endParaRPr lang="en-US" b="1" dirty="0" smtClean="0"/>
          </a:p>
          <a:p>
            <a:r>
              <a:rPr lang="en-US" b="1" dirty="0" smtClean="0"/>
              <a:t>LSP surfaces the undesired behavior problems in subtypes caused due to inheritance</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ISP</a:t>
            </a:r>
            <a:endParaRPr lang="en-US" dirty="0"/>
          </a:p>
        </p:txBody>
      </p:sp>
      <p:sp>
        <p:nvSpPr>
          <p:cNvPr id="3" name="Content Placeholder 2"/>
          <p:cNvSpPr>
            <a:spLocks noGrp="1"/>
          </p:cNvSpPr>
          <p:nvPr>
            <p:ph idx="1"/>
          </p:nvPr>
        </p:nvSpPr>
        <p:spPr/>
        <p:txBody>
          <a:bodyPr/>
          <a:lstStyle/>
          <a:p>
            <a:pPr>
              <a:buNone/>
            </a:pPr>
            <a:r>
              <a:rPr lang="en-US" dirty="0" smtClean="0"/>
              <a:t>	</a:t>
            </a:r>
            <a:r>
              <a:rPr lang="en-US" i="1" dirty="0" smtClean="0"/>
              <a:t>CLIENTS </a:t>
            </a:r>
            <a:r>
              <a:rPr lang="en-US" i="1" dirty="0" smtClean="0"/>
              <a:t>SHOULD NOT BE FORCED TO </a:t>
            </a:r>
            <a:r>
              <a:rPr lang="en-US" i="1" dirty="0" smtClean="0"/>
              <a:t>DEPEND UPON </a:t>
            </a:r>
            <a:r>
              <a:rPr lang="en-US" i="1" dirty="0" smtClean="0"/>
              <a:t>INTERFACES THAT THEY DO NOT USE.</a:t>
            </a:r>
          </a:p>
          <a:p>
            <a:pPr>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Fat/Polluted interfaces</a:t>
            </a:r>
          </a:p>
          <a:p>
            <a:r>
              <a:rPr lang="en-US" dirty="0" smtClean="0"/>
              <a:t>Classes </a:t>
            </a:r>
            <a:r>
              <a:rPr lang="en-US" dirty="0" smtClean="0"/>
              <a:t>that have “fat” interfaces are classes whose interfaces are not cohesive</a:t>
            </a:r>
            <a:r>
              <a:rPr lang="en-US" dirty="0" smtClean="0"/>
              <a:t>.</a:t>
            </a:r>
            <a:endParaRPr lang="en-US" dirty="0" smtClean="0"/>
          </a:p>
          <a:p>
            <a:r>
              <a:rPr lang="en-US" dirty="0" smtClean="0"/>
              <a:t>Let the client drive the interface</a:t>
            </a:r>
            <a:r>
              <a:rPr lang="en-US" dirty="0" smtClean="0"/>
              <a:t>.</a:t>
            </a:r>
            <a:endParaRPr lang="en-US" dirty="0" smtClean="0"/>
          </a:p>
          <a:p>
            <a:r>
              <a:rPr lang="en-US" dirty="0" smtClean="0"/>
              <a:t>In other words, the interfaces of the class can be broken up into groups of member functions. </a:t>
            </a:r>
            <a:r>
              <a:rPr lang="en-US" dirty="0" smtClean="0"/>
              <a:t>Each group </a:t>
            </a:r>
            <a:r>
              <a:rPr lang="en-US" dirty="0" smtClean="0"/>
              <a:t>serves a different set of clients. </a:t>
            </a:r>
            <a:r>
              <a:rPr lang="en-US" dirty="0" smtClean="0"/>
              <a:t> Thus </a:t>
            </a:r>
            <a:r>
              <a:rPr lang="en-US" dirty="0" smtClean="0"/>
              <a:t>some clients use one group of member </a:t>
            </a:r>
            <a:r>
              <a:rPr lang="en-US" dirty="0" smtClean="0"/>
              <a:t>functions, and </a:t>
            </a:r>
            <a:r>
              <a:rPr lang="en-US" dirty="0" smtClean="0"/>
              <a:t>other clients use the other groups</a:t>
            </a:r>
            <a:r>
              <a:rPr lang="en-US" dirty="0" smtClean="0"/>
              <a:t>.</a:t>
            </a:r>
            <a:endParaRPr lang="en-US" dirty="0" smtClean="0"/>
          </a:p>
          <a:p>
            <a:r>
              <a:rPr lang="en-US" dirty="0" smtClean="0"/>
              <a:t>The ISP acknowledges that there are objects that require non-cohesive interfaces</a:t>
            </a:r>
            <a:r>
              <a:rPr lang="en-US" dirty="0" smtClean="0"/>
              <a:t>;  however </a:t>
            </a:r>
            <a:r>
              <a:rPr lang="en-US" dirty="0" smtClean="0"/>
              <a:t>it suggests that clients should not know about them as a single class. </a:t>
            </a:r>
            <a:r>
              <a:rPr lang="en-US" dirty="0" smtClean="0"/>
              <a:t> Instead</a:t>
            </a:r>
            <a:r>
              <a:rPr lang="en-US" dirty="0" smtClean="0"/>
              <a:t>, </a:t>
            </a:r>
            <a:r>
              <a:rPr lang="en-US" dirty="0" smtClean="0"/>
              <a:t>clients should </a:t>
            </a:r>
            <a:r>
              <a:rPr lang="en-US" dirty="0" smtClean="0"/>
              <a:t>know about abstract base classes that have cohesive interfaces. </a:t>
            </a:r>
            <a:endParaRPr lang="en-US" dirty="0" smtClean="0"/>
          </a:p>
          <a:p>
            <a:r>
              <a:rPr lang="en-US" dirty="0" smtClean="0"/>
              <a:t>Some languages refer </a:t>
            </a:r>
            <a:r>
              <a:rPr lang="en-US" dirty="0" smtClean="0"/>
              <a:t>to these abstract base classes as “interfaces”, “protocols” or “signatures”.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DIP</a:t>
            </a:r>
            <a:endParaRPr lang="en-US" dirty="0"/>
          </a:p>
        </p:txBody>
      </p:sp>
      <p:sp>
        <p:nvSpPr>
          <p:cNvPr id="3" name="Content Placeholder 2"/>
          <p:cNvSpPr>
            <a:spLocks noGrp="1"/>
          </p:cNvSpPr>
          <p:nvPr>
            <p:ph idx="1"/>
          </p:nvPr>
        </p:nvSpPr>
        <p:spPr/>
        <p:txBody>
          <a:bodyPr>
            <a:normAutofit/>
          </a:bodyPr>
          <a:lstStyle/>
          <a:p>
            <a:r>
              <a:rPr lang="en-US" i="1" dirty="0" smtClean="0"/>
              <a:t>A. HIGH LEVEL MODULES SHOULD NOT DEPEND UPON LOW LEVEL MODULES. BOTH SHOULD DEPEND UPON ABSTRACTIONS</a:t>
            </a:r>
            <a:r>
              <a:rPr lang="en-US" i="1" dirty="0" smtClean="0"/>
              <a:t>.</a:t>
            </a:r>
          </a:p>
          <a:p>
            <a:endParaRPr lang="en-US" i="1" dirty="0" smtClean="0"/>
          </a:p>
          <a:p>
            <a:r>
              <a:rPr lang="en-US" i="1" dirty="0" smtClean="0"/>
              <a:t>B. ABSTRACTIONS SHOULD NOT DEPEND UPON DETAILS. DETAILS SHOULD DEPEND UPON ABSTRACTIONS.</a:t>
            </a: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a:t>
            </a:r>
            <a:endParaRPr lang="en-US" dirty="0"/>
          </a:p>
        </p:txBody>
      </p:sp>
      <p:sp>
        <p:nvSpPr>
          <p:cNvPr id="3" name="Content Placeholder 2"/>
          <p:cNvSpPr>
            <a:spLocks noGrp="1"/>
          </p:cNvSpPr>
          <p:nvPr>
            <p:ph idx="1"/>
          </p:nvPr>
        </p:nvSpPr>
        <p:spPr/>
        <p:txBody>
          <a:bodyPr>
            <a:normAutofit lnSpcReduction="10000"/>
          </a:bodyPr>
          <a:lstStyle/>
          <a:p>
            <a:r>
              <a:rPr lang="en-US" dirty="0" smtClean="0"/>
              <a:t>Code to an abstraction, not an implementation</a:t>
            </a:r>
          </a:p>
          <a:p>
            <a:r>
              <a:rPr lang="en-US" dirty="0" smtClean="0"/>
              <a:t>Dependencies can also include libraries, files, file system, mail service, databases etc</a:t>
            </a:r>
          </a:p>
          <a:p>
            <a:r>
              <a:rPr lang="en-US" dirty="0" smtClean="0"/>
              <a:t>In the API, How can we swap the existing ORM </a:t>
            </a:r>
            <a:r>
              <a:rPr lang="en-US" dirty="0" err="1" smtClean="0"/>
              <a:t>Nhibernate</a:t>
            </a:r>
            <a:r>
              <a:rPr lang="en-US" dirty="0" smtClean="0"/>
              <a:t> with another ORM such as Entity FW or more still </a:t>
            </a:r>
            <a:r>
              <a:rPr lang="en-US" dirty="0" err="1" smtClean="0"/>
              <a:t>MongoDB</a:t>
            </a:r>
            <a:r>
              <a:rPr lang="en-US" dirty="0" smtClean="0"/>
              <a:t> as the DB</a:t>
            </a:r>
          </a:p>
          <a:p>
            <a:r>
              <a:rPr lang="en-US" dirty="0" smtClean="0"/>
              <a:t>Tools to recognize dependencies: </a:t>
            </a:r>
            <a:r>
              <a:rPr lang="en-US" dirty="0" err="1" smtClean="0"/>
              <a:t>Ndepend</a:t>
            </a:r>
            <a:r>
              <a:rPr lang="en-US" dirty="0" smtClean="0"/>
              <a:t>, VS Ultimate Architecture tab</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design smells &amp; principles</a:t>
            </a:r>
            <a:endParaRPr lang="en-US" dirty="0"/>
          </a:p>
        </p:txBody>
      </p:sp>
      <p:sp>
        <p:nvSpPr>
          <p:cNvPr id="3" name="Content Placeholder 2"/>
          <p:cNvSpPr>
            <a:spLocks noGrp="1"/>
          </p:cNvSpPr>
          <p:nvPr>
            <p:ph idx="1"/>
          </p:nvPr>
        </p:nvSpPr>
        <p:spPr/>
        <p:txBody>
          <a:bodyPr/>
          <a:lstStyle/>
          <a:p>
            <a:r>
              <a:rPr lang="en-US" dirty="0" smtClean="0"/>
              <a:t>Needless Repetition : DRY</a:t>
            </a:r>
          </a:p>
          <a:p>
            <a:r>
              <a:rPr lang="en-US" dirty="0" smtClean="0"/>
              <a:t>Complex/Over design : YAGNI, KISS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When to apply SOLID Design Principles</a:t>
            </a:r>
            <a:endParaRPr lang="en-US" sz="3200" dirty="0"/>
          </a:p>
        </p:txBody>
      </p:sp>
      <p:sp>
        <p:nvSpPr>
          <p:cNvPr id="3" name="Content Placeholder 2"/>
          <p:cNvSpPr>
            <a:spLocks noGrp="1"/>
          </p:cNvSpPr>
          <p:nvPr>
            <p:ph idx="1"/>
          </p:nvPr>
        </p:nvSpPr>
        <p:spPr/>
        <p:txBody>
          <a:bodyPr/>
          <a:lstStyle/>
          <a:p>
            <a:pPr>
              <a:buNone/>
            </a:pPr>
            <a:r>
              <a:rPr lang="en-US" b="1" dirty="0" smtClean="0"/>
              <a:t>TDD presents us an opportunity</a:t>
            </a:r>
          </a:p>
          <a:p>
            <a:pPr>
              <a:buNone/>
            </a:pPr>
            <a:endParaRPr lang="en-US" dirty="0" smtClean="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Engineering Philosophy</a:t>
            </a:r>
            <a:endParaRPr lang="en-US" dirty="0"/>
          </a:p>
        </p:txBody>
      </p:sp>
      <p:sp>
        <p:nvSpPr>
          <p:cNvPr id="3" name="Content Placeholder 2"/>
          <p:cNvSpPr>
            <a:spLocks noGrp="1"/>
          </p:cNvSpPr>
          <p:nvPr>
            <p:ph idx="1"/>
          </p:nvPr>
        </p:nvSpPr>
        <p:spPr/>
        <p:txBody>
          <a:bodyPr/>
          <a:lstStyle/>
          <a:p>
            <a:r>
              <a:rPr lang="en-US" dirty="0" smtClean="0"/>
              <a:t>Beautiful, Maintainable Code</a:t>
            </a:r>
          </a:p>
          <a:p>
            <a:r>
              <a:rPr lang="en-US" dirty="0" smtClean="0"/>
              <a:t>We want to “Care” about our code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smtClean="0"/>
              <a:t>What Next?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Mediate on these principles</a:t>
            </a:r>
            <a:endParaRPr lang="en-US" dirty="0"/>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us, its constant learning</a:t>
            </a:r>
            <a:endParaRPr lang="en-US" dirty="0"/>
          </a:p>
        </p:txBody>
      </p:sp>
      <p:sp>
        <p:nvSpPr>
          <p:cNvPr id="3" name="Content Placeholder 2"/>
          <p:cNvSpPr>
            <a:spLocks noGrp="1"/>
          </p:cNvSpPr>
          <p:nvPr>
            <p:ph idx="1"/>
          </p:nvPr>
        </p:nvSpPr>
        <p:spPr/>
        <p:txBody>
          <a:bodyPr/>
          <a:lstStyle/>
          <a:p>
            <a:r>
              <a:rPr lang="en-US" dirty="0" smtClean="0"/>
              <a:t>Design Patterns</a:t>
            </a:r>
          </a:p>
          <a:p>
            <a:r>
              <a:rPr lang="en-US" dirty="0" smtClean="0"/>
              <a:t>Refactoring to Patterns</a:t>
            </a:r>
          </a:p>
          <a:p>
            <a:r>
              <a:rPr lang="en-US" dirty="0" smtClean="0"/>
              <a:t>Architectural Patterns</a:t>
            </a:r>
          </a:p>
          <a:p>
            <a:r>
              <a:rPr lang="en-US" dirty="0" smtClean="0"/>
              <a:t>Patterns in JavaScript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smtClean="0">
                <a:hlinkClick r:id="rId2"/>
              </a:rPr>
              <a:t>butunclebob.com/ArticleS.UncleBob.PrinciplesOfOod</a:t>
            </a:r>
            <a:endParaRPr lang="en-US" dirty="0" smtClean="0"/>
          </a:p>
          <a:p>
            <a:r>
              <a:rPr lang="en-US" dirty="0" smtClean="0">
                <a:hlinkClick r:id="rId3"/>
              </a:rPr>
              <a:t>http://lostechies.com/derickbailey/2009/02/11/solid-development-principles-in-motivational-pictures</a:t>
            </a:r>
            <a:r>
              <a:rPr lang="en-US" dirty="0" smtClean="0">
                <a:hlinkClick r:id="rId3"/>
              </a:rPr>
              <a:t>/</a:t>
            </a:r>
            <a:endParaRPr lang="en-US" dirty="0" smtClean="0"/>
          </a:p>
          <a:p>
            <a:r>
              <a:rPr lang="en-US" dirty="0" smtClean="0">
                <a:hlinkClick r:id="rId4"/>
              </a:rPr>
              <a:t>http://</a:t>
            </a:r>
            <a:r>
              <a:rPr lang="en-US" dirty="0" smtClean="0">
                <a:hlinkClick r:id="rId4"/>
              </a:rPr>
              <a:t>bighugelabs.com/motivator.php</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SOLID Principles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smtClean="0">
                <a:hlinkClick r:id="rId2"/>
              </a:rPr>
              <a:t>blip.tv/rubynation/jim-weirich-3672101</a:t>
            </a:r>
            <a:endParaRPr lang="en-US" dirty="0" smtClean="0"/>
          </a:p>
          <a:p>
            <a:r>
              <a:rPr lang="en-US" dirty="0" smtClean="0">
                <a:hlinkClick r:id="rId3"/>
              </a:rPr>
              <a:t>http://</a:t>
            </a:r>
            <a:r>
              <a:rPr lang="en-US" dirty="0" smtClean="0">
                <a:hlinkClick r:id="rId3"/>
              </a:rPr>
              <a:t>www.confreaks.com/videos/240-goruco2009-solid-object-oriented-design</a:t>
            </a:r>
            <a:endParaRPr lang="en-US" dirty="0" smtClean="0"/>
          </a:p>
          <a:p>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breathingtech.com/wp-content/uploads/2010/05/agile-principles-patterns-and-practices.jpg"/>
          <p:cNvPicPr>
            <a:picLocks noChangeAspect="1" noChangeArrowheads="1"/>
          </p:cNvPicPr>
          <p:nvPr/>
        </p:nvPicPr>
        <p:blipFill>
          <a:blip r:embed="rId2" cstate="print"/>
          <a:srcRect/>
          <a:stretch>
            <a:fillRect/>
          </a:stretch>
        </p:blipFill>
        <p:spPr bwMode="auto">
          <a:xfrm>
            <a:off x="381000" y="381000"/>
            <a:ext cx="2209800" cy="2971800"/>
          </a:xfrm>
          <a:prstGeom prst="rect">
            <a:avLst/>
          </a:prstGeom>
          <a:noFill/>
        </p:spPr>
      </p:pic>
      <p:pic>
        <p:nvPicPr>
          <p:cNvPr id="74756" name="Picture 4" descr="http://ecx.images-amazon.com/images/I/519J3P8ANML._SL500_AA300_.jpg"/>
          <p:cNvPicPr>
            <a:picLocks noChangeAspect="1" noChangeArrowheads="1"/>
          </p:cNvPicPr>
          <p:nvPr/>
        </p:nvPicPr>
        <p:blipFill>
          <a:blip r:embed="rId3" cstate="print"/>
          <a:srcRect/>
          <a:stretch>
            <a:fillRect/>
          </a:stretch>
        </p:blipFill>
        <p:spPr bwMode="auto">
          <a:xfrm>
            <a:off x="2971800" y="381000"/>
            <a:ext cx="2857500" cy="3048000"/>
          </a:xfrm>
          <a:prstGeom prst="rect">
            <a:avLst/>
          </a:prstGeom>
          <a:noFill/>
        </p:spPr>
      </p:pic>
      <p:pic>
        <p:nvPicPr>
          <p:cNvPr id="5" name="Picture 8" descr="http://skatox.com/blog/images/2012/11/CleanCode.jpg"/>
          <p:cNvPicPr>
            <a:picLocks noChangeAspect="1" noChangeArrowheads="1"/>
          </p:cNvPicPr>
          <p:nvPr/>
        </p:nvPicPr>
        <p:blipFill>
          <a:blip r:embed="rId4" cstate="print"/>
          <a:srcRect/>
          <a:stretch>
            <a:fillRect/>
          </a:stretch>
        </p:blipFill>
        <p:spPr bwMode="auto">
          <a:xfrm>
            <a:off x="5943600" y="304801"/>
            <a:ext cx="2590800" cy="3200400"/>
          </a:xfrm>
          <a:prstGeom prst="rect">
            <a:avLst/>
          </a:prstGeom>
          <a:noFill/>
        </p:spPr>
      </p:pic>
      <p:pic>
        <p:nvPicPr>
          <p:cNvPr id="6" name="Picture 2" descr="http://ecx.images-amazon.com/images/I/51Duo-2h-JL._AA300_.jpg"/>
          <p:cNvPicPr>
            <a:picLocks noChangeAspect="1" noChangeArrowheads="1"/>
          </p:cNvPicPr>
          <p:nvPr/>
        </p:nvPicPr>
        <p:blipFill>
          <a:blip r:embed="rId5" cstate="print"/>
          <a:srcRect/>
          <a:stretch>
            <a:fillRect/>
          </a:stretch>
        </p:blipFill>
        <p:spPr bwMode="auto">
          <a:xfrm>
            <a:off x="304800" y="3657600"/>
            <a:ext cx="2857500" cy="2857500"/>
          </a:xfrm>
          <a:prstGeom prst="rect">
            <a:avLst/>
          </a:prstGeom>
          <a:noFill/>
        </p:spPr>
      </p:pic>
      <p:pic>
        <p:nvPicPr>
          <p:cNvPr id="7" name="Picture 2" descr="http://mvvenrooij.nl/wp-content/uploads/2011/10/pragmatic-programmer.jpg"/>
          <p:cNvPicPr>
            <a:picLocks noChangeAspect="1" noChangeArrowheads="1"/>
          </p:cNvPicPr>
          <p:nvPr/>
        </p:nvPicPr>
        <p:blipFill>
          <a:blip r:embed="rId6" cstate="print"/>
          <a:srcRect/>
          <a:stretch>
            <a:fillRect/>
          </a:stretch>
        </p:blipFill>
        <p:spPr bwMode="auto">
          <a:xfrm>
            <a:off x="3962400" y="3733800"/>
            <a:ext cx="2800350" cy="2819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a:t>
            </a:r>
            <a:r>
              <a:rPr lang="en-US" dirty="0" err="1" smtClean="0"/>
              <a:t>Rockstars</a:t>
            </a:r>
            <a:r>
              <a:rPr lang="en-US" dirty="0" smtClean="0"/>
              <a:t> follow</a:t>
            </a:r>
            <a:endParaRPr lang="en-US" dirty="0"/>
          </a:p>
        </p:txBody>
      </p:sp>
      <p:sp>
        <p:nvSpPr>
          <p:cNvPr id="3" name="Content Placeholder 2"/>
          <p:cNvSpPr>
            <a:spLocks noGrp="1"/>
          </p:cNvSpPr>
          <p:nvPr>
            <p:ph idx="1"/>
          </p:nvPr>
        </p:nvSpPr>
        <p:spPr/>
        <p:txBody>
          <a:bodyPr/>
          <a:lstStyle/>
          <a:p>
            <a:r>
              <a:rPr lang="en-US" dirty="0" smtClean="0"/>
              <a:t>Kaizen</a:t>
            </a:r>
          </a:p>
          <a:p>
            <a:r>
              <a:rPr lang="en-US" dirty="0" smtClean="0"/>
              <a:t>Yesterday we have code that works </a:t>
            </a:r>
          </a:p>
          <a:p>
            <a:r>
              <a:rPr lang="en-US" b="1" dirty="0" smtClean="0"/>
              <a:t>Today we want to improve it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Code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SOLID Design Principles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nge_is_constant.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2029</TotalTime>
  <Words>1160</Words>
  <Application>Microsoft Office PowerPoint</Application>
  <PresentationFormat>On-screen Show (4:3)</PresentationFormat>
  <Paragraphs>149</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SOLID Principles of OOD</vt:lpstr>
      <vt:lpstr>          </vt:lpstr>
      <vt:lpstr>         </vt:lpstr>
      <vt:lpstr>         EPP Motivation </vt:lpstr>
      <vt:lpstr>Engineering Philosophy</vt:lpstr>
      <vt:lpstr>Norman Rockstars follow</vt:lpstr>
      <vt:lpstr>Clean Code</vt:lpstr>
      <vt:lpstr>        SOLID Design Principles</vt:lpstr>
      <vt:lpstr>Slide 9</vt:lpstr>
      <vt:lpstr>        How does our software respond to CHANGE?</vt:lpstr>
      <vt:lpstr>Code Smells [Problems]</vt:lpstr>
      <vt:lpstr>Code Smells: Ndepend Screen Capture</vt:lpstr>
      <vt:lpstr>Design Smells</vt:lpstr>
      <vt:lpstr>Design?</vt:lpstr>
      <vt:lpstr>Slide 15</vt:lpstr>
      <vt:lpstr>RIGIDITY</vt:lpstr>
      <vt:lpstr>Slide 17</vt:lpstr>
      <vt:lpstr>Fragility</vt:lpstr>
      <vt:lpstr>Slide 19</vt:lpstr>
      <vt:lpstr>IMMOBILITY</vt:lpstr>
      <vt:lpstr>Slide 21</vt:lpstr>
      <vt:lpstr>VISCOSITY</vt:lpstr>
      <vt:lpstr>Other OO Developers</vt:lpstr>
      <vt:lpstr>So, what are SOLID principles about?</vt:lpstr>
      <vt:lpstr>        DEPENDENCY MANAGEMENT ISSUES</vt:lpstr>
      <vt:lpstr>Slide 26</vt:lpstr>
      <vt:lpstr>SOLID principles of  Object Oriented Design</vt:lpstr>
      <vt:lpstr>The Acronym SOLID was given by</vt:lpstr>
      <vt:lpstr>Slide 29</vt:lpstr>
      <vt:lpstr>Talk is cheap, show me the code - Linus Torvalds</vt:lpstr>
      <vt:lpstr>STATIC (C#), DYNAMIC (RUBY)</vt:lpstr>
      <vt:lpstr>Reflect on SRP</vt:lpstr>
      <vt:lpstr>SRP</vt:lpstr>
      <vt:lpstr>Slide 34</vt:lpstr>
      <vt:lpstr>Reflect on OCP</vt:lpstr>
      <vt:lpstr>OCP</vt:lpstr>
      <vt:lpstr>OCP</vt:lpstr>
      <vt:lpstr>Slide 38</vt:lpstr>
      <vt:lpstr>Reflect on LSP</vt:lpstr>
      <vt:lpstr>LSP</vt:lpstr>
      <vt:lpstr>LSP</vt:lpstr>
      <vt:lpstr>Slide 42</vt:lpstr>
      <vt:lpstr>Reflect on ISP</vt:lpstr>
      <vt:lpstr>ISP</vt:lpstr>
      <vt:lpstr>Slide 45</vt:lpstr>
      <vt:lpstr>Reflect on DIP</vt:lpstr>
      <vt:lpstr>DIP</vt:lpstr>
      <vt:lpstr>Other design smells &amp; principles</vt:lpstr>
      <vt:lpstr>When to apply SOLID Design Principles</vt:lpstr>
      <vt:lpstr>Slide 50</vt:lpstr>
      <vt:lpstr>Slide 51</vt:lpstr>
      <vt:lpstr>Slide 52</vt:lpstr>
      <vt:lpstr>What Next?</vt:lpstr>
      <vt:lpstr>Mediate on these principles</vt:lpstr>
      <vt:lpstr>For us, its constant learning</vt:lpstr>
      <vt:lpstr>References</vt:lpstr>
      <vt:lpstr>Ruby SOLID Principles</vt:lpstr>
      <vt:lpstr>Slide 58</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smarryboyina</cp:lastModifiedBy>
  <cp:revision>346</cp:revision>
  <dcterms:created xsi:type="dcterms:W3CDTF">2012-12-02T19:33:00Z</dcterms:created>
  <dcterms:modified xsi:type="dcterms:W3CDTF">2012-12-11T04:45:10Z</dcterms:modified>
</cp:coreProperties>
</file>