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9" r:id="rId6"/>
    <p:sldId id="305" r:id="rId7"/>
    <p:sldId id="293" r:id="rId8"/>
    <p:sldId id="264" r:id="rId9"/>
    <p:sldId id="265" r:id="rId10"/>
    <p:sldId id="261" r:id="rId11"/>
    <p:sldId id="262" r:id="rId12"/>
    <p:sldId id="299" r:id="rId13"/>
    <p:sldId id="306" r:id="rId14"/>
    <p:sldId id="296" r:id="rId15"/>
    <p:sldId id="307" r:id="rId16"/>
    <p:sldId id="297" r:id="rId17"/>
    <p:sldId id="309" r:id="rId18"/>
    <p:sldId id="298" r:id="rId19"/>
    <p:sldId id="308" r:id="rId20"/>
    <p:sldId id="268" r:id="rId21"/>
    <p:sldId id="263" r:id="rId22"/>
    <p:sldId id="278" r:id="rId23"/>
    <p:sldId id="266" r:id="rId24"/>
    <p:sldId id="267" r:id="rId25"/>
    <p:sldId id="274" r:id="rId26"/>
    <p:sldId id="277" r:id="rId27"/>
    <p:sldId id="275" r:id="rId28"/>
    <p:sldId id="283" r:id="rId29"/>
    <p:sldId id="279" r:id="rId30"/>
    <p:sldId id="284" r:id="rId31"/>
    <p:sldId id="280" r:id="rId32"/>
    <p:sldId id="285" r:id="rId33"/>
    <p:sldId id="281" r:id="rId34"/>
    <p:sldId id="286" r:id="rId35"/>
    <p:sldId id="282" r:id="rId36"/>
    <p:sldId id="287" r:id="rId37"/>
    <p:sldId id="311" r:id="rId38"/>
    <p:sldId id="288" r:id="rId39"/>
    <p:sldId id="300" r:id="rId40"/>
    <p:sldId id="301" r:id="rId41"/>
    <p:sldId id="295" r:id="rId42"/>
    <p:sldId id="303" r:id="rId43"/>
    <p:sldId id="302" r:id="rId44"/>
    <p:sldId id="304" r:id="rId45"/>
    <p:sldId id="27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87536" autoAdjust="0"/>
  </p:normalViewPr>
  <p:slideViewPr>
    <p:cSldViewPr>
      <p:cViewPr varScale="1">
        <p:scale>
          <a:sx n="80" d="100"/>
          <a:sy n="80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9C784-6AE7-4DE7-B637-A04C32984173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F1378-56CE-4065-B971-7BEEDF8D4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1378-56CE-4065-B971-7BEEDF8D4C2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1378-56CE-4065-B971-7BEEDF8D4C2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SOLID Principles of 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Gibson</a:t>
            </a:r>
          </a:p>
          <a:p>
            <a:r>
              <a:rPr lang="en-US" dirty="0" smtClean="0"/>
              <a:t>Sameeri Marryboyina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–  Improving the design of existing code [Martin Fowler]</a:t>
            </a:r>
          </a:p>
          <a:p>
            <a:r>
              <a:rPr lang="en-US" dirty="0" smtClean="0"/>
              <a:t>Clean Code : A handbook of Agile Software Craftsmanship [Bob Martin]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Catalog of smells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Rigidity</a:t>
            </a:r>
          </a:p>
          <a:p>
            <a:r>
              <a:rPr lang="en-US" dirty="0" smtClean="0"/>
              <a:t>Fragility</a:t>
            </a:r>
          </a:p>
          <a:p>
            <a:r>
              <a:rPr lang="en-US" dirty="0" smtClean="0"/>
              <a:t>Viscosity</a:t>
            </a:r>
          </a:p>
          <a:p>
            <a:r>
              <a:rPr lang="en-US" dirty="0" smtClean="0"/>
              <a:t>Immobility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ig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25" y="571500"/>
            <a:ext cx="7143750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Rigidity is the tendency for software to be difficult to change, even in simple ways. A design is rigid </a:t>
            </a:r>
            <a:r>
              <a:rPr lang="en-US" dirty="0" smtClean="0"/>
              <a:t>if a </a:t>
            </a:r>
            <a:r>
              <a:rPr lang="en-US" dirty="0" smtClean="0"/>
              <a:t>single change causes a cascade of subsequent changes in dependent modules. The more </a:t>
            </a:r>
            <a:r>
              <a:rPr lang="en-US" dirty="0" smtClean="0"/>
              <a:t>modules that </a:t>
            </a:r>
            <a:r>
              <a:rPr lang="en-US" dirty="0" smtClean="0"/>
              <a:t>must be changed, the more rigid the design.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C:\Users\smarryboyina\Desktop\fragil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7848600" cy="601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Fragility is the tendency of a program to break in many places when a single change is made. </a:t>
            </a:r>
            <a:r>
              <a:rPr lang="en-US" dirty="0" smtClean="0"/>
              <a:t>Often, the </a:t>
            </a:r>
            <a:r>
              <a:rPr lang="en-US" dirty="0" smtClean="0"/>
              <a:t>new problems are in areas that have no conceptual relationship with the area that was </a:t>
            </a:r>
            <a:r>
              <a:rPr lang="en-US" dirty="0" smtClean="0"/>
              <a:t>changed. Fixing </a:t>
            </a:r>
            <a:r>
              <a:rPr lang="en-US" dirty="0" smtClean="0"/>
              <a:t>those problems leads to even more problems, and the development team begins to resemble </a:t>
            </a:r>
            <a:r>
              <a:rPr lang="en-US" dirty="0" smtClean="0"/>
              <a:t>a dog </a:t>
            </a:r>
            <a:r>
              <a:rPr lang="en-US" dirty="0" smtClean="0"/>
              <a:t>chasing its tail.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mobi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52400"/>
            <a:ext cx="5486400" cy="640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IMMOBILITY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design is immobile when it contains parts that could be useful in other systems, but the effort </a:t>
            </a:r>
            <a:r>
              <a:rPr lang="en-US" dirty="0" smtClean="0"/>
              <a:t>and risk </a:t>
            </a:r>
            <a:r>
              <a:rPr lang="en-US" dirty="0" smtClean="0"/>
              <a:t>involved with separating those parts from the original system are too great. This is </a:t>
            </a:r>
            <a:r>
              <a:rPr lang="en-US" dirty="0" smtClean="0"/>
              <a:t>an unfortunate </a:t>
            </a:r>
            <a:r>
              <a:rPr lang="en-US" dirty="0" smtClean="0"/>
              <a:t>but very common occurrence.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sco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81000"/>
            <a:ext cx="8000999" cy="590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VISCOSITY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viscous project is one in which the design of the software is difficult to preserve. Friction develops and </a:t>
            </a:r>
            <a:r>
              <a:rPr lang="en-US" dirty="0" smtClean="0"/>
              <a:t>slows us down. We want </a:t>
            </a:r>
            <a:r>
              <a:rPr lang="en-US" dirty="0" smtClean="0"/>
              <a:t>to create systems and project environments that make it easy to preserve and improve the</a:t>
            </a:r>
          </a:p>
          <a:p>
            <a:pPr>
              <a:buNone/>
            </a:pPr>
            <a:r>
              <a:rPr lang="en-US" dirty="0" smtClean="0"/>
              <a:t>   design.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1990" name="Picture 6" descr="http://images.clipartof.com/small/437789-Royalty-Free-RF-Clip-Art-Illustration-Of-A-Grateful-Cartoon-Boy-Holding-Thanks-Ballo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4286250" cy="3962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OO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ave committed the same mistakes </a:t>
            </a:r>
          </a:p>
          <a:p>
            <a:r>
              <a:rPr lang="en-US" dirty="0" smtClean="0"/>
              <a:t>Have learnt from those mistakes</a:t>
            </a:r>
          </a:p>
          <a:p>
            <a:r>
              <a:rPr lang="en-US" dirty="0" smtClean="0"/>
              <a:t>Have specified some GUIDELINES</a:t>
            </a:r>
          </a:p>
          <a:p>
            <a:r>
              <a:rPr lang="en-US" dirty="0" smtClean="0"/>
              <a:t>We can choose to follow or not!</a:t>
            </a:r>
          </a:p>
          <a:p>
            <a:r>
              <a:rPr lang="en-US" dirty="0" smtClean="0"/>
              <a:t>If we choose to follow, we have to understand the problems and where they apply.</a:t>
            </a:r>
          </a:p>
          <a:p>
            <a:r>
              <a:rPr lang="en-US" dirty="0" smtClean="0"/>
              <a:t>If we encounter the same issues, we can meditate on these guidelines and apply them.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SOLID Design Principles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ol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561975"/>
            <a:ext cx="7162800" cy="573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SOLID principles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question would be : What problems are they trying to solve?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are trying to solve a specific set of problems, namely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DEPENDENCY MANAGEMENT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00200"/>
            <a:ext cx="76200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SOLID</a:t>
            </a:r>
            <a:r>
              <a:rPr lang="en-US" dirty="0" smtClean="0"/>
              <a:t> principles of </a:t>
            </a:r>
            <a:br>
              <a:rPr lang="en-US" dirty="0" smtClean="0"/>
            </a:br>
            <a:r>
              <a:rPr lang="en-US" dirty="0" smtClean="0"/>
              <a:t>Object Oriented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</a:t>
            </a:r>
            <a:r>
              <a:rPr lang="en-US" dirty="0" smtClean="0"/>
              <a:t>ingle </a:t>
            </a:r>
            <a:r>
              <a:rPr lang="en-US" b="1" dirty="0" smtClean="0"/>
              <a:t>R</a:t>
            </a:r>
            <a:r>
              <a:rPr lang="en-US" dirty="0" smtClean="0"/>
              <a:t>esponsibility </a:t>
            </a:r>
            <a:r>
              <a:rPr lang="en-US" b="1" dirty="0" smtClean="0"/>
              <a:t>P</a:t>
            </a:r>
            <a:r>
              <a:rPr lang="en-US" dirty="0" smtClean="0"/>
              <a:t>rinciple</a:t>
            </a:r>
          </a:p>
          <a:p>
            <a:r>
              <a:rPr lang="en-US" b="1" dirty="0" smtClean="0"/>
              <a:t>O</a:t>
            </a:r>
            <a:r>
              <a:rPr lang="en-US" dirty="0" smtClean="0"/>
              <a:t>pen/</a:t>
            </a:r>
            <a:r>
              <a:rPr lang="en-US" b="1" dirty="0" smtClean="0"/>
              <a:t>C</a:t>
            </a:r>
            <a:r>
              <a:rPr lang="en-US" dirty="0" smtClean="0"/>
              <a:t>losed </a:t>
            </a:r>
            <a:r>
              <a:rPr lang="en-US" b="1" dirty="0" smtClean="0"/>
              <a:t>P</a:t>
            </a:r>
            <a:r>
              <a:rPr lang="en-US" dirty="0" smtClean="0"/>
              <a:t>rinciple</a:t>
            </a:r>
          </a:p>
          <a:p>
            <a:r>
              <a:rPr lang="en-US" b="1" dirty="0" err="1" smtClean="0"/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  <a:r>
              <a:rPr lang="en-US" dirty="0" smtClean="0"/>
              <a:t>ubstitution </a:t>
            </a:r>
            <a:r>
              <a:rPr lang="en-US" b="1" dirty="0" smtClean="0"/>
              <a:t>P</a:t>
            </a:r>
            <a:r>
              <a:rPr lang="en-US" dirty="0" smtClean="0"/>
              <a:t>rinciple</a:t>
            </a:r>
          </a:p>
          <a:p>
            <a:r>
              <a:rPr lang="en-US" b="1" dirty="0" smtClean="0"/>
              <a:t>I</a:t>
            </a:r>
            <a:r>
              <a:rPr lang="en-US" dirty="0" smtClean="0"/>
              <a:t>nterface </a:t>
            </a:r>
            <a:r>
              <a:rPr lang="en-US" b="1" dirty="0" smtClean="0"/>
              <a:t>S</a:t>
            </a:r>
            <a:r>
              <a:rPr lang="en-US" dirty="0" smtClean="0"/>
              <a:t>egregation </a:t>
            </a:r>
            <a:r>
              <a:rPr lang="en-US" b="1" dirty="0" smtClean="0"/>
              <a:t>P</a:t>
            </a:r>
            <a:r>
              <a:rPr lang="en-US" dirty="0" smtClean="0"/>
              <a:t>rinciple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ependency </a:t>
            </a:r>
            <a:r>
              <a:rPr lang="en-US" b="1" dirty="0" smtClean="0"/>
              <a:t>I</a:t>
            </a:r>
            <a:r>
              <a:rPr lang="en-US" dirty="0" smtClean="0"/>
              <a:t>nversion </a:t>
            </a:r>
            <a:r>
              <a:rPr lang="en-US" b="1" dirty="0" smtClean="0"/>
              <a:t>P</a:t>
            </a:r>
            <a:r>
              <a:rPr lang="en-US" dirty="0" smtClean="0"/>
              <a:t>rinciple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ostechies.com/derickbailey/files/2011/03/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81000"/>
            <a:ext cx="7143750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Talk is cheap, show me the code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Torvalds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 on SRP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lostechies.com/derickbailey/files/2011/03/OpenClosedPrinciple2_2C596E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7143750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838200"/>
            <a:ext cx="2514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62" name="Picture 2" descr="http://teachingthefuture.net/wp-content/uploads/2011/10/unanswered-ques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886200"/>
            <a:ext cx="3152775" cy="24669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964" name="Picture 4" descr="http://onpurpose.uk.com/wp-content/uploads/2012/11/questio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3990975" cy="6219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 on OCP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lostechies.com/derickbailey/files/2011/03/LiskovSubtitutionPrinciple_52BB51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7143750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 on LSP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://lostechies.com/derickbailey/files/2011/03/InterfaceSegregationPrinciple_602164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1000"/>
            <a:ext cx="7143750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 on 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lostechies.com/derickbailey/files/2011/03/DependencyInversionPrinciple_0278F9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81000"/>
            <a:ext cx="7143750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 on DIP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design smells &amp;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Needless Repetition : DRY</a:t>
            </a:r>
          </a:p>
          <a:p>
            <a:r>
              <a:rPr lang="en-US" dirty="0" smtClean="0"/>
              <a:t>Complex/Over design : YAGNI, KISS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When to apply SOLID </a:t>
            </a:r>
            <a:r>
              <a:rPr lang="en-US" sz="3200" dirty="0" smtClean="0"/>
              <a:t>Design Principles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TDD presents us an </a:t>
            </a:r>
            <a:r>
              <a:rPr lang="en-US" b="1" dirty="0" err="1" smtClean="0"/>
              <a:t>oppurtunity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06_Red_Green_Refac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2300287"/>
            <a:ext cx="3810000" cy="225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oken_window_theo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25" y="571500"/>
            <a:ext cx="7143750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EPP Motivation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yscou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25" y="571500"/>
            <a:ext cx="7143750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ean_c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28600"/>
            <a:ext cx="8229600" cy="632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Mediate on these principles</a:t>
            </a:r>
            <a:endParaRPr lang="en-US" dirty="0"/>
          </a:p>
        </p:txBody>
      </p:sp>
      <p:pic>
        <p:nvPicPr>
          <p:cNvPr id="7" name="Content Placeholder 6" descr="medit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2237" y="1877219"/>
            <a:ext cx="3819525" cy="3971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us, its constant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</a:p>
          <a:p>
            <a:r>
              <a:rPr lang="en-US" dirty="0" smtClean="0"/>
              <a:t>Architectural Patterns</a:t>
            </a:r>
          </a:p>
          <a:p>
            <a:r>
              <a:rPr lang="en-US" dirty="0" smtClean="0"/>
              <a:t>Patterns in JavaScript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Engineering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Beautiful, Maintainable Code</a:t>
            </a:r>
          </a:p>
          <a:p>
            <a:r>
              <a:rPr lang="en-US" dirty="0" smtClean="0"/>
              <a:t>We want to “Care” about our </a:t>
            </a:r>
            <a:r>
              <a:rPr lang="en-US" dirty="0" smtClean="0"/>
              <a:t>code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Norman </a:t>
            </a:r>
            <a:r>
              <a:rPr lang="en-US" dirty="0" err="1" smtClean="0"/>
              <a:t>Rockstars</a:t>
            </a:r>
            <a:r>
              <a:rPr lang="en-US" dirty="0" smtClean="0"/>
              <a:t>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Kaizen</a:t>
            </a:r>
            <a:endParaRPr lang="en-US" dirty="0" smtClean="0"/>
          </a:p>
          <a:p>
            <a:r>
              <a:rPr lang="en-US" dirty="0" smtClean="0"/>
              <a:t>Yesterday we have code that </a:t>
            </a:r>
            <a:r>
              <a:rPr lang="en-US" dirty="0" smtClean="0"/>
              <a:t>works </a:t>
            </a:r>
            <a:endParaRPr lang="en-US" dirty="0" smtClean="0"/>
          </a:p>
          <a:p>
            <a:r>
              <a:rPr lang="en-US" b="1" dirty="0" smtClean="0"/>
              <a:t>Today we want to improve </a:t>
            </a:r>
            <a:r>
              <a:rPr lang="en-US" b="1" dirty="0" smtClean="0"/>
              <a:t>it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629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One CONSTANT in </a:t>
            </a:r>
            <a:br>
              <a:rPr lang="en-US" dirty="0" smtClean="0"/>
            </a:br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4">
              <a:buNone/>
            </a:pPr>
            <a:endParaRPr lang="en-US" dirty="0"/>
          </a:p>
          <a:p>
            <a:pPr lvl="4">
              <a:buNone/>
            </a:pPr>
            <a:endParaRPr lang="en-US" dirty="0" smtClean="0"/>
          </a:p>
          <a:p>
            <a:pPr lvl="4">
              <a:buNone/>
            </a:pPr>
            <a:r>
              <a:rPr lang="en-US" dirty="0"/>
              <a:t>	 </a:t>
            </a:r>
            <a:r>
              <a:rPr lang="en-US" dirty="0" smtClean="0"/>
              <a:t>  </a:t>
            </a:r>
            <a:endParaRPr lang="en-US" sz="8000" dirty="0" smtClean="0"/>
          </a:p>
          <a:p>
            <a:endParaRPr lang="en-US" dirty="0"/>
          </a:p>
        </p:txBody>
      </p:sp>
      <p:pic>
        <p:nvPicPr>
          <p:cNvPr id="4" name="Picture 3" descr="chan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133600"/>
            <a:ext cx="6350000" cy="424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How does our software respond to CHANGE?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461</Words>
  <Application>Microsoft Office PowerPoint</Application>
  <PresentationFormat>On-screen Show (4:3)</PresentationFormat>
  <Paragraphs>82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SOLID Principles of OOD</vt:lpstr>
      <vt:lpstr>          </vt:lpstr>
      <vt:lpstr>         </vt:lpstr>
      <vt:lpstr>         EPP Motivation </vt:lpstr>
      <vt:lpstr>Engineering Philosophy</vt:lpstr>
      <vt:lpstr>Norman Rockstars follow</vt:lpstr>
      <vt:lpstr>Clean Code</vt:lpstr>
      <vt:lpstr>The One CONSTANT in  Software development</vt:lpstr>
      <vt:lpstr>        How does our software respond to CHANGE?</vt:lpstr>
      <vt:lpstr>Code Smells</vt:lpstr>
      <vt:lpstr>Design Smells</vt:lpstr>
      <vt:lpstr>Slide 12</vt:lpstr>
      <vt:lpstr>RIGIDITY</vt:lpstr>
      <vt:lpstr>Slide 14</vt:lpstr>
      <vt:lpstr>Fragility</vt:lpstr>
      <vt:lpstr>Slide 16</vt:lpstr>
      <vt:lpstr>IMMOBILITY</vt:lpstr>
      <vt:lpstr>Slide 18</vt:lpstr>
      <vt:lpstr>VISCOSITY</vt:lpstr>
      <vt:lpstr>Other OO Developers</vt:lpstr>
      <vt:lpstr>        SOLID Design Principles</vt:lpstr>
      <vt:lpstr>Slide 22</vt:lpstr>
      <vt:lpstr>What are SOLID principles about?</vt:lpstr>
      <vt:lpstr>        DEPENDENCY MANAGEMENT ISSUES</vt:lpstr>
      <vt:lpstr>SOLID principles of  Object Oriented Design</vt:lpstr>
      <vt:lpstr>Slide 26</vt:lpstr>
      <vt:lpstr>Talk is cheap, show me the code - Linus Torvalds</vt:lpstr>
      <vt:lpstr>Reflect on SRP</vt:lpstr>
      <vt:lpstr>Slide 29</vt:lpstr>
      <vt:lpstr>Reflect on OCP</vt:lpstr>
      <vt:lpstr>Slide 31</vt:lpstr>
      <vt:lpstr>Reflect on LSP</vt:lpstr>
      <vt:lpstr>Slide 33</vt:lpstr>
      <vt:lpstr>Reflect on ISP</vt:lpstr>
      <vt:lpstr>Slide 35</vt:lpstr>
      <vt:lpstr>Reflect on DIP</vt:lpstr>
      <vt:lpstr>Other design smells &amp; principles</vt:lpstr>
      <vt:lpstr>When to apply SOLID Design Principles</vt:lpstr>
      <vt:lpstr>Slide 39</vt:lpstr>
      <vt:lpstr>Slide 40</vt:lpstr>
      <vt:lpstr>Slide 41</vt:lpstr>
      <vt:lpstr>What Next?</vt:lpstr>
      <vt:lpstr>Mediate on these principles</vt:lpstr>
      <vt:lpstr>For us, its constant learning</vt:lpstr>
      <vt:lpstr>References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 of OOD</dc:title>
  <dc:creator>smarryboyina</dc:creator>
  <cp:lastModifiedBy>smarryboyina</cp:lastModifiedBy>
  <cp:revision>244</cp:revision>
  <dcterms:created xsi:type="dcterms:W3CDTF">2012-12-02T19:33:00Z</dcterms:created>
  <dcterms:modified xsi:type="dcterms:W3CDTF">2012-12-05T05:46:03Z</dcterms:modified>
</cp:coreProperties>
</file>