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57" r:id="rId3"/>
    <p:sldId id="258" r:id="rId4"/>
    <p:sldId id="259" r:id="rId5"/>
    <p:sldId id="269" r:id="rId6"/>
    <p:sldId id="305" r:id="rId7"/>
    <p:sldId id="293" r:id="rId8"/>
    <p:sldId id="263" r:id="rId9"/>
    <p:sldId id="328" r:id="rId10"/>
    <p:sldId id="265" r:id="rId11"/>
    <p:sldId id="261" r:id="rId12"/>
    <p:sldId id="320" r:id="rId13"/>
    <p:sldId id="262" r:id="rId14"/>
    <p:sldId id="321" r:id="rId15"/>
    <p:sldId id="299" r:id="rId16"/>
    <p:sldId id="306" r:id="rId17"/>
    <p:sldId id="296" r:id="rId18"/>
    <p:sldId id="307" r:id="rId19"/>
    <p:sldId id="297" r:id="rId20"/>
    <p:sldId id="309" r:id="rId21"/>
    <p:sldId id="298" r:id="rId22"/>
    <p:sldId id="308" r:id="rId23"/>
    <p:sldId id="268" r:id="rId24"/>
    <p:sldId id="266" r:id="rId25"/>
    <p:sldId id="267" r:id="rId26"/>
    <p:sldId id="278" r:id="rId27"/>
    <p:sldId id="274" r:id="rId28"/>
    <p:sldId id="327" r:id="rId29"/>
    <p:sldId id="277" r:id="rId30"/>
    <p:sldId id="275" r:id="rId31"/>
    <p:sldId id="329" r:id="rId32"/>
    <p:sldId id="283" r:id="rId33"/>
    <p:sldId id="313" r:id="rId34"/>
    <p:sldId id="331" r:id="rId35"/>
    <p:sldId id="279" r:id="rId36"/>
    <p:sldId id="284" r:id="rId37"/>
    <p:sldId id="316" r:id="rId38"/>
    <p:sldId id="315" r:id="rId39"/>
    <p:sldId id="280" r:id="rId40"/>
    <p:sldId id="285" r:id="rId41"/>
    <p:sldId id="317" r:id="rId42"/>
    <p:sldId id="314" r:id="rId43"/>
    <p:sldId id="281" r:id="rId44"/>
    <p:sldId id="286" r:id="rId45"/>
    <p:sldId id="318" r:id="rId46"/>
    <p:sldId id="282" r:id="rId47"/>
    <p:sldId id="287" r:id="rId48"/>
    <p:sldId id="319" r:id="rId49"/>
    <p:sldId id="311" r:id="rId50"/>
    <p:sldId id="288" r:id="rId51"/>
    <p:sldId id="300" r:id="rId52"/>
    <p:sldId id="301" r:id="rId53"/>
    <p:sldId id="295" r:id="rId54"/>
    <p:sldId id="303" r:id="rId55"/>
    <p:sldId id="302" r:id="rId56"/>
    <p:sldId id="304" r:id="rId57"/>
    <p:sldId id="330" r:id="rId58"/>
    <p:sldId id="276" r:id="rId59"/>
    <p:sldId id="326" r:id="rId60"/>
    <p:sldId id="324"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84" autoAdjust="0"/>
    <p:restoredTop sz="87536" autoAdjust="0"/>
  </p:normalViewPr>
  <p:slideViewPr>
    <p:cSldViewPr>
      <p:cViewPr varScale="1">
        <p:scale>
          <a:sx n="80" d="100"/>
          <a:sy n="80" d="100"/>
        </p:scale>
        <p:origin x="-1662"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E9C784-6AE7-4DE7-B637-A04C32984173}" type="datetimeFigureOut">
              <a:rPr lang="en-US" smtClean="0"/>
              <a:pPr/>
              <a:t>12/11/2012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8F1378-56CE-4065-B971-7BEEDF8D4C2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18F1378-56CE-4065-B971-7BEEDF8D4C23}"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18F1378-56CE-4065-B971-7BEEDF8D4C23}" type="slidenum">
              <a:rPr lang="en-US" smtClean="0"/>
              <a:pPr/>
              <a:t>13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753EDB-7AB4-42D9-B376-B6135C20C788}" type="datetimeFigureOut">
              <a:rPr lang="en-US" smtClean="0"/>
              <a:pPr/>
              <a:t>12/11/2012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753EDB-7AB4-42D9-B376-B6135C20C788}" type="datetimeFigureOut">
              <a:rPr lang="en-US" smtClean="0"/>
              <a:pPr/>
              <a:t>12/11/2012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753EDB-7AB4-42D9-B376-B6135C20C788}" type="datetimeFigureOut">
              <a:rPr lang="en-US" smtClean="0"/>
              <a:pPr/>
              <a:t>12/11/2012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753EDB-7AB4-42D9-B376-B6135C20C788}" type="datetimeFigureOut">
              <a:rPr lang="en-US" smtClean="0"/>
              <a:pPr/>
              <a:t>12/11/2012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753EDB-7AB4-42D9-B376-B6135C20C788}" type="datetimeFigureOut">
              <a:rPr lang="en-US" smtClean="0"/>
              <a:pPr/>
              <a:t>12/11/2012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753EDB-7AB4-42D9-B376-B6135C20C788}" type="datetimeFigureOut">
              <a:rPr lang="en-US" smtClean="0"/>
              <a:pPr/>
              <a:t>12/11/2012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753EDB-7AB4-42D9-B376-B6135C20C788}" type="datetimeFigureOut">
              <a:rPr lang="en-US" smtClean="0"/>
              <a:pPr/>
              <a:t>12/11/2012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753EDB-7AB4-42D9-B376-B6135C20C788}" type="datetimeFigureOut">
              <a:rPr lang="en-US" smtClean="0"/>
              <a:pPr/>
              <a:t>12/11/2012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753EDB-7AB4-42D9-B376-B6135C20C788}" type="datetimeFigureOut">
              <a:rPr lang="en-US" smtClean="0"/>
              <a:pPr/>
              <a:t>12/11/2012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753EDB-7AB4-42D9-B376-B6135C20C788}" type="datetimeFigureOut">
              <a:rPr lang="en-US" smtClean="0"/>
              <a:pPr/>
              <a:t>12/11/2012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753EDB-7AB4-42D9-B376-B6135C20C788}" type="datetimeFigureOut">
              <a:rPr lang="en-US" smtClean="0"/>
              <a:pPr/>
              <a:t>12/11/2012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753EDB-7AB4-42D9-B376-B6135C20C788}" type="datetimeFigureOut">
              <a:rPr lang="en-US" smtClean="0"/>
              <a:pPr/>
              <a:t>12/11/2012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3DFF1-30AE-455A-B3BD-CEEEC93CAF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butunclebob.com/ArticleS.MichaelFeather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github.com/chris-gibson/solid"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lostechies.com/derickbailey/2009/02/11/solid-development-principles-in-motivational-pictures/" TargetMode="External"/><Relationship Id="rId2" Type="http://schemas.openxmlformats.org/officeDocument/2006/relationships/hyperlink" Target="http://butunclebob.com/ArticleS.UncleBob.PrinciplesOfOod" TargetMode="External"/><Relationship Id="rId1" Type="http://schemas.openxmlformats.org/officeDocument/2006/relationships/slideLayout" Target="../slideLayouts/slideLayout2.xml"/><Relationship Id="rId4" Type="http://schemas.openxmlformats.org/officeDocument/2006/relationships/hyperlink" Target="http://bighugelabs.com/motivator.php" TargetMode="External"/></Relationships>
</file>

<file path=ppt/slides/_rels/slide59.xml.rels><?xml version="1.0" encoding="UTF-8" standalone="yes"?>
<Relationships xmlns="http://schemas.openxmlformats.org/package/2006/relationships"><Relationship Id="rId3" Type="http://schemas.openxmlformats.org/officeDocument/2006/relationships/hyperlink" Target="http://www.confreaks.com/videos/240-goruco2009-solid-object-oriented-design" TargetMode="External"/><Relationship Id="rId2" Type="http://schemas.openxmlformats.org/officeDocument/2006/relationships/hyperlink" Target="http://blip.tv/rubynation/jim-weirich-367210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SOLID Principles of OOD</a:t>
            </a:r>
            <a:endParaRPr lang="en-US" dirty="0"/>
          </a:p>
        </p:txBody>
      </p:sp>
      <p:sp>
        <p:nvSpPr>
          <p:cNvPr id="3" name="Subtitle 2"/>
          <p:cNvSpPr>
            <a:spLocks noGrp="1"/>
          </p:cNvSpPr>
          <p:nvPr>
            <p:ph type="subTitle" idx="1"/>
          </p:nvPr>
        </p:nvSpPr>
        <p:spPr/>
        <p:txBody>
          <a:bodyPr/>
          <a:lstStyle/>
          <a:p>
            <a:r>
              <a:rPr lang="en-US" dirty="0" smtClean="0"/>
              <a:t>Chris Gibson</a:t>
            </a:r>
          </a:p>
          <a:p>
            <a:r>
              <a:rPr lang="en-US" dirty="0" smtClean="0"/>
              <a:t>Sameeri Marryboyina</a:t>
            </a:r>
            <a:endParaRPr lang="en-US" dirty="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sz="3600" dirty="0" smtClean="0"/>
              <a:t>How does our software respond to CHANGE?</a:t>
            </a:r>
            <a:endParaRPr lang="en-US" sz="3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Smells [Problems]</a:t>
            </a:r>
            <a:endParaRPr lang="en-US" dirty="0"/>
          </a:p>
        </p:txBody>
      </p:sp>
      <p:sp>
        <p:nvSpPr>
          <p:cNvPr id="3" name="Content Placeholder 2"/>
          <p:cNvSpPr>
            <a:spLocks noGrp="1"/>
          </p:cNvSpPr>
          <p:nvPr>
            <p:ph idx="1"/>
          </p:nvPr>
        </p:nvSpPr>
        <p:spPr/>
        <p:txBody>
          <a:bodyPr/>
          <a:lstStyle/>
          <a:p>
            <a:r>
              <a:rPr lang="en-US" dirty="0" smtClean="0"/>
              <a:t>Refactoring –  Improving the design of existing code [Martin Fowler]</a:t>
            </a:r>
          </a:p>
          <a:p>
            <a:r>
              <a:rPr lang="en-US" dirty="0" smtClean="0"/>
              <a:t>Catalog of smells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Code Smells: </a:t>
            </a:r>
            <a:r>
              <a:rPr lang="en-US" dirty="0" err="1" smtClean="0"/>
              <a:t>Ndepend</a:t>
            </a:r>
            <a:r>
              <a:rPr lang="en-US" dirty="0" smtClean="0"/>
              <a:t> Screen Capture</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548922" y="1600200"/>
            <a:ext cx="8046156"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Smells</a:t>
            </a:r>
            <a:endParaRPr lang="en-US" dirty="0"/>
          </a:p>
        </p:txBody>
      </p:sp>
      <p:sp>
        <p:nvSpPr>
          <p:cNvPr id="3" name="Content Placeholder 2"/>
          <p:cNvSpPr>
            <a:spLocks noGrp="1"/>
          </p:cNvSpPr>
          <p:nvPr>
            <p:ph idx="1"/>
          </p:nvPr>
        </p:nvSpPr>
        <p:spPr/>
        <p:txBody>
          <a:bodyPr/>
          <a:lstStyle/>
          <a:p>
            <a:r>
              <a:rPr lang="en-US" dirty="0" smtClean="0"/>
              <a:t>Clean Code : A handbook of Agile Software Craftsmanship [Bob Martin]</a:t>
            </a:r>
          </a:p>
          <a:p>
            <a:pPr>
              <a:buNone/>
            </a:pPr>
            <a:endParaRPr lang="en-US" dirty="0" smtClean="0"/>
          </a:p>
          <a:p>
            <a:r>
              <a:rPr lang="en-US" dirty="0" smtClean="0"/>
              <a:t>Rigidity</a:t>
            </a:r>
          </a:p>
          <a:p>
            <a:r>
              <a:rPr lang="en-US" dirty="0" smtClean="0"/>
              <a:t>Fragility</a:t>
            </a:r>
          </a:p>
          <a:p>
            <a:r>
              <a:rPr lang="en-US" dirty="0" smtClean="0"/>
              <a:t>Viscosity</a:t>
            </a:r>
          </a:p>
          <a:p>
            <a:r>
              <a:rPr lang="en-US" dirty="0" smtClean="0"/>
              <a:t>Immobility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idx="1"/>
          </p:nvPr>
        </p:nvSpPr>
        <p:spPr/>
        <p:txBody>
          <a:bodyPr>
            <a:normAutofit lnSpcReduction="10000"/>
          </a:bodyPr>
          <a:lstStyle/>
          <a:p>
            <a:r>
              <a:rPr lang="en-US" dirty="0" smtClean="0"/>
              <a:t>In 1992, Jack Reeves wrote a seminal article "</a:t>
            </a:r>
            <a:r>
              <a:rPr lang="en-US" b="1" dirty="0" smtClean="0"/>
              <a:t>What Is Software Design</a:t>
            </a:r>
            <a:r>
              <a:rPr lang="en-US" dirty="0" smtClean="0"/>
              <a:t>?"in the </a:t>
            </a:r>
            <a:r>
              <a:rPr lang="en-US" i="1" dirty="0" smtClean="0"/>
              <a:t>C++ Journal.[1] In this </a:t>
            </a:r>
            <a:r>
              <a:rPr lang="en-US" dirty="0" smtClean="0"/>
              <a:t>article, Reeves argued that the design of a software system is documented primarily by its source code, that diagrams representing the source code are ancillary to the design and are not the design</a:t>
            </a:r>
          </a:p>
          <a:p>
            <a:pPr>
              <a:buNone/>
            </a:pPr>
            <a:r>
              <a:rPr lang="en-US" dirty="0" smtClean="0"/>
              <a:t>    itself. </a:t>
            </a:r>
            <a:r>
              <a:rPr lang="en-US" b="1" dirty="0" smtClean="0"/>
              <a:t>The source code </a:t>
            </a:r>
            <a:r>
              <a:rPr lang="en-US" b="1" i="1" dirty="0" smtClean="0"/>
              <a:t>is the design</a:t>
            </a:r>
            <a:r>
              <a:rPr lang="en-US" i="1" dirty="0" smtClean="0"/>
              <a:t>.</a:t>
            </a:r>
            <a:endParaRPr lang="en-US" dirty="0" smtClean="0"/>
          </a:p>
          <a:p>
            <a:r>
              <a:rPr lang="en-US" i="1" dirty="0" smtClean="0"/>
              <a:t>In school, they teach the opposite.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igid.jpg"/>
          <p:cNvPicPr>
            <a:picLocks noChangeAspect="1"/>
          </p:cNvPicPr>
          <p:nvPr/>
        </p:nvPicPr>
        <p:blipFill>
          <a:blip r:embed="rId2" cstate="print"/>
          <a:stretch>
            <a:fillRect/>
          </a:stretch>
        </p:blipFill>
        <p:spPr>
          <a:xfrm>
            <a:off x="1000125" y="5715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RIGIDITY</a:t>
            </a:r>
            <a:endParaRPr lang="en-US" dirty="0"/>
          </a:p>
        </p:txBody>
      </p:sp>
      <p:sp>
        <p:nvSpPr>
          <p:cNvPr id="3" name="Content Placeholder 2"/>
          <p:cNvSpPr>
            <a:spLocks noGrp="1"/>
          </p:cNvSpPr>
          <p:nvPr>
            <p:ph idx="1"/>
          </p:nvPr>
        </p:nvSpPr>
        <p:spPr/>
        <p:txBody>
          <a:bodyPr>
            <a:normAutofit/>
          </a:bodyPr>
          <a:lstStyle/>
          <a:p>
            <a:r>
              <a:rPr lang="en-US" dirty="0" smtClean="0"/>
              <a:t>Rigidity is the tendency for software to be difficult to change, even in simple ways. A design is rigid if a single change causes a cascade of subsequent changes in dependent modules. The more modules that must be changed, the more rigid the design.</a:t>
            </a:r>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descr="C:\Users\smarryboyina\Desktop\fragility.jpg"/>
          <p:cNvPicPr>
            <a:picLocks noChangeAspect="1" noChangeArrowheads="1"/>
          </p:cNvPicPr>
          <p:nvPr/>
        </p:nvPicPr>
        <p:blipFill>
          <a:blip r:embed="rId2" cstate="print"/>
          <a:srcRect/>
          <a:stretch>
            <a:fillRect/>
          </a:stretch>
        </p:blipFill>
        <p:spPr bwMode="auto">
          <a:xfrm>
            <a:off x="685800" y="381000"/>
            <a:ext cx="7848600" cy="60198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Fragility</a:t>
            </a:r>
            <a:endParaRPr lang="en-US" dirty="0"/>
          </a:p>
        </p:txBody>
      </p:sp>
      <p:sp>
        <p:nvSpPr>
          <p:cNvPr id="3" name="Content Placeholder 2"/>
          <p:cNvSpPr>
            <a:spLocks noGrp="1"/>
          </p:cNvSpPr>
          <p:nvPr>
            <p:ph idx="1"/>
          </p:nvPr>
        </p:nvSpPr>
        <p:spPr/>
        <p:txBody>
          <a:bodyPr>
            <a:normAutofit/>
          </a:bodyPr>
          <a:lstStyle/>
          <a:p>
            <a:r>
              <a:rPr lang="en-US" dirty="0" smtClean="0"/>
              <a:t>Fragility is the tendency of a program to break in many places when a single change is made. Often, the new problems are in areas that have no conceptual relationship with the area that was changed. Fixing those problems leads to even more problems, and the development team begins to resemble a dog chasing its tail.</a:t>
            </a:r>
          </a:p>
          <a:p>
            <a:endParaRPr lang="en-US"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mmobile.jpg"/>
          <p:cNvPicPr>
            <a:picLocks noChangeAspect="1"/>
          </p:cNvPicPr>
          <p:nvPr/>
        </p:nvPicPr>
        <p:blipFill>
          <a:blip r:embed="rId2" cstate="print"/>
          <a:stretch>
            <a:fillRect/>
          </a:stretch>
        </p:blipFill>
        <p:spPr>
          <a:xfrm>
            <a:off x="1828800" y="152400"/>
            <a:ext cx="5486400" cy="64008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t>
            </a:r>
            <a:r>
              <a:rPr lang="en-US" dirty="0"/>
              <a:t/>
            </a:r>
            <a:br>
              <a:rPr lang="en-US" dirty="0"/>
            </a:br>
            <a:r>
              <a:rPr lang="en-US" dirty="0" smtClean="0"/>
              <a:t/>
            </a:r>
            <a:br>
              <a:rPr lang="en-US" dirty="0" smtClean="0"/>
            </a:br>
            <a:r>
              <a:rPr lang="en-US" dirty="0"/>
              <a:t/>
            </a:r>
            <a:br>
              <a:rPr lang="en-US" dirty="0"/>
            </a:br>
            <a:r>
              <a:rPr lang="en-US" dirty="0" smtClean="0"/>
              <a:t/>
            </a:r>
            <a:br>
              <a:rPr lang="en-US" dirty="0" smtClean="0"/>
            </a:br>
            <a:endParaRPr lang="en-US" dirty="0"/>
          </a:p>
        </p:txBody>
      </p:sp>
      <p:pic>
        <p:nvPicPr>
          <p:cNvPr id="41990" name="Picture 6" descr="http://images.clipartof.com/small/437789-Royalty-Free-RF-Clip-Art-Illustration-Of-A-Grateful-Cartoon-Boy-Holding-Thanks-Balloons.jpg"/>
          <p:cNvPicPr>
            <a:picLocks noChangeAspect="1" noChangeArrowheads="1"/>
          </p:cNvPicPr>
          <p:nvPr/>
        </p:nvPicPr>
        <p:blipFill>
          <a:blip r:embed="rId2" cstate="print"/>
          <a:srcRect/>
          <a:stretch>
            <a:fillRect/>
          </a:stretch>
        </p:blipFill>
        <p:spPr bwMode="auto">
          <a:xfrm>
            <a:off x="838200" y="1828800"/>
            <a:ext cx="4286250" cy="3962399"/>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IMMOBILITY</a:t>
            </a:r>
            <a:endParaRPr lang="en-US" dirty="0"/>
          </a:p>
        </p:txBody>
      </p:sp>
      <p:sp>
        <p:nvSpPr>
          <p:cNvPr id="3" name="Content Placeholder 2"/>
          <p:cNvSpPr>
            <a:spLocks noGrp="1"/>
          </p:cNvSpPr>
          <p:nvPr>
            <p:ph idx="1"/>
          </p:nvPr>
        </p:nvSpPr>
        <p:spPr/>
        <p:txBody>
          <a:bodyPr>
            <a:normAutofit/>
          </a:bodyPr>
          <a:lstStyle/>
          <a:p>
            <a:r>
              <a:rPr lang="en-US" dirty="0" smtClean="0"/>
              <a:t>A design is immobile when it contains parts that could be useful in other systems, but the effort and risk involved with separating those parts from the original system are too great. This is an unfortunate but very common occurrence.</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iscous.jpg"/>
          <p:cNvPicPr>
            <a:picLocks noChangeAspect="1"/>
          </p:cNvPicPr>
          <p:nvPr/>
        </p:nvPicPr>
        <p:blipFill>
          <a:blip r:embed="rId2" cstate="print"/>
          <a:stretch>
            <a:fillRect/>
          </a:stretch>
        </p:blipFill>
        <p:spPr>
          <a:xfrm>
            <a:off x="533400" y="381000"/>
            <a:ext cx="8000999" cy="59055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VISCOSITY</a:t>
            </a:r>
            <a:endParaRPr lang="en-US" dirty="0"/>
          </a:p>
        </p:txBody>
      </p:sp>
      <p:sp>
        <p:nvSpPr>
          <p:cNvPr id="3" name="Content Placeholder 2"/>
          <p:cNvSpPr>
            <a:spLocks noGrp="1"/>
          </p:cNvSpPr>
          <p:nvPr>
            <p:ph idx="1"/>
          </p:nvPr>
        </p:nvSpPr>
        <p:spPr/>
        <p:txBody>
          <a:bodyPr/>
          <a:lstStyle/>
          <a:p>
            <a:r>
              <a:rPr lang="en-US" dirty="0" smtClean="0"/>
              <a:t>A viscous project is one in which the design of the software is difficult to preserve. Friction develops and slows us down. We want to create systems and project environments that make it easy to preserve and improve the</a:t>
            </a:r>
          </a:p>
          <a:p>
            <a:pPr>
              <a:buNone/>
            </a:pPr>
            <a:r>
              <a:rPr lang="en-US" dirty="0" smtClean="0"/>
              <a:t>   design.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OO Developers</a:t>
            </a:r>
            <a:endParaRPr lang="en-US" dirty="0"/>
          </a:p>
        </p:txBody>
      </p:sp>
      <p:sp>
        <p:nvSpPr>
          <p:cNvPr id="3" name="Content Placeholder 2"/>
          <p:cNvSpPr>
            <a:spLocks noGrp="1"/>
          </p:cNvSpPr>
          <p:nvPr>
            <p:ph idx="1"/>
          </p:nvPr>
        </p:nvSpPr>
        <p:spPr/>
        <p:txBody>
          <a:bodyPr>
            <a:normAutofit fontScale="92500" lnSpcReduction="10000"/>
          </a:bodyPr>
          <a:lstStyle/>
          <a:p>
            <a:r>
              <a:rPr lang="en-US" dirty="0"/>
              <a:t>H</a:t>
            </a:r>
            <a:r>
              <a:rPr lang="en-US" dirty="0" smtClean="0"/>
              <a:t>ave committed the same kind of design mistakes </a:t>
            </a:r>
          </a:p>
          <a:p>
            <a:r>
              <a:rPr lang="en-US" dirty="0" smtClean="0"/>
              <a:t>Have learnt from those mistakes</a:t>
            </a:r>
          </a:p>
          <a:p>
            <a:r>
              <a:rPr lang="en-US" dirty="0" smtClean="0"/>
              <a:t>Some have specified some GUIDELINES</a:t>
            </a:r>
          </a:p>
          <a:p>
            <a:r>
              <a:rPr lang="en-US" dirty="0" smtClean="0"/>
              <a:t>We can choose to follow or not!</a:t>
            </a:r>
          </a:p>
          <a:p>
            <a:r>
              <a:rPr lang="en-US" dirty="0" smtClean="0"/>
              <a:t>If we choose to follow, we have to understand the problems and where they apply.</a:t>
            </a:r>
          </a:p>
          <a:p>
            <a:r>
              <a:rPr lang="en-US" dirty="0" smtClean="0"/>
              <a:t>If we encounter the same issues, we can meditate on these guidelines and apply them.</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 what are SOLID principles about?</a:t>
            </a:r>
            <a:endParaRPr lang="en-US" dirty="0"/>
          </a:p>
        </p:txBody>
      </p:sp>
      <p:sp>
        <p:nvSpPr>
          <p:cNvPr id="3" name="Content Placeholder 2"/>
          <p:cNvSpPr>
            <a:spLocks noGrp="1"/>
          </p:cNvSpPr>
          <p:nvPr>
            <p:ph idx="1"/>
          </p:nvPr>
        </p:nvSpPr>
        <p:spPr/>
        <p:txBody>
          <a:bodyPr/>
          <a:lstStyle/>
          <a:p>
            <a:r>
              <a:rPr lang="en-US" dirty="0" smtClean="0"/>
              <a:t>Better question would be : What problems are they trying to solve?</a:t>
            </a:r>
          </a:p>
          <a:p>
            <a:endParaRPr lang="en-US" dirty="0" smtClean="0"/>
          </a:p>
          <a:p>
            <a:endParaRPr lang="en-US" dirty="0"/>
          </a:p>
          <a:p>
            <a:r>
              <a:rPr lang="en-US" dirty="0" smtClean="0"/>
              <a:t>They are trying to solve a specific set of problems, namely </a:t>
            </a:r>
          </a:p>
          <a:p>
            <a:endParaRPr lang="en-US" dirty="0" smtClean="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DEPENDENCY MANAGEMENT ISSUES</a:t>
            </a:r>
            <a:endParaRPr lang="en-US" dirty="0"/>
          </a:p>
        </p:txBody>
      </p:sp>
      <p:sp>
        <p:nvSpPr>
          <p:cNvPr id="3" name="Content Placeholder 2"/>
          <p:cNvSpPr>
            <a:spLocks noGrp="1"/>
          </p:cNvSpPr>
          <p:nvPr>
            <p:ph idx="4294967295"/>
          </p:nvPr>
        </p:nvSpPr>
        <p:spPr>
          <a:xfrm>
            <a:off x="838200" y="1600200"/>
            <a:ext cx="7620000" cy="4525963"/>
          </a:xfrm>
        </p:spPr>
        <p:txBody>
          <a:bodyPr/>
          <a:lstStyle/>
          <a:p>
            <a:pPr>
              <a:buNone/>
            </a:pPr>
            <a:endParaRPr lang="en-US" dirty="0"/>
          </a:p>
          <a:p>
            <a:pPr>
              <a:buNone/>
            </a:pPr>
            <a:endParaRPr lang="en-US" dirty="0" smtClean="0"/>
          </a:p>
          <a:p>
            <a:pPr>
              <a:buNone/>
            </a:pPr>
            <a:r>
              <a:rPr lang="en-US" dirty="0"/>
              <a:t>	</a:t>
            </a:r>
            <a:r>
              <a:rPr lang="en-US" dirty="0" smtClean="0"/>
              <a:t>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olid.jpg"/>
          <p:cNvPicPr>
            <a:picLocks noChangeAspect="1"/>
          </p:cNvPicPr>
          <p:nvPr/>
        </p:nvPicPr>
        <p:blipFill>
          <a:blip r:embed="rId2" cstate="print"/>
          <a:stretch>
            <a:fillRect/>
          </a:stretch>
        </p:blipFill>
        <p:spPr>
          <a:xfrm>
            <a:off x="990600" y="561975"/>
            <a:ext cx="7162800" cy="573405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SOLID</a:t>
            </a:r>
            <a:r>
              <a:rPr lang="en-US" dirty="0" smtClean="0"/>
              <a:t> principles of </a:t>
            </a:r>
            <a:br>
              <a:rPr lang="en-US" dirty="0" smtClean="0"/>
            </a:br>
            <a:r>
              <a:rPr lang="en-US" dirty="0" smtClean="0"/>
              <a:t>Object Oriented Design</a:t>
            </a:r>
            <a:endParaRPr lang="en-US" dirty="0"/>
          </a:p>
        </p:txBody>
      </p:sp>
      <p:sp>
        <p:nvSpPr>
          <p:cNvPr id="3" name="Content Placeholder 2"/>
          <p:cNvSpPr>
            <a:spLocks noGrp="1"/>
          </p:cNvSpPr>
          <p:nvPr>
            <p:ph idx="1"/>
          </p:nvPr>
        </p:nvSpPr>
        <p:spPr/>
        <p:txBody>
          <a:bodyPr/>
          <a:lstStyle/>
          <a:p>
            <a:r>
              <a:rPr lang="en-US" b="1" dirty="0" smtClean="0"/>
              <a:t>S</a:t>
            </a:r>
            <a:r>
              <a:rPr lang="en-US" dirty="0" smtClean="0"/>
              <a:t>ingle </a:t>
            </a:r>
            <a:r>
              <a:rPr lang="en-US" b="1" dirty="0" smtClean="0"/>
              <a:t>R</a:t>
            </a:r>
            <a:r>
              <a:rPr lang="en-US" dirty="0" smtClean="0"/>
              <a:t>esponsibility </a:t>
            </a:r>
            <a:r>
              <a:rPr lang="en-US" b="1" dirty="0" smtClean="0"/>
              <a:t>P</a:t>
            </a:r>
            <a:r>
              <a:rPr lang="en-US" dirty="0" smtClean="0"/>
              <a:t>rinciple</a:t>
            </a:r>
          </a:p>
          <a:p>
            <a:r>
              <a:rPr lang="en-US" b="1" dirty="0" smtClean="0"/>
              <a:t>O</a:t>
            </a:r>
            <a:r>
              <a:rPr lang="en-US" dirty="0" smtClean="0"/>
              <a:t>pen/</a:t>
            </a:r>
            <a:r>
              <a:rPr lang="en-US" b="1" dirty="0" smtClean="0"/>
              <a:t>C</a:t>
            </a:r>
            <a:r>
              <a:rPr lang="en-US" dirty="0" smtClean="0"/>
              <a:t>losed </a:t>
            </a:r>
            <a:r>
              <a:rPr lang="en-US" b="1" dirty="0" smtClean="0"/>
              <a:t>P</a:t>
            </a:r>
            <a:r>
              <a:rPr lang="en-US" dirty="0" smtClean="0"/>
              <a:t>rinciple</a:t>
            </a:r>
          </a:p>
          <a:p>
            <a:r>
              <a:rPr lang="en-US" b="1" dirty="0" err="1" smtClean="0"/>
              <a:t>L</a:t>
            </a:r>
            <a:r>
              <a:rPr lang="en-US" dirty="0" err="1" smtClean="0"/>
              <a:t>iskov</a:t>
            </a:r>
            <a:r>
              <a:rPr lang="en-US" dirty="0" smtClean="0"/>
              <a:t> </a:t>
            </a:r>
            <a:r>
              <a:rPr lang="en-US" b="1" dirty="0" smtClean="0"/>
              <a:t>S</a:t>
            </a:r>
            <a:r>
              <a:rPr lang="en-US" dirty="0" smtClean="0"/>
              <a:t>ubstitution </a:t>
            </a:r>
            <a:r>
              <a:rPr lang="en-US" b="1" dirty="0" smtClean="0"/>
              <a:t>P</a:t>
            </a:r>
            <a:r>
              <a:rPr lang="en-US" dirty="0" smtClean="0"/>
              <a:t>rinciple</a:t>
            </a:r>
          </a:p>
          <a:p>
            <a:r>
              <a:rPr lang="en-US" b="1" dirty="0" smtClean="0"/>
              <a:t>I</a:t>
            </a:r>
            <a:r>
              <a:rPr lang="en-US" dirty="0" smtClean="0"/>
              <a:t>nterface </a:t>
            </a:r>
            <a:r>
              <a:rPr lang="en-US" b="1" dirty="0" smtClean="0"/>
              <a:t>S</a:t>
            </a:r>
            <a:r>
              <a:rPr lang="en-US" dirty="0" smtClean="0"/>
              <a:t>egregation </a:t>
            </a:r>
            <a:r>
              <a:rPr lang="en-US" b="1" dirty="0" smtClean="0"/>
              <a:t>P</a:t>
            </a:r>
            <a:r>
              <a:rPr lang="en-US" dirty="0" smtClean="0"/>
              <a:t>rinciple</a:t>
            </a:r>
          </a:p>
          <a:p>
            <a:r>
              <a:rPr lang="en-US" b="1" dirty="0" smtClean="0"/>
              <a:t>D</a:t>
            </a:r>
            <a:r>
              <a:rPr lang="en-US" dirty="0" smtClean="0"/>
              <a:t>ependency </a:t>
            </a:r>
            <a:r>
              <a:rPr lang="en-US" b="1" dirty="0" smtClean="0"/>
              <a:t>I</a:t>
            </a:r>
            <a:r>
              <a:rPr lang="en-US" dirty="0" smtClean="0"/>
              <a:t>nversion </a:t>
            </a:r>
            <a:r>
              <a:rPr lang="en-US" b="1" dirty="0" smtClean="0"/>
              <a:t>P</a:t>
            </a:r>
            <a:r>
              <a:rPr lang="en-US" dirty="0" smtClean="0"/>
              <a:t>rinciple</a:t>
            </a:r>
            <a:endParaRPr lang="en-US" dirty="0"/>
          </a:p>
        </p:txBody>
      </p:sp>
      <p:pic>
        <p:nvPicPr>
          <p:cNvPr id="33794" name="Picture 2" descr="http://t0.gstatic.com/images?q=tbn:ANd9GcQBQ9qUo5ympfTIpyV955tPnNgccmqPb9CjCmeMYIATAMg7PF_-zB70l6Zx6w"/>
          <p:cNvPicPr>
            <a:picLocks noChangeAspect="1" noChangeArrowheads="1"/>
          </p:cNvPicPr>
          <p:nvPr/>
        </p:nvPicPr>
        <p:blipFill>
          <a:blip r:embed="rId2" cstate="print"/>
          <a:srcRect/>
          <a:stretch>
            <a:fillRect/>
          </a:stretch>
        </p:blipFill>
        <p:spPr bwMode="auto">
          <a:xfrm>
            <a:off x="7086600" y="4343400"/>
            <a:ext cx="1457325" cy="1943101"/>
          </a:xfrm>
          <a:prstGeom prst="rect">
            <a:avLst/>
          </a:prstGeom>
          <a:noFill/>
        </p:spPr>
      </p:pic>
      <p:sp>
        <p:nvSpPr>
          <p:cNvPr id="5" name="Rectangle 4"/>
          <p:cNvSpPr/>
          <p:nvPr/>
        </p:nvSpPr>
        <p:spPr>
          <a:xfrm>
            <a:off x="609600" y="4953000"/>
            <a:ext cx="4572000" cy="646331"/>
          </a:xfrm>
          <a:prstGeom prst="rect">
            <a:avLst/>
          </a:prstGeom>
        </p:spPr>
        <p:txBody>
          <a:bodyPr>
            <a:spAutoFit/>
          </a:bodyPr>
          <a:lstStyle/>
          <a:p>
            <a:r>
              <a:rPr lang="en-US" dirty="0" smtClean="0"/>
              <a:t>http://butunclebob.com/ArticleS.UncleBob.PrinciplesOfOod</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Acronym </a:t>
            </a:r>
            <a:r>
              <a:rPr lang="en-US" b="1" dirty="0" smtClean="0"/>
              <a:t>SOLID</a:t>
            </a:r>
            <a:r>
              <a:rPr lang="en-US" dirty="0" smtClean="0"/>
              <a:t> was given by</a:t>
            </a:r>
            <a:endParaRPr lang="en-US" dirty="0"/>
          </a:p>
        </p:txBody>
      </p:sp>
      <p:sp>
        <p:nvSpPr>
          <p:cNvPr id="3" name="Content Placeholder 2"/>
          <p:cNvSpPr>
            <a:spLocks noGrp="1"/>
          </p:cNvSpPr>
          <p:nvPr>
            <p:ph idx="1"/>
          </p:nvPr>
        </p:nvSpPr>
        <p:spPr/>
        <p:txBody>
          <a:bodyPr/>
          <a:lstStyle/>
          <a:p>
            <a:r>
              <a:rPr lang="en-US" dirty="0" err="1" smtClean="0"/>
              <a:t>Micheal</a:t>
            </a:r>
            <a:r>
              <a:rPr lang="en-US" dirty="0" smtClean="0"/>
              <a:t> Feathers</a:t>
            </a:r>
          </a:p>
          <a:p>
            <a:r>
              <a:rPr lang="en-US" dirty="0" smtClean="0"/>
              <a:t>Author of: </a:t>
            </a:r>
          </a:p>
          <a:p>
            <a:pPr>
              <a:buNone/>
            </a:pPr>
            <a:r>
              <a:rPr lang="en-US" sz="2400" dirty="0" smtClean="0"/>
              <a:t>Working Effectively with Legacy Code</a:t>
            </a:r>
          </a:p>
          <a:p>
            <a:pPr>
              <a:buNone/>
            </a:pPr>
            <a:r>
              <a:rPr lang="en-US" sz="2400" dirty="0" smtClean="0">
                <a:hlinkClick r:id="rId2"/>
              </a:rPr>
              <a:t>http://butunclebob.com/ArticleS.MichaelFeathers</a:t>
            </a:r>
            <a:endParaRPr lang="en-US" sz="2400" dirty="0" smtClean="0"/>
          </a:p>
          <a:p>
            <a:pPr>
              <a:buNone/>
            </a:pPr>
            <a:endParaRPr lang="en-US" sz="2400" dirty="0" smtClean="0"/>
          </a:p>
          <a:p>
            <a:pPr>
              <a:buNone/>
            </a:pPr>
            <a:endParaRPr lang="en-US" sz="2400" dirty="0"/>
          </a:p>
        </p:txBody>
      </p:sp>
      <p:pic>
        <p:nvPicPr>
          <p:cNvPr id="78850" name="Picture 2" descr="http://scna.softwarecraftsmanship.org/images/michael_feathers.jpg"/>
          <p:cNvPicPr>
            <a:picLocks noChangeAspect="1" noChangeArrowheads="1"/>
          </p:cNvPicPr>
          <p:nvPr/>
        </p:nvPicPr>
        <p:blipFill>
          <a:blip r:embed="rId3" cstate="print"/>
          <a:srcRect/>
          <a:stretch>
            <a:fillRect/>
          </a:stretch>
        </p:blipFill>
        <p:spPr bwMode="auto">
          <a:xfrm>
            <a:off x="6248400" y="3733800"/>
            <a:ext cx="2381250" cy="238125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lostechies.com/derickbailey/files/2011/03/SingleResponsibilityPrinciple2_71060858.jpg"/>
          <p:cNvPicPr>
            <a:picLocks noChangeAspect="1" noChangeArrowheads="1"/>
          </p:cNvPicPr>
          <p:nvPr/>
        </p:nvPicPr>
        <p:blipFill>
          <a:blip r:embed="rId2" cstate="print"/>
          <a:srcRect/>
          <a:stretch>
            <a:fillRect/>
          </a:stretch>
        </p:blipFill>
        <p:spPr bwMode="auto">
          <a:xfrm>
            <a:off x="1295400" y="3810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0" y="838200"/>
            <a:ext cx="2514600" cy="1143000"/>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pic>
        <p:nvPicPr>
          <p:cNvPr id="40962" name="Picture 2" descr="http://teachingthefuture.net/wp-content/uploads/2011/10/unanswered-questions.jpg"/>
          <p:cNvPicPr>
            <a:picLocks noChangeAspect="1" noChangeArrowheads="1"/>
          </p:cNvPicPr>
          <p:nvPr/>
        </p:nvPicPr>
        <p:blipFill>
          <a:blip r:embed="rId2" cstate="print"/>
          <a:srcRect/>
          <a:stretch>
            <a:fillRect/>
          </a:stretch>
        </p:blipFill>
        <p:spPr bwMode="auto">
          <a:xfrm>
            <a:off x="5715000" y="3886200"/>
            <a:ext cx="3152775" cy="246697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0964" name="Picture 4" descr="http://onpurpose.uk.com/wp-content/uploads/2012/11/questions.jpg"/>
          <p:cNvPicPr>
            <a:picLocks noChangeAspect="1" noChangeArrowheads="1"/>
          </p:cNvPicPr>
          <p:nvPr/>
        </p:nvPicPr>
        <p:blipFill>
          <a:blip r:embed="rId3" cstate="print"/>
          <a:srcRect/>
          <a:stretch>
            <a:fillRect/>
          </a:stretch>
        </p:blipFill>
        <p:spPr bwMode="auto">
          <a:xfrm>
            <a:off x="381000" y="304800"/>
            <a:ext cx="3990975" cy="6219826"/>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09800"/>
            <a:ext cx="8229600" cy="1143000"/>
          </a:xfrm>
        </p:spPr>
        <p:txBody>
          <a:bodyPr>
            <a:normAutofit fontScale="90000"/>
          </a:bodyPr>
          <a:lstStyle/>
          <a:p>
            <a:r>
              <a:rPr lang="en-US" dirty="0" smtClean="0"/>
              <a:t>Talk is cheap, show me the code</a:t>
            </a:r>
            <a:br>
              <a:rPr lang="en-US" dirty="0" smtClean="0"/>
            </a:br>
            <a:r>
              <a:rPr lang="en-US" dirty="0" smtClean="0"/>
              <a:t>- </a:t>
            </a:r>
            <a:r>
              <a:rPr lang="en-US" dirty="0" err="1" smtClean="0"/>
              <a:t>Linus</a:t>
            </a:r>
            <a:r>
              <a:rPr lang="en-US" dirty="0" smtClean="0"/>
              <a:t> </a:t>
            </a:r>
            <a:r>
              <a:rPr lang="en-US" dirty="0" err="1" smtClean="0"/>
              <a:t>Torvalds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smtClean="0"/>
              <a:t>STATIC (C#), DYNAMIC (RUBY)</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 on SRP</a:t>
            </a:r>
            <a:endParaRPr lang="en-US" dirty="0"/>
          </a:p>
        </p:txBody>
      </p:sp>
      <p:sp>
        <p:nvSpPr>
          <p:cNvPr id="3" name="Content Placeholder 2"/>
          <p:cNvSpPr>
            <a:spLocks noGrp="1"/>
          </p:cNvSpPr>
          <p:nvPr>
            <p:ph idx="1"/>
          </p:nvPr>
        </p:nvSpPr>
        <p:spPr/>
        <p:txBody>
          <a:bodyPr/>
          <a:lstStyle/>
          <a:p>
            <a:r>
              <a:rPr lang="en-US" i="1" dirty="0" smtClean="0"/>
              <a:t>A CLASS SHOULD HAVE ONE AND ONLY ONE RESPONSIBILITY.</a:t>
            </a:r>
          </a:p>
          <a:p>
            <a:pPr>
              <a:buNone/>
            </a:pPr>
            <a:endParaRPr lang="en-US" i="1" dirty="0" smtClean="0"/>
          </a:p>
          <a:p>
            <a:r>
              <a:rPr lang="en-US" i="1" dirty="0" smtClean="0"/>
              <a:t>THERE SHOULD NEVER BE MORE THAN ONE REASON FOR A CLASS TO CHANGE.</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a:t>
            </a:r>
            <a:endParaRPr lang="en-US" dirty="0"/>
          </a:p>
        </p:txBody>
      </p:sp>
      <p:sp>
        <p:nvSpPr>
          <p:cNvPr id="3" name="Content Placeholder 2"/>
          <p:cNvSpPr>
            <a:spLocks noGrp="1"/>
          </p:cNvSpPr>
          <p:nvPr>
            <p:ph idx="1"/>
          </p:nvPr>
        </p:nvSpPr>
        <p:spPr>
          <a:xfrm>
            <a:off x="457200" y="1371600"/>
            <a:ext cx="8229600" cy="4754563"/>
          </a:xfrm>
        </p:spPr>
        <p:txBody>
          <a:bodyPr>
            <a:normAutofit fontScale="70000" lnSpcReduction="20000"/>
          </a:bodyPr>
          <a:lstStyle/>
          <a:p>
            <a:pPr>
              <a:buNone/>
            </a:pPr>
            <a:r>
              <a:rPr lang="en-US" dirty="0" smtClean="0"/>
              <a:t>    	Why </a:t>
            </a:r>
            <a:r>
              <a:rPr lang="en-US" dirty="0" smtClean="0"/>
              <a:t>is it important to separate two responsibilities into </a:t>
            </a:r>
            <a:r>
              <a:rPr lang="en-US" dirty="0" smtClean="0"/>
              <a:t>separate classes</a:t>
            </a:r>
            <a:r>
              <a:rPr lang="en-US" dirty="0" smtClean="0"/>
              <a:t>?</a:t>
            </a:r>
          </a:p>
          <a:p>
            <a:pPr>
              <a:buNone/>
            </a:pPr>
            <a:endParaRPr lang="en-US" dirty="0" smtClean="0"/>
          </a:p>
          <a:p>
            <a:pPr>
              <a:buNone/>
            </a:pPr>
            <a:r>
              <a:rPr lang="en-US" dirty="0" smtClean="0"/>
              <a:t>	</a:t>
            </a:r>
            <a:r>
              <a:rPr lang="en-US" dirty="0" smtClean="0"/>
              <a:t>Because </a:t>
            </a:r>
            <a:r>
              <a:rPr lang="en-US" dirty="0" smtClean="0"/>
              <a:t>each responsibility is an axis of change. When the requirements change, </a:t>
            </a:r>
            <a:r>
              <a:rPr lang="en-US" dirty="0" smtClean="0"/>
              <a:t>that change </a:t>
            </a:r>
            <a:r>
              <a:rPr lang="en-US" dirty="0" smtClean="0"/>
              <a:t>will be manifest through a change in responsibility amongst the classes. If a </a:t>
            </a:r>
            <a:r>
              <a:rPr lang="en-US" dirty="0" smtClean="0"/>
              <a:t>class assumes </a:t>
            </a:r>
            <a:r>
              <a:rPr lang="en-US" dirty="0" smtClean="0"/>
              <a:t>more than one responsibility, then there will be more than one reason for it </a:t>
            </a:r>
            <a:r>
              <a:rPr lang="en-US" dirty="0" smtClean="0"/>
              <a:t>to change</a:t>
            </a:r>
            <a:r>
              <a:rPr lang="en-US" dirty="0" smtClean="0"/>
              <a:t>.</a:t>
            </a:r>
          </a:p>
          <a:p>
            <a:pPr>
              <a:buNone/>
            </a:pPr>
            <a:endParaRPr lang="en-US" dirty="0" smtClean="0"/>
          </a:p>
          <a:p>
            <a:pPr>
              <a:buNone/>
            </a:pPr>
            <a:r>
              <a:rPr lang="en-US" dirty="0" smtClean="0"/>
              <a:t>	If </a:t>
            </a:r>
            <a:r>
              <a:rPr lang="en-US" dirty="0" smtClean="0"/>
              <a:t>a class has more then one responsibility, then the responsibilities become coupled</a:t>
            </a:r>
            <a:r>
              <a:rPr lang="en-US" dirty="0" smtClean="0"/>
              <a:t>. Changes </a:t>
            </a:r>
            <a:r>
              <a:rPr lang="en-US" dirty="0" smtClean="0"/>
              <a:t>to one responsibility may impair or inhibit the class’ ability to meet the others</a:t>
            </a:r>
            <a:r>
              <a:rPr lang="en-US" dirty="0" smtClean="0"/>
              <a:t>. This </a:t>
            </a:r>
            <a:r>
              <a:rPr lang="en-US" dirty="0" smtClean="0"/>
              <a:t>kind of coupling leads to fragile designs that break in unexpected ways when</a:t>
            </a:r>
          </a:p>
          <a:p>
            <a:pPr>
              <a:buNone/>
            </a:pPr>
            <a:r>
              <a:rPr lang="en-US" dirty="0" smtClean="0"/>
              <a:t>	changed</a:t>
            </a:r>
            <a:r>
              <a:rPr lang="en-US" dirty="0" smtClean="0"/>
              <a:t>.</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Responsibility means a reason to change. Responsibility is an axis for change</a:t>
            </a:r>
            <a:r>
              <a:rPr lang="en-US" dirty="0" smtClean="0"/>
              <a:t>.</a:t>
            </a:r>
            <a:endParaRPr lang="en-US" dirty="0" smtClean="0"/>
          </a:p>
          <a:p>
            <a:r>
              <a:rPr lang="en-US" dirty="0" smtClean="0"/>
              <a:t>Change in requirements are often the case</a:t>
            </a:r>
            <a:r>
              <a:rPr lang="en-US" dirty="0" smtClean="0"/>
              <a:t>.</a:t>
            </a:r>
            <a:endParaRPr lang="en-US" dirty="0" smtClean="0"/>
          </a:p>
          <a:p>
            <a:r>
              <a:rPr lang="en-US" dirty="0" smtClean="0"/>
              <a:t>Following the Single Responsibility Principle can lead us to our goal of Strong Cohesion &amp; Loose Coupling</a:t>
            </a:r>
            <a:r>
              <a:rPr lang="en-US" dirty="0" smtClean="0"/>
              <a:t>.</a:t>
            </a:r>
            <a:endParaRPr lang="en-US" dirty="0" smtClean="0"/>
          </a:p>
          <a:p>
            <a:r>
              <a:rPr lang="en-US" dirty="0" smtClean="0"/>
              <a:t>Many small classes with distinct responsibilities results in a more flexible design</a:t>
            </a:r>
            <a:r>
              <a:rPr lang="en-US" dirty="0" smtClean="0"/>
              <a:t>.</a:t>
            </a:r>
            <a:endParaRPr lang="en-US" dirty="0" smtClean="0"/>
          </a:p>
          <a:p>
            <a:r>
              <a:rPr lang="en-US" dirty="0" smtClean="0"/>
              <a:t>The SRP is one of the simplest of the principle, and one of the hardest to get right. </a:t>
            </a:r>
          </a:p>
          <a:p>
            <a:r>
              <a:rPr lang="en-US" dirty="0" smtClean="0"/>
              <a:t>Conjoining responsibilities is something that we do naturally</a:t>
            </a:r>
            <a:r>
              <a:rPr lang="en-US" dirty="0" smtClean="0"/>
              <a:t>.</a:t>
            </a:r>
            <a:endParaRPr lang="en-US" dirty="0" smtClean="0"/>
          </a:p>
          <a:p>
            <a:r>
              <a:rPr lang="en-US" dirty="0" smtClean="0"/>
              <a:t>Finding and separating those responsibilities from one another is much of what software design is really about</a:t>
            </a:r>
            <a:r>
              <a:rPr lang="en-US" dirty="0" smtClean="0"/>
              <a:t>.</a:t>
            </a:r>
            <a:endParaRPr lang="en-US" dirty="0" smtClean="0"/>
          </a:p>
          <a:p>
            <a:r>
              <a:rPr lang="en-US" dirty="0" smtClean="0"/>
              <a:t>Multiple small </a:t>
            </a:r>
            <a:r>
              <a:rPr lang="en-US" dirty="0" smtClean="0"/>
              <a:t>interfaces </a:t>
            </a:r>
            <a:r>
              <a:rPr lang="en-US" dirty="0" smtClean="0"/>
              <a:t>that follow Interface Segregation Principle can help in </a:t>
            </a:r>
            <a:r>
              <a:rPr lang="en-US" dirty="0" smtClean="0"/>
              <a:t>achieving </a:t>
            </a:r>
            <a:r>
              <a:rPr lang="en-US" dirty="0" smtClean="0"/>
              <a:t>SRP.</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http://lostechies.com/derickbailey/files/2011/03/OpenClosedPrinciple2_2C596E17.jpg"/>
          <p:cNvPicPr>
            <a:picLocks noChangeAspect="1" noChangeArrowheads="1"/>
          </p:cNvPicPr>
          <p:nvPr/>
        </p:nvPicPr>
        <p:blipFill>
          <a:blip r:embed="rId2" cstate="print"/>
          <a:srcRect/>
          <a:stretch>
            <a:fillRect/>
          </a:stretch>
        </p:blipFill>
        <p:spPr bwMode="auto">
          <a:xfrm>
            <a:off x="990600" y="3048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 on OCP</a:t>
            </a:r>
            <a:endParaRPr lang="en-US" dirty="0"/>
          </a:p>
        </p:txBody>
      </p:sp>
      <p:sp>
        <p:nvSpPr>
          <p:cNvPr id="3" name="Content Placeholder 2"/>
          <p:cNvSpPr>
            <a:spLocks noGrp="1"/>
          </p:cNvSpPr>
          <p:nvPr>
            <p:ph idx="1"/>
          </p:nvPr>
        </p:nvSpPr>
        <p:spPr/>
        <p:txBody>
          <a:bodyPr/>
          <a:lstStyle/>
          <a:p>
            <a:pPr>
              <a:buNone/>
            </a:pPr>
            <a:r>
              <a:rPr lang="fr-FR" i="1" dirty="0" smtClean="0"/>
              <a:t>	</a:t>
            </a:r>
          </a:p>
          <a:p>
            <a:pPr>
              <a:buNone/>
            </a:pPr>
            <a:r>
              <a:rPr lang="fr-FR" i="1" dirty="0" smtClean="0"/>
              <a:t>   SOFTWARE ENTITIES (CLASSES, MODULES, FUNCTIONS, ETC.) </a:t>
            </a:r>
            <a:r>
              <a:rPr lang="en-US" i="1" dirty="0" smtClean="0"/>
              <a:t>SHOULD BE OPEN FOR EXTENSION, BUT CLOSED FOR MODIFICATION.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a:t>
            </a:r>
            <a:endParaRPr lang="en-US" dirty="0"/>
          </a:p>
        </p:txBody>
      </p:sp>
      <p:sp>
        <p:nvSpPr>
          <p:cNvPr id="3" name="Content Placeholder 2"/>
          <p:cNvSpPr>
            <a:spLocks noGrp="1"/>
          </p:cNvSpPr>
          <p:nvPr>
            <p:ph idx="1"/>
          </p:nvPr>
        </p:nvSpPr>
        <p:spPr/>
        <p:txBody>
          <a:bodyPr/>
          <a:lstStyle/>
          <a:p>
            <a:endParaRPr lang="en-US" dirty="0" smtClean="0"/>
          </a:p>
          <a:p>
            <a:r>
              <a:rPr lang="en-US" dirty="0" smtClean="0"/>
              <a:t>Open to Extension : New Behavior can be added in the future</a:t>
            </a:r>
          </a:p>
          <a:p>
            <a:endParaRPr lang="en-US" dirty="0" smtClean="0"/>
          </a:p>
          <a:p>
            <a:r>
              <a:rPr lang="en-US" dirty="0" smtClean="0"/>
              <a:t>Closed to Modification: Changes to existing code is not required.</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OCP Principle was given by Bertrand Meyer</a:t>
            </a:r>
          </a:p>
          <a:p>
            <a:r>
              <a:rPr lang="en-US" dirty="0" smtClean="0"/>
              <a:t>OCP is at the heart of Object Oriented design</a:t>
            </a:r>
          </a:p>
          <a:p>
            <a:r>
              <a:rPr lang="en-US" dirty="0" smtClean="0"/>
              <a:t>Conformance to OCP yields the greatest benefits of OOD, reusability &amp; maintainability</a:t>
            </a:r>
          </a:p>
          <a:p>
            <a:r>
              <a:rPr lang="en-US" dirty="0" smtClean="0"/>
              <a:t>Key to OCP is programming to abstractions. </a:t>
            </a:r>
          </a:p>
          <a:p>
            <a:r>
              <a:rPr lang="en-US" dirty="0" smtClean="0"/>
              <a:t>Do not depend on implementations, depend on abstractions.</a:t>
            </a:r>
          </a:p>
          <a:p>
            <a:r>
              <a:rPr lang="en-US" dirty="0" smtClean="0"/>
              <a:t>100 % Conformance to OCP is not possible. There might be a requirement that may render our code not closed.</a:t>
            </a:r>
          </a:p>
          <a:p>
            <a:r>
              <a:rPr lang="en-US" dirty="0" smtClean="0"/>
              <a:t> Since closure cannot be complete, it should be strategic. </a:t>
            </a:r>
          </a:p>
          <a:p>
            <a:r>
              <a:rPr lang="en-US" dirty="0" smtClean="0"/>
              <a:t> Developer must choose what changes the code can be closed to.</a:t>
            </a:r>
          </a:p>
          <a:p>
            <a:r>
              <a:rPr lang="en-US" dirty="0" smtClean="0"/>
              <a:t>Experience would help a developer to make choices and design code for the most probable causes of change.</a:t>
            </a:r>
          </a:p>
          <a:p>
            <a:pPr>
              <a:buNone/>
            </a:pP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http://lostechies.com/derickbailey/files/2011/03/LiskovSubtitutionPrinciple_52BB5162.jpg"/>
          <p:cNvPicPr>
            <a:picLocks noChangeAspect="1" noChangeArrowheads="1"/>
          </p:cNvPicPr>
          <p:nvPr/>
        </p:nvPicPr>
        <p:blipFill>
          <a:blip r:embed="rId2" cstate="print"/>
          <a:srcRect/>
          <a:stretch>
            <a:fillRect/>
          </a:stretch>
        </p:blipFill>
        <p:spPr bwMode="auto">
          <a:xfrm>
            <a:off x="990600" y="3048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EPP Motivation </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 on LSP</a:t>
            </a:r>
            <a:endParaRPr lang="en-US" dirty="0"/>
          </a:p>
        </p:txBody>
      </p:sp>
      <p:sp>
        <p:nvSpPr>
          <p:cNvPr id="3" name="Content Placeholder 2"/>
          <p:cNvSpPr>
            <a:spLocks noGrp="1"/>
          </p:cNvSpPr>
          <p:nvPr>
            <p:ph idx="1"/>
          </p:nvPr>
        </p:nvSpPr>
        <p:spPr/>
        <p:txBody>
          <a:bodyPr/>
          <a:lstStyle/>
          <a:p>
            <a:pPr>
              <a:buNone/>
            </a:pPr>
            <a:r>
              <a:rPr lang="en-US" i="1" dirty="0" smtClean="0"/>
              <a:t>    FUNCTIONS THAT USE POINTERS OR REFERENCES TO BASE CLASSES MUST BE ABLE TO USE OBJECTS OF DERIVED CLASSES</a:t>
            </a:r>
          </a:p>
          <a:p>
            <a:pPr>
              <a:buNone/>
            </a:pPr>
            <a:r>
              <a:rPr lang="en-US" i="1" dirty="0" smtClean="0"/>
              <a:t>    WITHOUT KNOWING IT.</a:t>
            </a:r>
            <a:endParaRPr lang="en-US" i="1"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LSP</a:t>
            </a:r>
            <a:endParaRPr lang="en-US" dirty="0"/>
          </a:p>
        </p:txBody>
      </p:sp>
      <p:sp>
        <p:nvSpPr>
          <p:cNvPr id="3" name="Content Placeholder 2"/>
          <p:cNvSpPr>
            <a:spLocks noGrp="1"/>
          </p:cNvSpPr>
          <p:nvPr>
            <p:ph idx="1"/>
          </p:nvPr>
        </p:nvSpPr>
        <p:spPr/>
        <p:txBody>
          <a:bodyPr>
            <a:normAutofit/>
          </a:bodyPr>
          <a:lstStyle/>
          <a:p>
            <a:pPr>
              <a:buNone/>
            </a:pPr>
            <a:r>
              <a:rPr lang="en-US" sz="2400" dirty="0" smtClean="0"/>
              <a:t>The above is a paraphrase of the </a:t>
            </a:r>
            <a:r>
              <a:rPr lang="en-US" sz="2400" dirty="0" err="1" smtClean="0"/>
              <a:t>Liskov</a:t>
            </a:r>
            <a:r>
              <a:rPr lang="en-US" sz="2400" dirty="0" smtClean="0"/>
              <a:t> Substitution Principle</a:t>
            </a:r>
          </a:p>
          <a:p>
            <a:pPr>
              <a:buNone/>
            </a:pPr>
            <a:r>
              <a:rPr lang="en-US" dirty="0" smtClean="0"/>
              <a:t>Barbara </a:t>
            </a:r>
            <a:r>
              <a:rPr lang="en-US" dirty="0" err="1" smtClean="0"/>
              <a:t>Liskov</a:t>
            </a:r>
            <a:r>
              <a:rPr lang="en-US" dirty="0" smtClean="0"/>
              <a:t> first wrote it as follows :</a:t>
            </a:r>
          </a:p>
          <a:p>
            <a:pPr>
              <a:buNone/>
            </a:pPr>
            <a:r>
              <a:rPr lang="en-US" dirty="0" smtClean="0"/>
              <a:t>    If  for each object o1 of type S there is an object o2 of type T such that for all programs P defined in terms of T, the behavior of P is unchanged when o1 is substituted for o2 then S is a subtype of T.</a:t>
            </a:r>
          </a:p>
          <a:p>
            <a:pPr>
              <a:buNone/>
            </a:pP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LSP</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Named after Barbara </a:t>
            </a:r>
            <a:r>
              <a:rPr lang="en-US" dirty="0" err="1" smtClean="0"/>
              <a:t>Liskov</a:t>
            </a:r>
            <a:r>
              <a:rPr lang="en-US" dirty="0" smtClean="0"/>
              <a:t>, who gave the principle in 1988.</a:t>
            </a:r>
          </a:p>
          <a:p>
            <a:r>
              <a:rPr lang="en-US" dirty="0" smtClean="0"/>
              <a:t>Substitutability</a:t>
            </a:r>
          </a:p>
          <a:p>
            <a:r>
              <a:rPr lang="en-US" dirty="0" smtClean="0"/>
              <a:t>Calling code must not know the difference between a derived type and a base type.</a:t>
            </a:r>
          </a:p>
          <a:p>
            <a:r>
              <a:rPr lang="en-US" dirty="0" smtClean="0"/>
              <a:t>Sub-types must be substitutable for their base types.</a:t>
            </a:r>
          </a:p>
          <a:p>
            <a:r>
              <a:rPr lang="en-US" dirty="0" smtClean="0"/>
              <a:t>Child classes should not remove base class behavior.</a:t>
            </a:r>
          </a:p>
          <a:p>
            <a:r>
              <a:rPr lang="en-US" dirty="0" smtClean="0"/>
              <a:t>Native OOP: "IS-A" relationship </a:t>
            </a:r>
          </a:p>
          <a:p>
            <a:r>
              <a:rPr lang="en-US" dirty="0" smtClean="0"/>
              <a:t>LSP : "IS-SUBSTITUTABLE=FOR“</a:t>
            </a:r>
          </a:p>
          <a:p>
            <a:pPr>
              <a:buNone/>
            </a:pPr>
            <a:endParaRPr lang="en-US" b="1" dirty="0" smtClean="0"/>
          </a:p>
          <a:p>
            <a:r>
              <a:rPr lang="en-US" b="1" dirty="0" smtClean="0"/>
              <a:t>LSP surfaces the undesired behavior problems in subtypes caused due to inheritance</a:t>
            </a:r>
          </a:p>
          <a:p>
            <a:endParaRPr lang="en-US" b="1" dirty="0" smtClean="0"/>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http://lostechies.com/derickbailey/files/2011/03/InterfaceSegregationPrinciple_60216468.jpg"/>
          <p:cNvPicPr>
            <a:picLocks noChangeAspect="1" noChangeArrowheads="1"/>
          </p:cNvPicPr>
          <p:nvPr/>
        </p:nvPicPr>
        <p:blipFill>
          <a:blip r:embed="rId2" cstate="print"/>
          <a:srcRect/>
          <a:stretch>
            <a:fillRect/>
          </a:stretch>
        </p:blipFill>
        <p:spPr bwMode="auto">
          <a:xfrm>
            <a:off x="1143000" y="3810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 on ISP</a:t>
            </a:r>
            <a:endParaRPr lang="en-US" dirty="0"/>
          </a:p>
        </p:txBody>
      </p:sp>
      <p:sp>
        <p:nvSpPr>
          <p:cNvPr id="3" name="Content Placeholder 2"/>
          <p:cNvSpPr>
            <a:spLocks noGrp="1"/>
          </p:cNvSpPr>
          <p:nvPr>
            <p:ph idx="1"/>
          </p:nvPr>
        </p:nvSpPr>
        <p:spPr/>
        <p:txBody>
          <a:bodyPr/>
          <a:lstStyle/>
          <a:p>
            <a:pPr>
              <a:buNone/>
            </a:pPr>
            <a:r>
              <a:rPr lang="en-US" dirty="0" smtClean="0"/>
              <a:t>	</a:t>
            </a:r>
            <a:endParaRPr lang="en-US" i="1" dirty="0" smtClean="0"/>
          </a:p>
          <a:p>
            <a:pPr>
              <a:buNone/>
            </a:pPr>
            <a:r>
              <a:rPr lang="en-US" i="1" dirty="0" smtClean="0"/>
              <a:t>	CLIENTS </a:t>
            </a:r>
            <a:r>
              <a:rPr lang="en-US" i="1" dirty="0" smtClean="0"/>
              <a:t>SHOULD NOT BE FORCED TO DEPEND UPON INTERFACES THAT THEY DO NOT USE.</a:t>
            </a:r>
          </a:p>
          <a:p>
            <a:pPr>
              <a:buNone/>
            </a:pP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Fat/Polluted interfaces</a:t>
            </a:r>
          </a:p>
          <a:p>
            <a:r>
              <a:rPr lang="en-US" dirty="0" smtClean="0"/>
              <a:t>Classes that have “fat” interfaces are classes whose interfaces are not cohesive.</a:t>
            </a:r>
          </a:p>
          <a:p>
            <a:r>
              <a:rPr lang="en-US" dirty="0" smtClean="0"/>
              <a:t>Let the client drive the interface.</a:t>
            </a:r>
          </a:p>
          <a:p>
            <a:r>
              <a:rPr lang="en-US" dirty="0" smtClean="0"/>
              <a:t>In other words, the interfaces of the class can be broken up into groups of member functions. Each group serves a different set of clients.  Thus some clients use one group of member functions, and other clients use the other groups.</a:t>
            </a:r>
          </a:p>
          <a:p>
            <a:r>
              <a:rPr lang="en-US" dirty="0" smtClean="0"/>
              <a:t>The ISP acknowledges that there are objects that require non-cohesive interfaces;  however it suggests that clients should not know about them as a single class.  Instead, clients should know about abstract base classes that have cohesive interfaces. </a:t>
            </a:r>
          </a:p>
          <a:p>
            <a:r>
              <a:rPr lang="en-US" dirty="0" smtClean="0"/>
              <a:t>Some languages refer to these abstract base classes as “interfaces”, “protocols” or “signatures”.</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http://lostechies.com/derickbailey/files/2011/03/DependencyInversionPrinciple_0278F9E2.jpg"/>
          <p:cNvPicPr>
            <a:picLocks noChangeAspect="1" noChangeArrowheads="1"/>
          </p:cNvPicPr>
          <p:nvPr/>
        </p:nvPicPr>
        <p:blipFill>
          <a:blip r:embed="rId2" cstate="print"/>
          <a:srcRect/>
          <a:stretch>
            <a:fillRect/>
          </a:stretch>
        </p:blipFill>
        <p:spPr bwMode="auto">
          <a:xfrm>
            <a:off x="1219200" y="3810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 on DIP</a:t>
            </a:r>
            <a:endParaRPr lang="en-US" dirty="0"/>
          </a:p>
        </p:txBody>
      </p:sp>
      <p:sp>
        <p:nvSpPr>
          <p:cNvPr id="3" name="Content Placeholder 2"/>
          <p:cNvSpPr>
            <a:spLocks noGrp="1"/>
          </p:cNvSpPr>
          <p:nvPr>
            <p:ph idx="1"/>
          </p:nvPr>
        </p:nvSpPr>
        <p:spPr/>
        <p:txBody>
          <a:bodyPr>
            <a:normAutofit/>
          </a:bodyPr>
          <a:lstStyle/>
          <a:p>
            <a:r>
              <a:rPr lang="en-US" i="1" dirty="0" smtClean="0"/>
              <a:t>A. HIGH LEVEL MODULES SHOULD NOT DEPEND UPON LOW LEVEL MODULES. BOTH SHOULD DEPEND UPON ABSTRACTIONS.</a:t>
            </a:r>
          </a:p>
          <a:p>
            <a:endParaRPr lang="en-US" i="1" dirty="0" smtClean="0"/>
          </a:p>
          <a:p>
            <a:r>
              <a:rPr lang="en-US" i="1" dirty="0" smtClean="0"/>
              <a:t>B. ABSTRACTIONS SHOULD NOT DEPEND UPON DETAILS. DETAILS SHOULD DEPEND UPON ABSTRACTIONS.</a:t>
            </a:r>
            <a:endParaRPr lang="en-US"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a:t>
            </a:r>
            <a:endParaRPr lang="en-US" dirty="0"/>
          </a:p>
        </p:txBody>
      </p:sp>
      <p:sp>
        <p:nvSpPr>
          <p:cNvPr id="3" name="Content Placeholder 2"/>
          <p:cNvSpPr>
            <a:spLocks noGrp="1"/>
          </p:cNvSpPr>
          <p:nvPr>
            <p:ph idx="1"/>
          </p:nvPr>
        </p:nvSpPr>
        <p:spPr/>
        <p:txBody>
          <a:bodyPr>
            <a:normAutofit lnSpcReduction="10000"/>
          </a:bodyPr>
          <a:lstStyle/>
          <a:p>
            <a:r>
              <a:rPr lang="en-US" dirty="0" smtClean="0"/>
              <a:t>Code to an abstraction, not an implementation</a:t>
            </a:r>
          </a:p>
          <a:p>
            <a:r>
              <a:rPr lang="en-US" dirty="0" smtClean="0"/>
              <a:t>Dependencies can also include libraries, files, file system, mail service, databases etc</a:t>
            </a:r>
          </a:p>
          <a:p>
            <a:r>
              <a:rPr lang="en-US" dirty="0" smtClean="0"/>
              <a:t>In the API, How can we swap the existing ORM </a:t>
            </a:r>
            <a:r>
              <a:rPr lang="en-US" dirty="0" err="1" smtClean="0"/>
              <a:t>NHibernate</a:t>
            </a:r>
            <a:r>
              <a:rPr lang="en-US" dirty="0" smtClean="0"/>
              <a:t> </a:t>
            </a:r>
            <a:r>
              <a:rPr lang="en-US" dirty="0" smtClean="0"/>
              <a:t>with another ORM such as Entity FW or more still </a:t>
            </a:r>
            <a:r>
              <a:rPr lang="en-US" dirty="0" err="1" smtClean="0"/>
              <a:t>MongoDB</a:t>
            </a:r>
            <a:r>
              <a:rPr lang="en-US" dirty="0" smtClean="0"/>
              <a:t> as the DB</a:t>
            </a:r>
          </a:p>
          <a:p>
            <a:r>
              <a:rPr lang="en-US" dirty="0" smtClean="0"/>
              <a:t>Tools to recognize dependencies: </a:t>
            </a:r>
            <a:r>
              <a:rPr lang="en-US" dirty="0" err="1" smtClean="0"/>
              <a:t>Ndepend</a:t>
            </a:r>
            <a:r>
              <a:rPr lang="en-US" dirty="0" smtClean="0"/>
              <a:t>, VS Ultimate Architecture tab</a:t>
            </a: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design smells &amp; principles</a:t>
            </a:r>
            <a:endParaRPr lang="en-US" dirty="0"/>
          </a:p>
        </p:txBody>
      </p:sp>
      <p:sp>
        <p:nvSpPr>
          <p:cNvPr id="3" name="Content Placeholder 2"/>
          <p:cNvSpPr>
            <a:spLocks noGrp="1"/>
          </p:cNvSpPr>
          <p:nvPr>
            <p:ph idx="1"/>
          </p:nvPr>
        </p:nvSpPr>
        <p:spPr/>
        <p:txBody>
          <a:bodyPr/>
          <a:lstStyle/>
          <a:p>
            <a:r>
              <a:rPr lang="en-US" dirty="0" smtClean="0"/>
              <a:t>Needless Repetition : DRY</a:t>
            </a:r>
          </a:p>
          <a:p>
            <a:r>
              <a:rPr lang="en-US" dirty="0" smtClean="0"/>
              <a:t>Complex/Over design : YAGNI, KISS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Engineering Philosophy</a:t>
            </a:r>
            <a:endParaRPr lang="en-US" dirty="0"/>
          </a:p>
        </p:txBody>
      </p:sp>
      <p:sp>
        <p:nvSpPr>
          <p:cNvPr id="3" name="Content Placeholder 2"/>
          <p:cNvSpPr>
            <a:spLocks noGrp="1"/>
          </p:cNvSpPr>
          <p:nvPr>
            <p:ph idx="1"/>
          </p:nvPr>
        </p:nvSpPr>
        <p:spPr/>
        <p:txBody>
          <a:bodyPr/>
          <a:lstStyle/>
          <a:p>
            <a:r>
              <a:rPr lang="en-US" dirty="0" smtClean="0"/>
              <a:t>Beautiful, Maintainable Code</a:t>
            </a:r>
          </a:p>
          <a:p>
            <a:r>
              <a:rPr lang="en-US" dirty="0" smtClean="0"/>
              <a:t>We want to “Care” about our code</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When to apply SOLID Design Principles</a:t>
            </a:r>
            <a:endParaRPr lang="en-US" sz="3200" dirty="0"/>
          </a:p>
        </p:txBody>
      </p:sp>
      <p:sp>
        <p:nvSpPr>
          <p:cNvPr id="3" name="Content Placeholder 2"/>
          <p:cNvSpPr>
            <a:spLocks noGrp="1"/>
          </p:cNvSpPr>
          <p:nvPr>
            <p:ph idx="1"/>
          </p:nvPr>
        </p:nvSpPr>
        <p:spPr/>
        <p:txBody>
          <a:bodyPr/>
          <a:lstStyle/>
          <a:p>
            <a:pPr>
              <a:buNone/>
            </a:pPr>
            <a:r>
              <a:rPr lang="en-US" b="1" dirty="0" smtClean="0"/>
              <a:t>TDD presents us an opportunity</a:t>
            </a:r>
          </a:p>
          <a:p>
            <a:pPr>
              <a:buNone/>
            </a:pPr>
            <a:endParaRPr lang="en-US" dirty="0" smtClean="0"/>
          </a:p>
        </p:txBody>
      </p:sp>
      <p:pic>
        <p:nvPicPr>
          <p:cNvPr id="4" name="Picture 3" descr="06_Red_Green_Refactor.JPG"/>
          <p:cNvPicPr>
            <a:picLocks noChangeAspect="1"/>
          </p:cNvPicPr>
          <p:nvPr/>
        </p:nvPicPr>
        <p:blipFill>
          <a:blip r:embed="rId2" cstate="print"/>
          <a:stretch>
            <a:fillRect/>
          </a:stretch>
        </p:blipFill>
        <p:spPr>
          <a:xfrm>
            <a:off x="2667000" y="2300287"/>
            <a:ext cx="3810000" cy="2257425"/>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roken_window_theory.jpg"/>
          <p:cNvPicPr>
            <a:picLocks noChangeAspect="1"/>
          </p:cNvPicPr>
          <p:nvPr/>
        </p:nvPicPr>
        <p:blipFill>
          <a:blip r:embed="rId2" cstate="print"/>
          <a:stretch>
            <a:fillRect/>
          </a:stretch>
        </p:blipFill>
        <p:spPr>
          <a:xfrm>
            <a:off x="1000125" y="5715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oyscouts.jpg"/>
          <p:cNvPicPr>
            <a:picLocks noChangeAspect="1"/>
          </p:cNvPicPr>
          <p:nvPr/>
        </p:nvPicPr>
        <p:blipFill>
          <a:blip r:embed="rId2" cstate="print"/>
          <a:stretch>
            <a:fillRect/>
          </a:stretch>
        </p:blipFill>
        <p:spPr>
          <a:xfrm>
            <a:off x="1000125" y="5715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lean_code.png"/>
          <p:cNvPicPr>
            <a:picLocks noChangeAspect="1"/>
          </p:cNvPicPr>
          <p:nvPr/>
        </p:nvPicPr>
        <p:blipFill>
          <a:blip r:embed="rId2" cstate="print"/>
          <a:stretch>
            <a:fillRect/>
          </a:stretch>
        </p:blipFill>
        <p:spPr>
          <a:xfrm>
            <a:off x="609600" y="228600"/>
            <a:ext cx="8229600" cy="63246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590800"/>
            <a:ext cx="8229600" cy="1143000"/>
          </a:xfrm>
        </p:spPr>
        <p:txBody>
          <a:bodyPr/>
          <a:lstStyle/>
          <a:p>
            <a:r>
              <a:rPr lang="en-US" dirty="0" smtClean="0"/>
              <a:t>What Next?</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Mediate on these principles</a:t>
            </a:r>
            <a:endParaRPr lang="en-US" dirty="0"/>
          </a:p>
        </p:txBody>
      </p:sp>
      <p:pic>
        <p:nvPicPr>
          <p:cNvPr id="7" name="Content Placeholder 6" descr="meditate.png"/>
          <p:cNvPicPr>
            <a:picLocks noGrp="1" noChangeAspect="1"/>
          </p:cNvPicPr>
          <p:nvPr>
            <p:ph idx="1"/>
          </p:nvPr>
        </p:nvPicPr>
        <p:blipFill>
          <a:blip r:embed="rId2" cstate="print"/>
          <a:stretch>
            <a:fillRect/>
          </a:stretch>
        </p:blipFill>
        <p:spPr>
          <a:xfrm>
            <a:off x="2662237" y="1877219"/>
            <a:ext cx="3819525" cy="397192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us, its constant learning</a:t>
            </a:r>
            <a:endParaRPr lang="en-US" dirty="0"/>
          </a:p>
        </p:txBody>
      </p:sp>
      <p:sp>
        <p:nvSpPr>
          <p:cNvPr id="3" name="Content Placeholder 2"/>
          <p:cNvSpPr>
            <a:spLocks noGrp="1"/>
          </p:cNvSpPr>
          <p:nvPr>
            <p:ph idx="1"/>
          </p:nvPr>
        </p:nvSpPr>
        <p:spPr/>
        <p:txBody>
          <a:bodyPr/>
          <a:lstStyle/>
          <a:p>
            <a:r>
              <a:rPr lang="en-US" dirty="0" smtClean="0"/>
              <a:t>Design Patterns</a:t>
            </a:r>
          </a:p>
          <a:p>
            <a:r>
              <a:rPr lang="en-US" dirty="0" smtClean="0"/>
              <a:t>Refactoring to Patterns</a:t>
            </a:r>
          </a:p>
          <a:p>
            <a:r>
              <a:rPr lang="en-US" dirty="0" smtClean="0"/>
              <a:t>Architectural Patterns</a:t>
            </a:r>
          </a:p>
          <a:p>
            <a:r>
              <a:rPr lang="en-US" dirty="0" smtClean="0"/>
              <a:t>Patterns in JavaScript</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presentation can be found at</a:t>
            </a:r>
            <a:endParaRPr lang="en-US" dirty="0"/>
          </a:p>
        </p:txBody>
      </p:sp>
      <p:sp>
        <p:nvSpPr>
          <p:cNvPr id="3" name="Content Placeholder 2"/>
          <p:cNvSpPr>
            <a:spLocks noGrp="1"/>
          </p:cNvSpPr>
          <p:nvPr>
            <p:ph idx="1"/>
          </p:nvPr>
        </p:nvSpPr>
        <p:spPr/>
        <p:txBody>
          <a:bodyPr/>
          <a:lstStyle/>
          <a:p>
            <a:r>
              <a:rPr lang="en-US" dirty="0" smtClean="0">
                <a:hlinkClick r:id="rId2"/>
              </a:rPr>
              <a:t>https://github.com/chris-gibson/solid</a:t>
            </a:r>
            <a:endParaRPr lang="en-US" dirty="0" smtClean="0"/>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hlinkClick r:id="rId2"/>
              </a:rPr>
              <a:t>http://butunclebob.com/ArticleS.UncleBob.PrinciplesOfOod</a:t>
            </a:r>
            <a:endParaRPr lang="en-US" dirty="0" smtClean="0"/>
          </a:p>
          <a:p>
            <a:r>
              <a:rPr lang="en-US" dirty="0" smtClean="0">
                <a:hlinkClick r:id="rId3"/>
              </a:rPr>
              <a:t>http://lostechies.com/derickbailey/2009/02/11/solid-development-principles-in-motivational-pictures/</a:t>
            </a:r>
            <a:endParaRPr lang="en-US" dirty="0" smtClean="0"/>
          </a:p>
          <a:p>
            <a:r>
              <a:rPr lang="en-US" dirty="0" smtClean="0">
                <a:hlinkClick r:id="rId4"/>
              </a:rPr>
              <a:t>http://bighugelabs.com/motivator.php</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SOLID Principles</a:t>
            </a:r>
            <a:endParaRPr lang="en-US" dirty="0"/>
          </a:p>
        </p:txBody>
      </p:sp>
      <p:sp>
        <p:nvSpPr>
          <p:cNvPr id="3" name="Content Placeholder 2"/>
          <p:cNvSpPr>
            <a:spLocks noGrp="1"/>
          </p:cNvSpPr>
          <p:nvPr>
            <p:ph idx="1"/>
          </p:nvPr>
        </p:nvSpPr>
        <p:spPr/>
        <p:txBody>
          <a:bodyPr/>
          <a:lstStyle/>
          <a:p>
            <a:r>
              <a:rPr lang="en-US" dirty="0" smtClean="0">
                <a:hlinkClick r:id="rId2"/>
              </a:rPr>
              <a:t>http://blip.tv/rubynation/jim-weirich-3672101</a:t>
            </a:r>
            <a:endParaRPr lang="en-US" dirty="0" smtClean="0"/>
          </a:p>
          <a:p>
            <a:r>
              <a:rPr lang="en-US" dirty="0" smtClean="0">
                <a:hlinkClick r:id="rId3"/>
              </a:rPr>
              <a:t>http://www.confreaks.com/videos/240-goruco2009-solid-object-oriented-design</a:t>
            </a:r>
            <a:endParaRPr lang="en-US" dirty="0" smtClean="0"/>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Norman </a:t>
            </a:r>
            <a:r>
              <a:rPr lang="en-US" dirty="0" err="1" smtClean="0"/>
              <a:t>Rockstars</a:t>
            </a:r>
            <a:r>
              <a:rPr lang="en-US" dirty="0" smtClean="0"/>
              <a:t> follow</a:t>
            </a:r>
            <a:endParaRPr lang="en-US" dirty="0"/>
          </a:p>
        </p:txBody>
      </p:sp>
      <p:sp>
        <p:nvSpPr>
          <p:cNvPr id="3" name="Content Placeholder 2"/>
          <p:cNvSpPr>
            <a:spLocks noGrp="1"/>
          </p:cNvSpPr>
          <p:nvPr>
            <p:ph idx="1"/>
          </p:nvPr>
        </p:nvSpPr>
        <p:spPr/>
        <p:txBody>
          <a:bodyPr/>
          <a:lstStyle/>
          <a:p>
            <a:r>
              <a:rPr lang="en-US" dirty="0" smtClean="0"/>
              <a:t>Kaizen</a:t>
            </a:r>
          </a:p>
          <a:p>
            <a:r>
              <a:rPr lang="en-US" dirty="0" smtClean="0"/>
              <a:t>Yesterday we have code that works </a:t>
            </a:r>
          </a:p>
          <a:p>
            <a:r>
              <a:rPr lang="en-US" b="1" dirty="0" smtClean="0"/>
              <a:t>Today we want to improve it</a:t>
            </a:r>
          </a:p>
          <a:p>
            <a:endParaRPr lang="en-US" dirty="0" smtClean="0"/>
          </a:p>
          <a:p>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descr="http://breathingtech.com/wp-content/uploads/2010/05/agile-principles-patterns-and-practices.jpg"/>
          <p:cNvPicPr>
            <a:picLocks noChangeAspect="1" noChangeArrowheads="1"/>
          </p:cNvPicPr>
          <p:nvPr/>
        </p:nvPicPr>
        <p:blipFill>
          <a:blip r:embed="rId2" cstate="print"/>
          <a:srcRect/>
          <a:stretch>
            <a:fillRect/>
          </a:stretch>
        </p:blipFill>
        <p:spPr bwMode="auto">
          <a:xfrm>
            <a:off x="381000" y="381000"/>
            <a:ext cx="2209800" cy="2971800"/>
          </a:xfrm>
          <a:prstGeom prst="rect">
            <a:avLst/>
          </a:prstGeom>
          <a:noFill/>
        </p:spPr>
      </p:pic>
      <p:pic>
        <p:nvPicPr>
          <p:cNvPr id="74756" name="Picture 4" descr="http://ecx.images-amazon.com/images/I/519J3P8ANML._SL500_AA300_.jpg"/>
          <p:cNvPicPr>
            <a:picLocks noChangeAspect="1" noChangeArrowheads="1"/>
          </p:cNvPicPr>
          <p:nvPr/>
        </p:nvPicPr>
        <p:blipFill>
          <a:blip r:embed="rId3" cstate="print"/>
          <a:srcRect/>
          <a:stretch>
            <a:fillRect/>
          </a:stretch>
        </p:blipFill>
        <p:spPr bwMode="auto">
          <a:xfrm>
            <a:off x="2971800" y="381000"/>
            <a:ext cx="2857500" cy="3048000"/>
          </a:xfrm>
          <a:prstGeom prst="rect">
            <a:avLst/>
          </a:prstGeom>
          <a:noFill/>
        </p:spPr>
      </p:pic>
      <p:pic>
        <p:nvPicPr>
          <p:cNvPr id="5" name="Picture 8" descr="http://skatox.com/blog/images/2012/11/CleanCode.jpg"/>
          <p:cNvPicPr>
            <a:picLocks noChangeAspect="1" noChangeArrowheads="1"/>
          </p:cNvPicPr>
          <p:nvPr/>
        </p:nvPicPr>
        <p:blipFill>
          <a:blip r:embed="rId4" cstate="print"/>
          <a:srcRect/>
          <a:stretch>
            <a:fillRect/>
          </a:stretch>
        </p:blipFill>
        <p:spPr bwMode="auto">
          <a:xfrm>
            <a:off x="5943600" y="304801"/>
            <a:ext cx="2590800" cy="3200400"/>
          </a:xfrm>
          <a:prstGeom prst="rect">
            <a:avLst/>
          </a:prstGeom>
          <a:noFill/>
        </p:spPr>
      </p:pic>
      <p:pic>
        <p:nvPicPr>
          <p:cNvPr id="6" name="Picture 2" descr="http://ecx.images-amazon.com/images/I/51Duo-2h-JL._AA300_.jpg"/>
          <p:cNvPicPr>
            <a:picLocks noChangeAspect="1" noChangeArrowheads="1"/>
          </p:cNvPicPr>
          <p:nvPr/>
        </p:nvPicPr>
        <p:blipFill>
          <a:blip r:embed="rId5" cstate="print"/>
          <a:srcRect/>
          <a:stretch>
            <a:fillRect/>
          </a:stretch>
        </p:blipFill>
        <p:spPr bwMode="auto">
          <a:xfrm>
            <a:off x="304800" y="3657600"/>
            <a:ext cx="2857500" cy="2857500"/>
          </a:xfrm>
          <a:prstGeom prst="rect">
            <a:avLst/>
          </a:prstGeom>
          <a:noFill/>
        </p:spPr>
      </p:pic>
      <p:pic>
        <p:nvPicPr>
          <p:cNvPr id="7" name="Picture 2" descr="http://mvvenrooij.nl/wp-content/uploads/2011/10/pragmatic-programmer.jpg"/>
          <p:cNvPicPr>
            <a:picLocks noChangeAspect="1" noChangeArrowheads="1"/>
          </p:cNvPicPr>
          <p:nvPr/>
        </p:nvPicPr>
        <p:blipFill>
          <a:blip r:embed="rId6" cstate="print"/>
          <a:srcRect/>
          <a:stretch>
            <a:fillRect/>
          </a:stretch>
        </p:blipFill>
        <p:spPr bwMode="auto">
          <a:xfrm>
            <a:off x="3962400" y="3733800"/>
            <a:ext cx="2800350" cy="28194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 Code</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524000" y="1600200"/>
            <a:ext cx="6629400"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SOLID Design Principles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nge_is_constant.jpg"/>
          <p:cNvPicPr>
            <a:picLocks noChangeAspect="1"/>
          </p:cNvPicPr>
          <p:nvPr/>
        </p:nvPicPr>
        <p:blipFill>
          <a:blip r:embed="rId2" cstate="print"/>
          <a:stretch>
            <a:fillRect/>
          </a:stretch>
        </p:blipFill>
        <p:spPr>
          <a:xfrm>
            <a:off x="1000125" y="5715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2036</TotalTime>
  <Words>1286</Words>
  <Application>Microsoft Office PowerPoint</Application>
  <PresentationFormat>On-screen Show (4:3)</PresentationFormat>
  <Paragraphs>167</Paragraphs>
  <Slides>60</Slides>
  <Notes>2</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SOLID Principles of OOD</vt:lpstr>
      <vt:lpstr>          </vt:lpstr>
      <vt:lpstr>         </vt:lpstr>
      <vt:lpstr>         EPP Motivation </vt:lpstr>
      <vt:lpstr>Engineering Philosophy</vt:lpstr>
      <vt:lpstr>Norman Rockstars follow</vt:lpstr>
      <vt:lpstr>Clean Code</vt:lpstr>
      <vt:lpstr>        SOLID Design Principles</vt:lpstr>
      <vt:lpstr>Slide 9</vt:lpstr>
      <vt:lpstr>        How does our software respond to CHANGE?</vt:lpstr>
      <vt:lpstr>Code Smells [Problems]</vt:lpstr>
      <vt:lpstr>Code Smells: Ndepend Screen Capture</vt:lpstr>
      <vt:lpstr>Design Smells</vt:lpstr>
      <vt:lpstr>Design?</vt:lpstr>
      <vt:lpstr>Slide 15</vt:lpstr>
      <vt:lpstr>RIGIDITY</vt:lpstr>
      <vt:lpstr>Slide 17</vt:lpstr>
      <vt:lpstr>Fragility</vt:lpstr>
      <vt:lpstr>Slide 19</vt:lpstr>
      <vt:lpstr>IMMOBILITY</vt:lpstr>
      <vt:lpstr>Slide 21</vt:lpstr>
      <vt:lpstr>VISCOSITY</vt:lpstr>
      <vt:lpstr>Other OO Developers</vt:lpstr>
      <vt:lpstr>So, what are SOLID principles about?</vt:lpstr>
      <vt:lpstr>        DEPENDENCY MANAGEMENT ISSUES</vt:lpstr>
      <vt:lpstr>Slide 26</vt:lpstr>
      <vt:lpstr>SOLID principles of  Object Oriented Design</vt:lpstr>
      <vt:lpstr>The Acronym SOLID was given by</vt:lpstr>
      <vt:lpstr>Slide 29</vt:lpstr>
      <vt:lpstr>Talk is cheap, show me the code - Linus Torvalds</vt:lpstr>
      <vt:lpstr>STATIC (C#), DYNAMIC (RUBY)</vt:lpstr>
      <vt:lpstr>Reflect on SRP</vt:lpstr>
      <vt:lpstr>SRP</vt:lpstr>
      <vt:lpstr>SRP</vt:lpstr>
      <vt:lpstr>Slide 35</vt:lpstr>
      <vt:lpstr>Reflect on OCP</vt:lpstr>
      <vt:lpstr>OCP</vt:lpstr>
      <vt:lpstr>OCP</vt:lpstr>
      <vt:lpstr>Slide 39</vt:lpstr>
      <vt:lpstr>Reflect on LSP</vt:lpstr>
      <vt:lpstr>LSP</vt:lpstr>
      <vt:lpstr>LSP</vt:lpstr>
      <vt:lpstr>Slide 43</vt:lpstr>
      <vt:lpstr>Reflect on ISP</vt:lpstr>
      <vt:lpstr>ISP</vt:lpstr>
      <vt:lpstr>Slide 46</vt:lpstr>
      <vt:lpstr>Reflect on DIP</vt:lpstr>
      <vt:lpstr>DIP</vt:lpstr>
      <vt:lpstr>Other design smells &amp; principles</vt:lpstr>
      <vt:lpstr>When to apply SOLID Design Principles</vt:lpstr>
      <vt:lpstr>Slide 51</vt:lpstr>
      <vt:lpstr>Slide 52</vt:lpstr>
      <vt:lpstr>Slide 53</vt:lpstr>
      <vt:lpstr>What Next?</vt:lpstr>
      <vt:lpstr>Mediate on these principles</vt:lpstr>
      <vt:lpstr>For us, its constant learning</vt:lpstr>
      <vt:lpstr>Code, presentation can be found at</vt:lpstr>
      <vt:lpstr>References</vt:lpstr>
      <vt:lpstr>Ruby SOLID Principles</vt:lpstr>
      <vt:lpstr>Slide 60</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Principles of OOD</dc:title>
  <dc:creator>smarryboyina</dc:creator>
  <cp:lastModifiedBy>smarryboyina</cp:lastModifiedBy>
  <cp:revision>353</cp:revision>
  <dcterms:created xsi:type="dcterms:W3CDTF">2012-12-02T19:33:00Z</dcterms:created>
  <dcterms:modified xsi:type="dcterms:W3CDTF">2012-12-11T06:46:11Z</dcterms:modified>
</cp:coreProperties>
</file>