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9" r:id="rId6"/>
    <p:sldId id="305" r:id="rId7"/>
    <p:sldId id="293" r:id="rId8"/>
    <p:sldId id="263" r:id="rId9"/>
    <p:sldId id="264" r:id="rId10"/>
    <p:sldId id="265" r:id="rId11"/>
    <p:sldId id="261" r:id="rId12"/>
    <p:sldId id="262" r:id="rId13"/>
    <p:sldId id="299" r:id="rId14"/>
    <p:sldId id="306" r:id="rId15"/>
    <p:sldId id="296" r:id="rId16"/>
    <p:sldId id="307" r:id="rId17"/>
    <p:sldId id="297" r:id="rId18"/>
    <p:sldId id="309" r:id="rId19"/>
    <p:sldId id="298" r:id="rId20"/>
    <p:sldId id="308" r:id="rId21"/>
    <p:sldId id="268" r:id="rId22"/>
    <p:sldId id="266" r:id="rId23"/>
    <p:sldId id="267" r:id="rId24"/>
    <p:sldId id="278" r:id="rId25"/>
    <p:sldId id="274" r:id="rId26"/>
    <p:sldId id="277" r:id="rId27"/>
    <p:sldId id="275" r:id="rId28"/>
    <p:sldId id="283" r:id="rId29"/>
    <p:sldId id="279" r:id="rId30"/>
    <p:sldId id="284" r:id="rId31"/>
    <p:sldId id="280" r:id="rId32"/>
    <p:sldId id="285" r:id="rId33"/>
    <p:sldId id="281" r:id="rId34"/>
    <p:sldId id="286" r:id="rId35"/>
    <p:sldId id="282" r:id="rId36"/>
    <p:sldId id="287" r:id="rId37"/>
    <p:sldId id="311" r:id="rId38"/>
    <p:sldId id="288" r:id="rId39"/>
    <p:sldId id="300" r:id="rId40"/>
    <p:sldId id="301" r:id="rId41"/>
    <p:sldId id="295" r:id="rId42"/>
    <p:sldId id="303" r:id="rId43"/>
    <p:sldId id="302" r:id="rId44"/>
    <p:sldId id="304" r:id="rId45"/>
    <p:sldId id="27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87536" autoAdjust="0"/>
  </p:normalViewPr>
  <p:slideViewPr>
    <p:cSldViewPr>
      <p:cViewPr varScale="1">
        <p:scale>
          <a:sx n="80" d="100"/>
          <a:sy n="80" d="100"/>
        </p:scale>
        <p:origin x="-16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12/8/2012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53EDB-7AB4-42D9-B376-B6135C20C788}" type="datetimeFigureOut">
              <a:rPr lang="en-US" smtClean="0"/>
              <a:pPr/>
              <a:t>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53EDB-7AB4-42D9-B376-B6135C20C788}" type="datetimeFigureOut">
              <a:rPr lang="en-US" smtClean="0"/>
              <a:pPr/>
              <a:t>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53EDB-7AB4-42D9-B376-B6135C20C788}" type="datetimeFigureOut">
              <a:rPr lang="en-US" smtClean="0"/>
              <a:pPr/>
              <a:t>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12/8/2012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Principles of OOD</a:t>
            </a:r>
            <a:endParaRPr lang="en-US" dirty="0"/>
          </a:p>
        </p:txBody>
      </p:sp>
      <p:sp>
        <p:nvSpPr>
          <p:cNvPr id="3" name="Subtitle 2"/>
          <p:cNvSpPr>
            <a:spLocks noGrp="1"/>
          </p:cNvSpPr>
          <p:nvPr>
            <p:ph type="subTitle" idx="1"/>
          </p:nvPr>
        </p:nvSpPr>
        <p:spPr/>
        <p:txBody>
          <a:bodyPr/>
          <a:lstStyle/>
          <a:p>
            <a:r>
              <a:rPr lang="en-US" dirty="0" smtClean="0"/>
              <a:t>Chris Gibson</a:t>
            </a:r>
          </a:p>
          <a:p>
            <a:r>
              <a:rPr lang="en-US" dirty="0" smtClean="0"/>
              <a:t>Sameeri Marryboyina</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How does our software respond to CHANGE?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Smells</a:t>
            </a:r>
            <a:endParaRPr lang="en-US" dirty="0"/>
          </a:p>
        </p:txBody>
      </p:sp>
      <p:sp>
        <p:nvSpPr>
          <p:cNvPr id="3" name="Content Placeholder 2"/>
          <p:cNvSpPr>
            <a:spLocks noGrp="1"/>
          </p:cNvSpPr>
          <p:nvPr>
            <p:ph idx="1"/>
          </p:nvPr>
        </p:nvSpPr>
        <p:spPr/>
        <p:txBody>
          <a:bodyPr/>
          <a:lstStyle/>
          <a:p>
            <a:r>
              <a:rPr lang="en-US" dirty="0" smtClean="0"/>
              <a:t>Refactoring –  Improving the design of existing code [Martin Fowler]</a:t>
            </a:r>
          </a:p>
          <a:p>
            <a:r>
              <a:rPr lang="en-US" dirty="0" smtClean="0"/>
              <a:t>Clean Code : A handbook of Agile Software Craftsmanship [Bob Martin]</a:t>
            </a:r>
          </a:p>
          <a:p>
            <a:pPr>
              <a:buNone/>
            </a:pPr>
            <a:endParaRPr lang="en-US" dirty="0" smtClean="0"/>
          </a:p>
          <a:p>
            <a:r>
              <a:rPr lang="en-US" dirty="0" smtClean="0"/>
              <a:t>Catalog of smells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Smells</a:t>
            </a:r>
            <a:endParaRPr lang="en-US" dirty="0"/>
          </a:p>
        </p:txBody>
      </p:sp>
      <p:sp>
        <p:nvSpPr>
          <p:cNvPr id="3" name="Content Placeholder 2"/>
          <p:cNvSpPr>
            <a:spLocks noGrp="1"/>
          </p:cNvSpPr>
          <p:nvPr>
            <p:ph idx="1"/>
          </p:nvPr>
        </p:nvSpPr>
        <p:spPr/>
        <p:txBody>
          <a:bodyPr/>
          <a:lstStyle/>
          <a:p>
            <a:r>
              <a:rPr lang="en-US" dirty="0" smtClean="0"/>
              <a:t>Rigidity</a:t>
            </a:r>
          </a:p>
          <a:p>
            <a:r>
              <a:rPr lang="en-US" dirty="0" smtClean="0"/>
              <a:t>Fragility</a:t>
            </a:r>
          </a:p>
          <a:p>
            <a:r>
              <a:rPr lang="en-US" dirty="0" smtClean="0"/>
              <a:t>Viscosity</a:t>
            </a:r>
          </a:p>
          <a:p>
            <a:r>
              <a:rPr lang="en-US" dirty="0" smtClean="0"/>
              <a:t>Immobility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RIGIDITY</a:t>
            </a:r>
            <a:endParaRPr lang="en-US" dirty="0"/>
          </a:p>
        </p:txBody>
      </p:sp>
      <p:sp>
        <p:nvSpPr>
          <p:cNvPr id="3" name="Content Placeholder 2"/>
          <p:cNvSpPr>
            <a:spLocks noGrp="1"/>
          </p:cNvSpPr>
          <p:nvPr>
            <p:ph idx="1"/>
          </p:nvPr>
        </p:nvSpPr>
        <p:spPr/>
        <p:txBody>
          <a:bodyPr/>
          <a:lstStyle/>
          <a:p>
            <a:r>
              <a:rPr lang="en-US" dirty="0" smtClean="0"/>
              <a:t>Rigidity is the tendency for software to be difficult to change, even in simple ways. A design is rigid if a single change causes a cascade of subsequent changes in dependent modules. The more modules that must be changed, the more rigid the design.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Fragility</a:t>
            </a:r>
            <a:endParaRPr lang="en-US" dirty="0"/>
          </a:p>
        </p:txBody>
      </p:sp>
      <p:sp>
        <p:nvSpPr>
          <p:cNvPr id="3" name="Content Placeholder 2"/>
          <p:cNvSpPr>
            <a:spLocks noGrp="1"/>
          </p:cNvSpPr>
          <p:nvPr>
            <p:ph idx="1"/>
          </p:nvPr>
        </p:nvSpPr>
        <p:spPr/>
        <p:txBody>
          <a:bodyPr>
            <a:normAutofit/>
          </a:bodyPr>
          <a:lstStyle/>
          <a:p>
            <a:r>
              <a:rPr lang="en-US" dirty="0" smtClean="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IMMOBILITY</a:t>
            </a:r>
            <a:endParaRPr lang="en-US" dirty="0"/>
          </a:p>
        </p:txBody>
      </p:sp>
      <p:sp>
        <p:nvSpPr>
          <p:cNvPr id="3" name="Content Placeholder 2"/>
          <p:cNvSpPr>
            <a:spLocks noGrp="1"/>
          </p:cNvSpPr>
          <p:nvPr>
            <p:ph idx="1"/>
          </p:nvPr>
        </p:nvSpPr>
        <p:spPr/>
        <p:txBody>
          <a:bodyPr>
            <a:normAutofit/>
          </a:bodyPr>
          <a:lstStyle/>
          <a:p>
            <a:r>
              <a:rPr lang="en-US" dirty="0" smtClean="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3810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1990" name="Picture 6" descr="http://images.clipartof.com/small/437789-Royalty-Free-RF-Clip-Art-Illustration-Of-A-Grateful-Cartoon-Boy-Holding-Thanks-Balloons.jpg"/>
          <p:cNvPicPr>
            <a:picLocks noChangeAspect="1" noChangeArrowheads="1"/>
          </p:cNvPicPr>
          <p:nvPr/>
        </p:nvPicPr>
        <p:blipFill>
          <a:blip r:embed="rId2" cstate="print"/>
          <a:srcRect/>
          <a:stretch>
            <a:fillRect/>
          </a:stretch>
        </p:blipFill>
        <p:spPr bwMode="auto">
          <a:xfrm>
            <a:off x="838200" y="1828800"/>
            <a:ext cx="4286250" cy="396239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VISCOSITY</a:t>
            </a:r>
            <a:endParaRPr lang="en-US" dirty="0"/>
          </a:p>
        </p:txBody>
      </p:sp>
      <p:sp>
        <p:nvSpPr>
          <p:cNvPr id="3" name="Content Placeholder 2"/>
          <p:cNvSpPr>
            <a:spLocks noGrp="1"/>
          </p:cNvSpPr>
          <p:nvPr>
            <p:ph idx="1"/>
          </p:nvPr>
        </p:nvSpPr>
        <p:spPr/>
        <p:txBody>
          <a:bodyPr/>
          <a:lstStyle/>
          <a:p>
            <a:r>
              <a:rPr lang="en-US" dirty="0" smtClean="0"/>
              <a:t>A viscous project is one in which the design of the software is difficult to preserve. Friction develops and slows us down. We want to create systems and project environments that make it easy to preserve and improve the</a:t>
            </a:r>
          </a:p>
          <a:p>
            <a:pPr>
              <a:buNone/>
            </a:pPr>
            <a:r>
              <a:rPr lang="en-US" dirty="0" smtClean="0"/>
              <a:t>   design.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OO Developers</a:t>
            </a:r>
            <a:endParaRPr lang="en-US" dirty="0"/>
          </a:p>
        </p:txBody>
      </p:sp>
      <p:sp>
        <p:nvSpPr>
          <p:cNvPr id="3" name="Content Placeholder 2"/>
          <p:cNvSpPr>
            <a:spLocks noGrp="1"/>
          </p:cNvSpPr>
          <p:nvPr>
            <p:ph idx="1"/>
          </p:nvPr>
        </p:nvSpPr>
        <p:spPr/>
        <p:txBody>
          <a:bodyPr/>
          <a:lstStyle/>
          <a:p>
            <a:r>
              <a:rPr lang="en-US" dirty="0"/>
              <a:t>H</a:t>
            </a:r>
            <a:r>
              <a:rPr lang="en-US" dirty="0" smtClean="0"/>
              <a:t>ave committed the same mistakes </a:t>
            </a:r>
          </a:p>
          <a:p>
            <a:r>
              <a:rPr lang="en-US" dirty="0" smtClean="0"/>
              <a:t>Have learnt from those mistakes</a:t>
            </a:r>
          </a:p>
          <a:p>
            <a:r>
              <a:rPr lang="en-US" dirty="0" smtClean="0"/>
              <a:t>Have specified some GUIDELINES</a:t>
            </a:r>
          </a:p>
          <a:p>
            <a:r>
              <a:rPr lang="en-US" dirty="0" smtClean="0"/>
              <a:t>We can choose to follow or not!</a:t>
            </a:r>
          </a:p>
          <a:p>
            <a:r>
              <a:rPr lang="en-US" dirty="0" smtClean="0"/>
              <a:t>If we choose to follow, we have to understand the problems and where they apply.</a:t>
            </a:r>
          </a:p>
          <a:p>
            <a:r>
              <a:rPr lang="en-US" dirty="0" smtClean="0"/>
              <a:t>If we encounter the same issues, we can meditate on these guidelines and apply them.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 </a:t>
            </a:r>
            <a:r>
              <a:rPr lang="en-US" dirty="0" smtClean="0"/>
              <a:t>are SOLID principles about?</a:t>
            </a:r>
            <a:endParaRPr lang="en-US" dirty="0"/>
          </a:p>
        </p:txBody>
      </p:sp>
      <p:sp>
        <p:nvSpPr>
          <p:cNvPr id="3" name="Content Placeholder 2"/>
          <p:cNvSpPr>
            <a:spLocks noGrp="1"/>
          </p:cNvSpPr>
          <p:nvPr>
            <p:ph idx="1"/>
          </p:nvPr>
        </p:nvSpPr>
        <p:spPr/>
        <p:txBody>
          <a:bodyPr/>
          <a:lstStyle/>
          <a:p>
            <a:r>
              <a:rPr lang="en-US" dirty="0" smtClean="0"/>
              <a:t>Better question would be : What problems are they trying to solve?</a:t>
            </a:r>
          </a:p>
          <a:p>
            <a:endParaRPr lang="en-US" dirty="0" smtClean="0"/>
          </a:p>
          <a:p>
            <a:endParaRPr lang="en-US" dirty="0"/>
          </a:p>
          <a:p>
            <a:r>
              <a:rPr lang="en-US" dirty="0" smtClean="0"/>
              <a:t>They are trying to solve a specific set of problems, namely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DEPENDENCY MANAGEMENT ISSUES</a:t>
            </a:r>
            <a:endParaRPr lang="en-US" dirty="0"/>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smtClean="0"/>
          </a:p>
          <a:p>
            <a:pPr>
              <a:buNone/>
            </a:pPr>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SOLID</a:t>
            </a:r>
            <a:r>
              <a:rPr lang="en-US" dirty="0" smtClean="0"/>
              <a:t> principles of </a:t>
            </a:r>
            <a:br>
              <a:rPr lang="en-US" dirty="0" smtClean="0"/>
            </a:br>
            <a:r>
              <a:rPr lang="en-US" dirty="0" smtClean="0"/>
              <a:t>Object Oriented Design</a:t>
            </a:r>
            <a:endParaRPr lang="en-US" dirty="0"/>
          </a:p>
        </p:txBody>
      </p:sp>
      <p:sp>
        <p:nvSpPr>
          <p:cNvPr id="3" name="Content Placeholder 2"/>
          <p:cNvSpPr>
            <a:spLocks noGrp="1"/>
          </p:cNvSpPr>
          <p:nvPr>
            <p:ph idx="1"/>
          </p:nvPr>
        </p:nvSpPr>
        <p:spPr/>
        <p:txBody>
          <a:bodyPr/>
          <a:lstStyle/>
          <a:p>
            <a:r>
              <a:rPr lang="en-US" b="1" dirty="0" smtClean="0"/>
              <a:t>S</a:t>
            </a:r>
            <a:r>
              <a:rPr lang="en-US" dirty="0" smtClean="0"/>
              <a:t>ingle </a:t>
            </a:r>
            <a:r>
              <a:rPr lang="en-US" b="1" dirty="0" smtClean="0"/>
              <a:t>R</a:t>
            </a:r>
            <a:r>
              <a:rPr lang="en-US" dirty="0" smtClean="0"/>
              <a:t>esponsibility </a:t>
            </a:r>
            <a:r>
              <a:rPr lang="en-US" b="1" dirty="0" smtClean="0"/>
              <a:t>P</a:t>
            </a:r>
            <a:r>
              <a:rPr lang="en-US" dirty="0" smtClean="0"/>
              <a:t>rinciple</a:t>
            </a:r>
          </a:p>
          <a:p>
            <a:r>
              <a:rPr lang="en-US" b="1" dirty="0" smtClean="0"/>
              <a:t>O</a:t>
            </a:r>
            <a:r>
              <a:rPr lang="en-US" dirty="0" smtClean="0"/>
              <a:t>pen/</a:t>
            </a:r>
            <a:r>
              <a:rPr lang="en-US" b="1" dirty="0" smtClean="0"/>
              <a:t>C</a:t>
            </a:r>
            <a:r>
              <a:rPr lang="en-US" dirty="0" smtClean="0"/>
              <a:t>losed </a:t>
            </a:r>
            <a:r>
              <a:rPr lang="en-US" b="1" dirty="0" smtClean="0"/>
              <a:t>P</a:t>
            </a:r>
            <a:r>
              <a:rPr lang="en-US" dirty="0" smtClean="0"/>
              <a:t>rinciple</a:t>
            </a:r>
          </a:p>
          <a:p>
            <a:r>
              <a:rPr lang="en-US" b="1" dirty="0" err="1" smtClean="0"/>
              <a:t>L</a:t>
            </a:r>
            <a:r>
              <a:rPr lang="en-US" dirty="0" err="1" smtClean="0"/>
              <a:t>iskov</a:t>
            </a:r>
            <a:r>
              <a:rPr lang="en-US" dirty="0" smtClean="0"/>
              <a:t> </a:t>
            </a:r>
            <a:r>
              <a:rPr lang="en-US" b="1" dirty="0" smtClean="0"/>
              <a:t>S</a:t>
            </a:r>
            <a:r>
              <a:rPr lang="en-US" dirty="0" smtClean="0"/>
              <a:t>ubstitution </a:t>
            </a:r>
            <a:r>
              <a:rPr lang="en-US" b="1" dirty="0" smtClean="0"/>
              <a:t>P</a:t>
            </a:r>
            <a:r>
              <a:rPr lang="en-US" dirty="0" smtClean="0"/>
              <a:t>rinciple</a:t>
            </a:r>
          </a:p>
          <a:p>
            <a:r>
              <a:rPr lang="en-US" b="1" dirty="0" smtClean="0"/>
              <a:t>I</a:t>
            </a:r>
            <a:r>
              <a:rPr lang="en-US" dirty="0" smtClean="0"/>
              <a:t>nterface </a:t>
            </a:r>
            <a:r>
              <a:rPr lang="en-US" b="1" dirty="0" smtClean="0"/>
              <a:t>S</a:t>
            </a:r>
            <a:r>
              <a:rPr lang="en-US" dirty="0" smtClean="0"/>
              <a:t>egregation </a:t>
            </a:r>
            <a:r>
              <a:rPr lang="en-US" b="1" dirty="0" smtClean="0"/>
              <a:t>P</a:t>
            </a:r>
            <a:r>
              <a:rPr lang="en-US" dirty="0" smtClean="0"/>
              <a:t>rinciple</a:t>
            </a:r>
          </a:p>
          <a:p>
            <a:r>
              <a:rPr lang="en-US" b="1" dirty="0" smtClean="0"/>
              <a:t>D</a:t>
            </a:r>
            <a:r>
              <a:rPr lang="en-US" dirty="0" smtClean="0"/>
              <a:t>ependency </a:t>
            </a:r>
            <a:r>
              <a:rPr lang="en-US" b="1" dirty="0" smtClean="0"/>
              <a:t>I</a:t>
            </a:r>
            <a:r>
              <a:rPr lang="en-US" dirty="0" smtClean="0"/>
              <a:t>nversion </a:t>
            </a:r>
            <a:r>
              <a:rPr lang="en-US" b="1" dirty="0" smtClean="0"/>
              <a:t>P</a:t>
            </a:r>
            <a:r>
              <a:rPr lang="en-US" dirty="0" smtClean="0"/>
              <a:t>rinciple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143000"/>
          </a:xfrm>
        </p:spPr>
        <p:txBody>
          <a:bodyPr>
            <a:normAutofit fontScale="90000"/>
          </a:bodyPr>
          <a:lstStyle/>
          <a:p>
            <a:r>
              <a:rPr lang="en-US" dirty="0" smtClean="0"/>
              <a:t>Talk is cheap, show me the code</a:t>
            </a:r>
            <a:br>
              <a:rPr lang="en-US" dirty="0" smtClean="0"/>
            </a:br>
            <a:r>
              <a:rPr lang="en-US" dirty="0" smtClean="0"/>
              <a:t>- </a:t>
            </a:r>
            <a:r>
              <a:rPr lang="en-US" dirty="0" err="1" smtClean="0"/>
              <a:t>Linus</a:t>
            </a:r>
            <a:r>
              <a:rPr lang="en-US" dirty="0" smtClean="0"/>
              <a:t> </a:t>
            </a:r>
            <a:r>
              <a:rPr lang="en-US" dirty="0" err="1" smtClean="0"/>
              <a:t>Torvalds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SRP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OCP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LSP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ISP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DIP</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smells &amp; principles</a:t>
            </a:r>
            <a:endParaRPr lang="en-US" dirty="0"/>
          </a:p>
        </p:txBody>
      </p:sp>
      <p:sp>
        <p:nvSpPr>
          <p:cNvPr id="3" name="Content Placeholder 2"/>
          <p:cNvSpPr>
            <a:spLocks noGrp="1"/>
          </p:cNvSpPr>
          <p:nvPr>
            <p:ph idx="1"/>
          </p:nvPr>
        </p:nvSpPr>
        <p:spPr/>
        <p:txBody>
          <a:bodyPr/>
          <a:lstStyle/>
          <a:p>
            <a:r>
              <a:rPr lang="en-US" dirty="0" smtClean="0"/>
              <a:t>Needless Repetition : DRY</a:t>
            </a:r>
          </a:p>
          <a:p>
            <a:r>
              <a:rPr lang="en-US" dirty="0" smtClean="0"/>
              <a:t>Complex/Over design : YAGNI, KISS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When to apply SOLID Design Principles</a:t>
            </a:r>
            <a:endParaRPr lang="en-US" sz="3200" dirty="0"/>
          </a:p>
        </p:txBody>
      </p:sp>
      <p:sp>
        <p:nvSpPr>
          <p:cNvPr id="3" name="Content Placeholder 2"/>
          <p:cNvSpPr>
            <a:spLocks noGrp="1"/>
          </p:cNvSpPr>
          <p:nvPr>
            <p:ph idx="1"/>
          </p:nvPr>
        </p:nvSpPr>
        <p:spPr/>
        <p:txBody>
          <a:bodyPr/>
          <a:lstStyle/>
          <a:p>
            <a:pPr>
              <a:buNone/>
            </a:pPr>
            <a:r>
              <a:rPr lang="en-US" b="1" dirty="0" smtClean="0"/>
              <a:t>TDD presents us an </a:t>
            </a:r>
            <a:r>
              <a:rPr lang="en-US" b="1" dirty="0" smtClean="0"/>
              <a:t>opportunity</a:t>
            </a:r>
            <a:endParaRPr lang="en-US" b="1" dirty="0" smtClean="0"/>
          </a:p>
          <a:p>
            <a:pPr>
              <a:buNone/>
            </a:pPr>
            <a:endParaRPr lang="en-US" dirty="0" smtClean="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EPP Motivation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smtClean="0"/>
              <a:t>What Next?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Mediate on these principles</a:t>
            </a:r>
            <a:endParaRPr lang="en-US" dirty="0"/>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us, its constant learning</a:t>
            </a:r>
            <a:endParaRPr lang="en-US" dirty="0"/>
          </a:p>
        </p:txBody>
      </p:sp>
      <p:sp>
        <p:nvSpPr>
          <p:cNvPr id="3" name="Content Placeholder 2"/>
          <p:cNvSpPr>
            <a:spLocks noGrp="1"/>
          </p:cNvSpPr>
          <p:nvPr>
            <p:ph idx="1"/>
          </p:nvPr>
        </p:nvSpPr>
        <p:spPr/>
        <p:txBody>
          <a:bodyPr/>
          <a:lstStyle/>
          <a:p>
            <a:r>
              <a:rPr lang="en-US" dirty="0" smtClean="0"/>
              <a:t>Design </a:t>
            </a:r>
            <a:r>
              <a:rPr lang="en-US" dirty="0" smtClean="0"/>
              <a:t>Patterns</a:t>
            </a:r>
          </a:p>
          <a:p>
            <a:r>
              <a:rPr lang="en-US" dirty="0" smtClean="0"/>
              <a:t>Refactoring to Patterns</a:t>
            </a:r>
            <a:endParaRPr lang="en-US" dirty="0" smtClean="0"/>
          </a:p>
          <a:p>
            <a:r>
              <a:rPr lang="en-US" dirty="0" smtClean="0"/>
              <a:t>Architectural Patterns</a:t>
            </a:r>
          </a:p>
          <a:p>
            <a:r>
              <a:rPr lang="en-US" dirty="0" smtClean="0"/>
              <a:t>Patterns in JavaScript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Engineering Philosophy</a:t>
            </a:r>
            <a:endParaRPr lang="en-US" dirty="0"/>
          </a:p>
        </p:txBody>
      </p:sp>
      <p:sp>
        <p:nvSpPr>
          <p:cNvPr id="3" name="Content Placeholder 2"/>
          <p:cNvSpPr>
            <a:spLocks noGrp="1"/>
          </p:cNvSpPr>
          <p:nvPr>
            <p:ph idx="1"/>
          </p:nvPr>
        </p:nvSpPr>
        <p:spPr/>
        <p:txBody>
          <a:bodyPr/>
          <a:lstStyle/>
          <a:p>
            <a:r>
              <a:rPr lang="en-US" dirty="0" smtClean="0"/>
              <a:t>Beautiful, Maintainable Code</a:t>
            </a:r>
          </a:p>
          <a:p>
            <a:r>
              <a:rPr lang="en-US" dirty="0" smtClean="0"/>
              <a:t>We want to “Care” about our code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a:t>
            </a:r>
            <a:r>
              <a:rPr lang="en-US" dirty="0" err="1" smtClean="0"/>
              <a:t>Rockstars</a:t>
            </a:r>
            <a:r>
              <a:rPr lang="en-US" dirty="0" smtClean="0"/>
              <a:t> follow</a:t>
            </a:r>
            <a:endParaRPr lang="en-US" dirty="0"/>
          </a:p>
        </p:txBody>
      </p:sp>
      <p:sp>
        <p:nvSpPr>
          <p:cNvPr id="3" name="Content Placeholder 2"/>
          <p:cNvSpPr>
            <a:spLocks noGrp="1"/>
          </p:cNvSpPr>
          <p:nvPr>
            <p:ph idx="1"/>
          </p:nvPr>
        </p:nvSpPr>
        <p:spPr/>
        <p:txBody>
          <a:bodyPr/>
          <a:lstStyle/>
          <a:p>
            <a:r>
              <a:rPr lang="en-US" dirty="0" smtClean="0"/>
              <a:t>Kaizen</a:t>
            </a:r>
          </a:p>
          <a:p>
            <a:r>
              <a:rPr lang="en-US" dirty="0" smtClean="0"/>
              <a:t>Yesterday we have code that works </a:t>
            </a:r>
          </a:p>
          <a:p>
            <a:r>
              <a:rPr lang="en-US" b="1" dirty="0" smtClean="0"/>
              <a:t>Today we want to improve it</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SOLID Design Principles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One CONSTANT in </a:t>
            </a:r>
            <a:br>
              <a:rPr lang="en-US" dirty="0" smtClean="0"/>
            </a:br>
            <a:r>
              <a:rPr lang="en-US" dirty="0" smtClean="0"/>
              <a:t>Software development</a:t>
            </a:r>
            <a:endParaRPr lang="en-US" dirty="0"/>
          </a:p>
        </p:txBody>
      </p:sp>
      <p:sp>
        <p:nvSpPr>
          <p:cNvPr id="3" name="Content Placeholder 2"/>
          <p:cNvSpPr>
            <a:spLocks noGrp="1"/>
          </p:cNvSpPr>
          <p:nvPr>
            <p:ph idx="1"/>
          </p:nvPr>
        </p:nvSpPr>
        <p:spPr/>
        <p:txBody>
          <a:bodyPr/>
          <a:lstStyle/>
          <a:p>
            <a:endParaRPr lang="en-US" dirty="0" smtClean="0"/>
          </a:p>
          <a:p>
            <a:pPr lvl="4">
              <a:buNone/>
            </a:pPr>
            <a:endParaRPr lang="en-US" dirty="0"/>
          </a:p>
          <a:p>
            <a:pPr lvl="4">
              <a:buNone/>
            </a:pPr>
            <a:endParaRPr lang="en-US" dirty="0" smtClean="0"/>
          </a:p>
          <a:p>
            <a:pPr lvl="4">
              <a:buNone/>
            </a:pPr>
            <a:r>
              <a:rPr lang="en-US" dirty="0"/>
              <a:t>	 </a:t>
            </a:r>
            <a:r>
              <a:rPr lang="en-US" dirty="0" smtClean="0"/>
              <a:t>  </a:t>
            </a:r>
            <a:endParaRPr lang="en-US" sz="8000" dirty="0" smtClean="0"/>
          </a:p>
          <a:p>
            <a:endParaRPr lang="en-US" dirty="0"/>
          </a:p>
        </p:txBody>
      </p:sp>
      <p:pic>
        <p:nvPicPr>
          <p:cNvPr id="4" name="Picture 3" descr="change.jpg"/>
          <p:cNvPicPr>
            <a:picLocks noChangeAspect="1"/>
          </p:cNvPicPr>
          <p:nvPr/>
        </p:nvPicPr>
        <p:blipFill>
          <a:blip r:embed="rId2" cstate="print"/>
          <a:stretch>
            <a:fillRect/>
          </a:stretch>
        </p:blipFill>
        <p:spPr>
          <a:xfrm>
            <a:off x="1600200" y="2133600"/>
            <a:ext cx="6350000" cy="4241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1798</TotalTime>
  <Words>466</Words>
  <Application>Microsoft Office PowerPoint</Application>
  <PresentationFormat>On-screen Show (4:3)</PresentationFormat>
  <Paragraphs>83</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SOLID Principles of OOD</vt:lpstr>
      <vt:lpstr>          </vt:lpstr>
      <vt:lpstr>         </vt:lpstr>
      <vt:lpstr>         EPP Motivation </vt:lpstr>
      <vt:lpstr>Engineering Philosophy</vt:lpstr>
      <vt:lpstr>Norman Rockstars follow</vt:lpstr>
      <vt:lpstr>Clean Code</vt:lpstr>
      <vt:lpstr>        SOLID Design Principles</vt:lpstr>
      <vt:lpstr>The One CONSTANT in  Software development</vt:lpstr>
      <vt:lpstr>        How does our software respond to CHANGE?</vt:lpstr>
      <vt:lpstr>Code Smells</vt:lpstr>
      <vt:lpstr>Design Smells</vt:lpstr>
      <vt:lpstr>Slide 13</vt:lpstr>
      <vt:lpstr>RIGIDITY</vt:lpstr>
      <vt:lpstr>Slide 15</vt:lpstr>
      <vt:lpstr>Fragility</vt:lpstr>
      <vt:lpstr>Slide 17</vt:lpstr>
      <vt:lpstr>IMMOBILITY</vt:lpstr>
      <vt:lpstr>Slide 19</vt:lpstr>
      <vt:lpstr>VISCOSITY</vt:lpstr>
      <vt:lpstr>Other OO Developers</vt:lpstr>
      <vt:lpstr>So, what are SOLID principles about?</vt:lpstr>
      <vt:lpstr>        DEPENDENCY MANAGEMENT ISSUES</vt:lpstr>
      <vt:lpstr>Slide 24</vt:lpstr>
      <vt:lpstr>SOLID principles of  Object Oriented Design</vt:lpstr>
      <vt:lpstr>Slide 26</vt:lpstr>
      <vt:lpstr>Talk is cheap, show me the code - Linus Torvalds</vt:lpstr>
      <vt:lpstr>Reflect on SRP</vt:lpstr>
      <vt:lpstr>Slide 29</vt:lpstr>
      <vt:lpstr>Reflect on OCP</vt:lpstr>
      <vt:lpstr>Slide 31</vt:lpstr>
      <vt:lpstr>Reflect on LSP</vt:lpstr>
      <vt:lpstr>Slide 33</vt:lpstr>
      <vt:lpstr>Reflect on ISP</vt:lpstr>
      <vt:lpstr>Slide 35</vt:lpstr>
      <vt:lpstr>Reflect on DIP</vt:lpstr>
      <vt:lpstr>Other design smells &amp; principles</vt:lpstr>
      <vt:lpstr>When to apply SOLID Design Principles</vt:lpstr>
      <vt:lpstr>Slide 39</vt:lpstr>
      <vt:lpstr>Slide 40</vt:lpstr>
      <vt:lpstr>Slide 41</vt:lpstr>
      <vt:lpstr>What Next?</vt:lpstr>
      <vt:lpstr>Mediate on these principles</vt:lpstr>
      <vt:lpstr>For us, its constant learning</vt:lpstr>
      <vt:lpstr>References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smarryboyina</cp:lastModifiedBy>
  <cp:revision>249</cp:revision>
  <dcterms:created xsi:type="dcterms:W3CDTF">2012-12-02T19:33:00Z</dcterms:created>
  <dcterms:modified xsi:type="dcterms:W3CDTF">2012-12-08T17:51:32Z</dcterms:modified>
</cp:coreProperties>
</file>