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9" r:id="rId6"/>
    <p:sldId id="305" r:id="rId7"/>
    <p:sldId id="293" r:id="rId8"/>
    <p:sldId id="263" r:id="rId9"/>
    <p:sldId id="264" r:id="rId10"/>
    <p:sldId id="265" r:id="rId11"/>
    <p:sldId id="261" r:id="rId12"/>
    <p:sldId id="262" r:id="rId13"/>
    <p:sldId id="299" r:id="rId14"/>
    <p:sldId id="306" r:id="rId15"/>
    <p:sldId id="296" r:id="rId16"/>
    <p:sldId id="307" r:id="rId17"/>
    <p:sldId id="297" r:id="rId18"/>
    <p:sldId id="309" r:id="rId19"/>
    <p:sldId id="298" r:id="rId20"/>
    <p:sldId id="308" r:id="rId21"/>
    <p:sldId id="268" r:id="rId22"/>
    <p:sldId id="266" r:id="rId23"/>
    <p:sldId id="267" r:id="rId24"/>
    <p:sldId id="278" r:id="rId25"/>
    <p:sldId id="274" r:id="rId26"/>
    <p:sldId id="277" r:id="rId27"/>
    <p:sldId id="312" r:id="rId28"/>
    <p:sldId id="275" r:id="rId29"/>
    <p:sldId id="283" r:id="rId30"/>
    <p:sldId id="313" r:id="rId31"/>
    <p:sldId id="279" r:id="rId32"/>
    <p:sldId id="284" r:id="rId33"/>
    <p:sldId id="316" r:id="rId34"/>
    <p:sldId id="315" r:id="rId35"/>
    <p:sldId id="280" r:id="rId36"/>
    <p:sldId id="285" r:id="rId37"/>
    <p:sldId id="317" r:id="rId38"/>
    <p:sldId id="314" r:id="rId39"/>
    <p:sldId id="281" r:id="rId40"/>
    <p:sldId id="286" r:id="rId41"/>
    <p:sldId id="318" r:id="rId42"/>
    <p:sldId id="282" r:id="rId43"/>
    <p:sldId id="287" r:id="rId44"/>
    <p:sldId id="319" r:id="rId45"/>
    <p:sldId id="311" r:id="rId46"/>
    <p:sldId id="288" r:id="rId47"/>
    <p:sldId id="300" r:id="rId48"/>
    <p:sldId id="301" r:id="rId49"/>
    <p:sldId id="295" r:id="rId50"/>
    <p:sldId id="303" r:id="rId51"/>
    <p:sldId id="302" r:id="rId52"/>
    <p:sldId id="304" r:id="rId53"/>
    <p:sldId id="27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87536" autoAdjust="0"/>
  </p:normalViewPr>
  <p:slideViewPr>
    <p:cSldViewPr>
      <p:cViewPr varScale="1">
        <p:scale>
          <a:sx n="80" d="100"/>
          <a:sy n="80" d="100"/>
        </p:scale>
        <p:origin x="-166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12/9/2012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53EDB-7AB4-42D9-B376-B6135C20C788}" type="datetimeFigureOut">
              <a:rPr lang="en-US" smtClean="0"/>
              <a:pPr/>
              <a:t>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53EDB-7AB4-42D9-B376-B6135C20C788}" type="datetimeFigureOut">
              <a:rPr lang="en-US" smtClean="0"/>
              <a:pPr/>
              <a:t>12/9/2012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53EDB-7AB4-42D9-B376-B6135C20C788}" type="datetimeFigureOut">
              <a:rPr lang="en-US" smtClean="0"/>
              <a:pPr/>
              <a:t>12/9/2012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12/9/2012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12/9/2012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Principles of OOD</a:t>
            </a:r>
            <a:endParaRPr lang="en-US" dirty="0"/>
          </a:p>
        </p:txBody>
      </p:sp>
      <p:sp>
        <p:nvSpPr>
          <p:cNvPr id="3" name="Subtitle 2"/>
          <p:cNvSpPr>
            <a:spLocks noGrp="1"/>
          </p:cNvSpPr>
          <p:nvPr>
            <p:ph type="subTitle" idx="1"/>
          </p:nvPr>
        </p:nvSpPr>
        <p:spPr/>
        <p:txBody>
          <a:bodyPr/>
          <a:lstStyle/>
          <a:p>
            <a:r>
              <a:rPr lang="en-US" dirty="0" smtClean="0"/>
              <a:t>Chris Gibson</a:t>
            </a:r>
          </a:p>
          <a:p>
            <a:r>
              <a:rPr lang="en-US" dirty="0" smtClean="0"/>
              <a:t>Sameeri Marryboyina</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How does our software respond to CHANGE?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Smells</a:t>
            </a:r>
            <a:endParaRPr lang="en-US" dirty="0"/>
          </a:p>
        </p:txBody>
      </p:sp>
      <p:sp>
        <p:nvSpPr>
          <p:cNvPr id="3" name="Content Placeholder 2"/>
          <p:cNvSpPr>
            <a:spLocks noGrp="1"/>
          </p:cNvSpPr>
          <p:nvPr>
            <p:ph idx="1"/>
          </p:nvPr>
        </p:nvSpPr>
        <p:spPr/>
        <p:txBody>
          <a:bodyPr/>
          <a:lstStyle/>
          <a:p>
            <a:r>
              <a:rPr lang="en-US" dirty="0" smtClean="0"/>
              <a:t>Refactoring –  Improving the design of existing code [Martin Fowler]</a:t>
            </a:r>
          </a:p>
          <a:p>
            <a:r>
              <a:rPr lang="en-US" dirty="0" smtClean="0"/>
              <a:t>Clean Code : A handbook of Agile Software Craftsmanship [Bob Martin]</a:t>
            </a:r>
          </a:p>
          <a:p>
            <a:pPr>
              <a:buNone/>
            </a:pPr>
            <a:endParaRPr lang="en-US" dirty="0" smtClean="0"/>
          </a:p>
          <a:p>
            <a:r>
              <a:rPr lang="en-US" dirty="0" smtClean="0"/>
              <a:t>Catalog of smells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Smells</a:t>
            </a:r>
            <a:endParaRPr lang="en-US" dirty="0"/>
          </a:p>
        </p:txBody>
      </p:sp>
      <p:sp>
        <p:nvSpPr>
          <p:cNvPr id="3" name="Content Placeholder 2"/>
          <p:cNvSpPr>
            <a:spLocks noGrp="1"/>
          </p:cNvSpPr>
          <p:nvPr>
            <p:ph idx="1"/>
          </p:nvPr>
        </p:nvSpPr>
        <p:spPr/>
        <p:txBody>
          <a:bodyPr/>
          <a:lstStyle/>
          <a:p>
            <a:r>
              <a:rPr lang="en-US" dirty="0" smtClean="0"/>
              <a:t>Rigidity</a:t>
            </a:r>
          </a:p>
          <a:p>
            <a:r>
              <a:rPr lang="en-US" dirty="0" smtClean="0"/>
              <a:t>Fragility</a:t>
            </a:r>
          </a:p>
          <a:p>
            <a:r>
              <a:rPr lang="en-US" dirty="0" smtClean="0"/>
              <a:t>Viscosity</a:t>
            </a:r>
          </a:p>
          <a:p>
            <a:r>
              <a:rPr lang="en-US" dirty="0" smtClean="0"/>
              <a:t>Immobility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RIGIDITY</a:t>
            </a:r>
            <a:endParaRPr lang="en-US" dirty="0"/>
          </a:p>
        </p:txBody>
      </p:sp>
      <p:sp>
        <p:nvSpPr>
          <p:cNvPr id="3" name="Content Placeholder 2"/>
          <p:cNvSpPr>
            <a:spLocks noGrp="1"/>
          </p:cNvSpPr>
          <p:nvPr>
            <p:ph idx="1"/>
          </p:nvPr>
        </p:nvSpPr>
        <p:spPr/>
        <p:txBody>
          <a:bodyPr/>
          <a:lstStyle/>
          <a:p>
            <a:r>
              <a:rPr lang="en-US" dirty="0" smtClean="0"/>
              <a:t>Rigidity is the tendency for software to be difficult to change, even in simple ways. A design is rigid if a single change causes a cascade of subsequent changes in dependent modules. The more modules that must be changed, the more rigid the design.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Fragility</a:t>
            </a:r>
            <a:endParaRPr lang="en-US" dirty="0"/>
          </a:p>
        </p:txBody>
      </p:sp>
      <p:sp>
        <p:nvSpPr>
          <p:cNvPr id="3" name="Content Placeholder 2"/>
          <p:cNvSpPr>
            <a:spLocks noGrp="1"/>
          </p:cNvSpPr>
          <p:nvPr>
            <p:ph idx="1"/>
          </p:nvPr>
        </p:nvSpPr>
        <p:spPr/>
        <p:txBody>
          <a:bodyPr>
            <a:normAutofit/>
          </a:bodyPr>
          <a:lstStyle/>
          <a:p>
            <a:r>
              <a:rPr lang="en-US" dirty="0" smtClean="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IMMOBILITY</a:t>
            </a:r>
            <a:endParaRPr lang="en-US" dirty="0"/>
          </a:p>
        </p:txBody>
      </p:sp>
      <p:sp>
        <p:nvSpPr>
          <p:cNvPr id="3" name="Content Placeholder 2"/>
          <p:cNvSpPr>
            <a:spLocks noGrp="1"/>
          </p:cNvSpPr>
          <p:nvPr>
            <p:ph idx="1"/>
          </p:nvPr>
        </p:nvSpPr>
        <p:spPr/>
        <p:txBody>
          <a:bodyPr>
            <a:normAutofit/>
          </a:bodyPr>
          <a:lstStyle/>
          <a:p>
            <a:r>
              <a:rPr lang="en-US" dirty="0" smtClean="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3810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1990" name="Picture 6" descr="http://images.clipartof.com/small/437789-Royalty-Free-RF-Clip-Art-Illustration-Of-A-Grateful-Cartoon-Boy-Holding-Thanks-Balloons.jpg"/>
          <p:cNvPicPr>
            <a:picLocks noChangeAspect="1" noChangeArrowheads="1"/>
          </p:cNvPicPr>
          <p:nvPr/>
        </p:nvPicPr>
        <p:blipFill>
          <a:blip r:embed="rId2" cstate="print"/>
          <a:srcRect/>
          <a:stretch>
            <a:fillRect/>
          </a:stretch>
        </p:blipFill>
        <p:spPr bwMode="auto">
          <a:xfrm>
            <a:off x="838200" y="1828800"/>
            <a:ext cx="4286250" cy="396239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VISCOSITY</a:t>
            </a:r>
            <a:endParaRPr lang="en-US" dirty="0"/>
          </a:p>
        </p:txBody>
      </p:sp>
      <p:sp>
        <p:nvSpPr>
          <p:cNvPr id="3" name="Content Placeholder 2"/>
          <p:cNvSpPr>
            <a:spLocks noGrp="1"/>
          </p:cNvSpPr>
          <p:nvPr>
            <p:ph idx="1"/>
          </p:nvPr>
        </p:nvSpPr>
        <p:spPr/>
        <p:txBody>
          <a:bodyPr/>
          <a:lstStyle/>
          <a:p>
            <a:r>
              <a:rPr lang="en-US" dirty="0" smtClean="0"/>
              <a:t>A viscous project is one in which the design of the software is difficult to preserve. Friction develops and slows us down. We want to create systems and project environments that make it easy to preserve and improve the</a:t>
            </a:r>
          </a:p>
          <a:p>
            <a:pPr>
              <a:buNone/>
            </a:pPr>
            <a:r>
              <a:rPr lang="en-US" dirty="0" smtClean="0"/>
              <a:t>   design.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OO Developers</a:t>
            </a:r>
            <a:endParaRPr lang="en-US" dirty="0"/>
          </a:p>
        </p:txBody>
      </p:sp>
      <p:sp>
        <p:nvSpPr>
          <p:cNvPr id="3" name="Content Placeholder 2"/>
          <p:cNvSpPr>
            <a:spLocks noGrp="1"/>
          </p:cNvSpPr>
          <p:nvPr>
            <p:ph idx="1"/>
          </p:nvPr>
        </p:nvSpPr>
        <p:spPr/>
        <p:txBody>
          <a:bodyPr/>
          <a:lstStyle/>
          <a:p>
            <a:r>
              <a:rPr lang="en-US" dirty="0"/>
              <a:t>H</a:t>
            </a:r>
            <a:r>
              <a:rPr lang="en-US" dirty="0" smtClean="0"/>
              <a:t>ave committed the same mistakes </a:t>
            </a:r>
          </a:p>
          <a:p>
            <a:r>
              <a:rPr lang="en-US" dirty="0" smtClean="0"/>
              <a:t>Have learnt from those mistakes</a:t>
            </a:r>
          </a:p>
          <a:p>
            <a:r>
              <a:rPr lang="en-US" dirty="0" smtClean="0"/>
              <a:t>Have specified some GUIDELINES</a:t>
            </a:r>
          </a:p>
          <a:p>
            <a:r>
              <a:rPr lang="en-US" dirty="0" smtClean="0"/>
              <a:t>We can choose to follow or not!</a:t>
            </a:r>
          </a:p>
          <a:p>
            <a:r>
              <a:rPr lang="en-US" dirty="0" smtClean="0"/>
              <a:t>If we choose to follow, we have to understand the problems and where they apply.</a:t>
            </a:r>
          </a:p>
          <a:p>
            <a:r>
              <a:rPr lang="en-US" dirty="0" smtClean="0"/>
              <a:t>If we encounter the same issues, we can meditate on these guidelines and apply them.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 are SOLID principles about?</a:t>
            </a:r>
            <a:endParaRPr lang="en-US" dirty="0"/>
          </a:p>
        </p:txBody>
      </p:sp>
      <p:sp>
        <p:nvSpPr>
          <p:cNvPr id="3" name="Content Placeholder 2"/>
          <p:cNvSpPr>
            <a:spLocks noGrp="1"/>
          </p:cNvSpPr>
          <p:nvPr>
            <p:ph idx="1"/>
          </p:nvPr>
        </p:nvSpPr>
        <p:spPr/>
        <p:txBody>
          <a:bodyPr/>
          <a:lstStyle/>
          <a:p>
            <a:r>
              <a:rPr lang="en-US" dirty="0" smtClean="0"/>
              <a:t>Better question would be : What problems are they trying to solve?</a:t>
            </a:r>
          </a:p>
          <a:p>
            <a:endParaRPr lang="en-US" dirty="0" smtClean="0"/>
          </a:p>
          <a:p>
            <a:endParaRPr lang="en-US" dirty="0"/>
          </a:p>
          <a:p>
            <a:r>
              <a:rPr lang="en-US" dirty="0" smtClean="0"/>
              <a:t>They are trying to solve a specific set of problems, namely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DEPENDENCY MANAGEMENT ISSUES</a:t>
            </a:r>
            <a:endParaRPr lang="en-US" dirty="0"/>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smtClean="0"/>
          </a:p>
          <a:p>
            <a:pPr>
              <a:buNone/>
            </a:pPr>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SOLID</a:t>
            </a:r>
            <a:r>
              <a:rPr lang="en-US" dirty="0" smtClean="0"/>
              <a:t> principles of </a:t>
            </a:r>
            <a:br>
              <a:rPr lang="en-US" dirty="0" smtClean="0"/>
            </a:br>
            <a:r>
              <a:rPr lang="en-US" dirty="0" smtClean="0"/>
              <a:t>Object Oriented Design</a:t>
            </a:r>
            <a:endParaRPr lang="en-US" dirty="0"/>
          </a:p>
        </p:txBody>
      </p:sp>
      <p:sp>
        <p:nvSpPr>
          <p:cNvPr id="3" name="Content Placeholder 2"/>
          <p:cNvSpPr>
            <a:spLocks noGrp="1"/>
          </p:cNvSpPr>
          <p:nvPr>
            <p:ph idx="1"/>
          </p:nvPr>
        </p:nvSpPr>
        <p:spPr/>
        <p:txBody>
          <a:bodyPr/>
          <a:lstStyle/>
          <a:p>
            <a:r>
              <a:rPr lang="en-US" b="1" dirty="0" smtClean="0"/>
              <a:t>S</a:t>
            </a:r>
            <a:r>
              <a:rPr lang="en-US" dirty="0" smtClean="0"/>
              <a:t>ingle </a:t>
            </a:r>
            <a:r>
              <a:rPr lang="en-US" b="1" dirty="0" smtClean="0"/>
              <a:t>R</a:t>
            </a:r>
            <a:r>
              <a:rPr lang="en-US" dirty="0" smtClean="0"/>
              <a:t>esponsibility </a:t>
            </a:r>
            <a:r>
              <a:rPr lang="en-US" b="1" dirty="0" smtClean="0"/>
              <a:t>P</a:t>
            </a:r>
            <a:r>
              <a:rPr lang="en-US" dirty="0" smtClean="0"/>
              <a:t>rinciple</a:t>
            </a:r>
          </a:p>
          <a:p>
            <a:r>
              <a:rPr lang="en-US" b="1" dirty="0" smtClean="0"/>
              <a:t>O</a:t>
            </a:r>
            <a:r>
              <a:rPr lang="en-US" dirty="0" smtClean="0"/>
              <a:t>pen/</a:t>
            </a:r>
            <a:r>
              <a:rPr lang="en-US" b="1" dirty="0" smtClean="0"/>
              <a:t>C</a:t>
            </a:r>
            <a:r>
              <a:rPr lang="en-US" dirty="0" smtClean="0"/>
              <a:t>losed </a:t>
            </a:r>
            <a:r>
              <a:rPr lang="en-US" b="1" dirty="0" smtClean="0"/>
              <a:t>P</a:t>
            </a:r>
            <a:r>
              <a:rPr lang="en-US" dirty="0" smtClean="0"/>
              <a:t>rinciple</a:t>
            </a:r>
          </a:p>
          <a:p>
            <a:r>
              <a:rPr lang="en-US" b="1" dirty="0" err="1" smtClean="0"/>
              <a:t>L</a:t>
            </a:r>
            <a:r>
              <a:rPr lang="en-US" dirty="0" err="1" smtClean="0"/>
              <a:t>iskov</a:t>
            </a:r>
            <a:r>
              <a:rPr lang="en-US" dirty="0" smtClean="0"/>
              <a:t> </a:t>
            </a:r>
            <a:r>
              <a:rPr lang="en-US" b="1" dirty="0" smtClean="0"/>
              <a:t>S</a:t>
            </a:r>
            <a:r>
              <a:rPr lang="en-US" dirty="0" smtClean="0"/>
              <a:t>ubstitution </a:t>
            </a:r>
            <a:r>
              <a:rPr lang="en-US" b="1" dirty="0" smtClean="0"/>
              <a:t>P</a:t>
            </a:r>
            <a:r>
              <a:rPr lang="en-US" dirty="0" smtClean="0"/>
              <a:t>rinciple</a:t>
            </a:r>
          </a:p>
          <a:p>
            <a:r>
              <a:rPr lang="en-US" b="1" dirty="0" smtClean="0"/>
              <a:t>I</a:t>
            </a:r>
            <a:r>
              <a:rPr lang="en-US" dirty="0" smtClean="0"/>
              <a:t>nterface </a:t>
            </a:r>
            <a:r>
              <a:rPr lang="en-US" b="1" dirty="0" smtClean="0"/>
              <a:t>S</a:t>
            </a:r>
            <a:r>
              <a:rPr lang="en-US" dirty="0" smtClean="0"/>
              <a:t>egregation </a:t>
            </a:r>
            <a:r>
              <a:rPr lang="en-US" b="1" dirty="0" smtClean="0"/>
              <a:t>P</a:t>
            </a:r>
            <a:r>
              <a:rPr lang="en-US" dirty="0" smtClean="0"/>
              <a:t>rinciple</a:t>
            </a:r>
          </a:p>
          <a:p>
            <a:r>
              <a:rPr lang="en-US" b="1" dirty="0" smtClean="0"/>
              <a:t>D</a:t>
            </a:r>
            <a:r>
              <a:rPr lang="en-US" dirty="0" smtClean="0"/>
              <a:t>ependency </a:t>
            </a:r>
            <a:r>
              <a:rPr lang="en-US" b="1" dirty="0" smtClean="0"/>
              <a:t>I</a:t>
            </a:r>
            <a:r>
              <a:rPr lang="en-US" dirty="0" smtClean="0"/>
              <a:t>nversion </a:t>
            </a:r>
            <a:r>
              <a:rPr lang="en-US" b="1" dirty="0" smtClean="0"/>
              <a:t>P</a:t>
            </a:r>
            <a:r>
              <a:rPr lang="en-US" dirty="0" smtClean="0"/>
              <a:t>rinciple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143000"/>
          </a:xfrm>
        </p:spPr>
        <p:txBody>
          <a:bodyPr>
            <a:normAutofit fontScale="90000"/>
          </a:bodyPr>
          <a:lstStyle/>
          <a:p>
            <a:r>
              <a:rPr lang="en-US" dirty="0" smtClean="0"/>
              <a:t>Talk is cheap, show me the code</a:t>
            </a:r>
            <a:br>
              <a:rPr lang="en-US" dirty="0" smtClean="0"/>
            </a:br>
            <a:r>
              <a:rPr lang="en-US" dirty="0" smtClean="0"/>
              <a:t>- </a:t>
            </a:r>
            <a:r>
              <a:rPr lang="en-US" dirty="0" err="1" smtClean="0"/>
              <a:t>Linus</a:t>
            </a:r>
            <a:r>
              <a:rPr lang="en-US" dirty="0" smtClean="0"/>
              <a:t> </a:t>
            </a:r>
            <a:r>
              <a:rPr lang="en-US" dirty="0" err="1" smtClean="0"/>
              <a:t>Torvalds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SRP</a:t>
            </a:r>
            <a:endParaRPr lang="en-US" dirty="0"/>
          </a:p>
        </p:txBody>
      </p:sp>
      <p:sp>
        <p:nvSpPr>
          <p:cNvPr id="3" name="Content Placeholder 2"/>
          <p:cNvSpPr>
            <a:spLocks noGrp="1"/>
          </p:cNvSpPr>
          <p:nvPr>
            <p:ph idx="1"/>
          </p:nvPr>
        </p:nvSpPr>
        <p:spPr/>
        <p:txBody>
          <a:bodyPr/>
          <a:lstStyle/>
          <a:p>
            <a:r>
              <a:rPr lang="en-US" dirty="0" smtClean="0"/>
              <a:t>A CLASS SHOULD HAVE ONE AND ONLY ONE RESPONSIBILITY.</a:t>
            </a:r>
          </a:p>
          <a:p>
            <a:pPr>
              <a:buNone/>
            </a:pPr>
            <a:endParaRPr lang="en-US" dirty="0" smtClean="0"/>
          </a:p>
          <a:p>
            <a:r>
              <a:rPr lang="en-US" dirty="0" smtClean="0"/>
              <a:t>THERE SHOULD NEVER BE MORE THAN ONE REASON FOR A CLASS TO CHANGE.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Why is it important to separate two responsibilities into separate classes?</a:t>
            </a:r>
          </a:p>
          <a:p>
            <a:pPr>
              <a:buNone/>
            </a:pPr>
            <a:r>
              <a:rPr lang="en-US" dirty="0" smtClean="0"/>
              <a:t>Because each responsibility is an axis of change. </a:t>
            </a:r>
            <a:endParaRPr lang="en-US" dirty="0" smtClean="0"/>
          </a:p>
          <a:p>
            <a:pPr>
              <a:buNone/>
            </a:pPr>
            <a:r>
              <a:rPr lang="en-US" dirty="0" smtClean="0"/>
              <a:t>When </a:t>
            </a:r>
            <a:r>
              <a:rPr lang="en-US" dirty="0" smtClean="0"/>
              <a:t>the requirements change, </a:t>
            </a:r>
            <a:r>
              <a:rPr lang="en-US" dirty="0" smtClean="0"/>
              <a:t>that change </a:t>
            </a:r>
            <a:r>
              <a:rPr lang="en-US" dirty="0" smtClean="0"/>
              <a:t>will be manifest through </a:t>
            </a:r>
            <a:r>
              <a:rPr lang="en-US" dirty="0" smtClean="0"/>
              <a:t>a change </a:t>
            </a:r>
            <a:r>
              <a:rPr lang="en-US" dirty="0" smtClean="0"/>
              <a:t>in responsibility amongst the classes. If a class assumes more than one responsibility, then there will be more than one reason for it to</a:t>
            </a:r>
          </a:p>
          <a:p>
            <a:pPr>
              <a:buNone/>
            </a:pPr>
            <a:r>
              <a:rPr lang="en-US" dirty="0" smtClean="0"/>
              <a:t>change.</a:t>
            </a:r>
          </a:p>
          <a:p>
            <a:pPr>
              <a:buNone/>
            </a:pPr>
            <a:endParaRPr lang="en-US" dirty="0" smtClean="0"/>
          </a:p>
          <a:p>
            <a:pPr>
              <a:buNone/>
            </a:pPr>
            <a:r>
              <a:rPr lang="en-US" dirty="0" smtClean="0"/>
              <a:t>If a class has more then one responsibility, then the responsibilities </a:t>
            </a:r>
            <a:r>
              <a:rPr lang="en-US" dirty="0" smtClean="0"/>
              <a:t>become coupled</a:t>
            </a:r>
            <a:r>
              <a:rPr lang="en-US" dirty="0" smtClean="0"/>
              <a:t>.</a:t>
            </a:r>
          </a:p>
          <a:p>
            <a:pPr>
              <a:buNone/>
            </a:pPr>
            <a:r>
              <a:rPr lang="en-US" dirty="0" smtClean="0"/>
              <a:t>Changes to one responsibility may impair or inhibit the class’ ability to meet the others.</a:t>
            </a:r>
          </a:p>
          <a:p>
            <a:pPr>
              <a:buNone/>
            </a:pPr>
            <a:r>
              <a:rPr lang="en-US" dirty="0" smtClean="0"/>
              <a:t>This kind of coupling leads to fragile designs that break in unexpected ways </a:t>
            </a:r>
            <a:r>
              <a:rPr lang="en-US" dirty="0" smtClean="0"/>
              <a:t>when changed</a:t>
            </a:r>
            <a:r>
              <a:rPr lang="en-US" dirty="0" smtClean="0"/>
              <a:t>.</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OCP</a:t>
            </a:r>
            <a:endParaRPr lang="en-US" dirty="0"/>
          </a:p>
        </p:txBody>
      </p:sp>
      <p:sp>
        <p:nvSpPr>
          <p:cNvPr id="3" name="Content Placeholder 2"/>
          <p:cNvSpPr>
            <a:spLocks noGrp="1"/>
          </p:cNvSpPr>
          <p:nvPr>
            <p:ph idx="1"/>
          </p:nvPr>
        </p:nvSpPr>
        <p:spPr/>
        <p:txBody>
          <a:bodyPr/>
          <a:lstStyle/>
          <a:p>
            <a:pPr>
              <a:buNone/>
            </a:pPr>
            <a:r>
              <a:rPr lang="fr-FR" i="1" dirty="0" smtClean="0"/>
              <a:t>	</a:t>
            </a:r>
          </a:p>
          <a:p>
            <a:pPr>
              <a:buNone/>
            </a:pPr>
            <a:r>
              <a:rPr lang="fr-FR" i="1" dirty="0" smtClean="0"/>
              <a:t> </a:t>
            </a:r>
            <a:r>
              <a:rPr lang="fr-FR" i="1" dirty="0" smtClean="0"/>
              <a:t>  SOFTWARE </a:t>
            </a:r>
            <a:r>
              <a:rPr lang="fr-FR" i="1" dirty="0" smtClean="0"/>
              <a:t>ENTITIES (CLASSES, MODULES, FUNCTIONS, ETC</a:t>
            </a:r>
            <a:r>
              <a:rPr lang="fr-FR" i="1" dirty="0" smtClean="0"/>
              <a:t>.) </a:t>
            </a:r>
            <a:r>
              <a:rPr lang="en-US" i="1" dirty="0" smtClean="0"/>
              <a:t>SHOULD </a:t>
            </a:r>
            <a:r>
              <a:rPr lang="en-US" i="1" dirty="0" smtClean="0"/>
              <a:t>BE OPEN FOR EXTENSION, BUT CLOSED </a:t>
            </a:r>
            <a:r>
              <a:rPr lang="en-US" i="1" dirty="0" smtClean="0"/>
              <a:t>FOR MODIFICATION</a:t>
            </a:r>
            <a:r>
              <a:rPr lang="en-US" i="1"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lstStyle/>
          <a:p>
            <a:endParaRPr lang="en-US" dirty="0" smtClean="0"/>
          </a:p>
          <a:p>
            <a:r>
              <a:rPr lang="en-US" dirty="0" smtClean="0"/>
              <a:t>Open to Extension : New Behavior can be added in the future</a:t>
            </a:r>
          </a:p>
          <a:p>
            <a:endParaRPr lang="en-US" dirty="0" smtClean="0"/>
          </a:p>
          <a:p>
            <a:r>
              <a:rPr lang="en-US" dirty="0" smtClean="0"/>
              <a:t>Closed to Modification: Changes to existing </a:t>
            </a:r>
            <a:r>
              <a:rPr lang="en-US" dirty="0" smtClean="0"/>
              <a:t>code </a:t>
            </a:r>
            <a:r>
              <a:rPr lang="en-US" dirty="0" smtClean="0"/>
              <a:t>is not required.</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1. OCP is at the heart of Object Oriented design</a:t>
            </a:r>
          </a:p>
          <a:p>
            <a:r>
              <a:rPr lang="en-US" dirty="0" smtClean="0"/>
              <a:t>2. Conformance to OCP yields the greatest benefits of OOD, reusability &amp; maintainability</a:t>
            </a:r>
          </a:p>
          <a:p>
            <a:r>
              <a:rPr lang="en-US" dirty="0" smtClean="0"/>
              <a:t>3. Key to OCP is programming to abstractions. </a:t>
            </a:r>
          </a:p>
          <a:p>
            <a:r>
              <a:rPr lang="en-US" dirty="0" smtClean="0"/>
              <a:t>4. Do not depend on implementations, depend on abstractions.</a:t>
            </a:r>
          </a:p>
          <a:p>
            <a:r>
              <a:rPr lang="en-US" dirty="0" smtClean="0"/>
              <a:t>5. 100 % Conformance to OCP is not possible. There might be a requirement that may render our code not closed.</a:t>
            </a:r>
          </a:p>
          <a:p>
            <a:r>
              <a:rPr lang="en-US" dirty="0" smtClean="0"/>
              <a:t>6. Since closure cannot be complete, it should be strategic. </a:t>
            </a:r>
          </a:p>
          <a:p>
            <a:r>
              <a:rPr lang="en-US" dirty="0" smtClean="0"/>
              <a:t>7. Developer must choose what changes the code can be closed to.</a:t>
            </a:r>
          </a:p>
          <a:p>
            <a:r>
              <a:rPr lang="en-US" dirty="0" smtClean="0"/>
              <a:t>8. Experience would help a developer to make choices and design code for the most probable causes of change.</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LSP</a:t>
            </a:r>
            <a:endParaRPr lang="en-US" dirty="0"/>
          </a:p>
        </p:txBody>
      </p:sp>
      <p:sp>
        <p:nvSpPr>
          <p:cNvPr id="3" name="Content Placeholder 2"/>
          <p:cNvSpPr>
            <a:spLocks noGrp="1"/>
          </p:cNvSpPr>
          <p:nvPr>
            <p:ph idx="1"/>
          </p:nvPr>
        </p:nvSpPr>
        <p:spPr/>
        <p:txBody>
          <a:bodyPr/>
          <a:lstStyle/>
          <a:p>
            <a:pPr>
              <a:buNone/>
            </a:pPr>
            <a:r>
              <a:rPr lang="en-US" i="1" dirty="0" smtClean="0"/>
              <a:t>FUNCTIONS THAT USE POINTERS OR REFERENCES TO </a:t>
            </a:r>
            <a:r>
              <a:rPr lang="en-US" i="1" dirty="0" smtClean="0"/>
              <a:t>BASE CLASSES </a:t>
            </a:r>
            <a:r>
              <a:rPr lang="en-US" i="1" dirty="0" smtClean="0"/>
              <a:t>MUST BE ABLE TO USE OBJECTS OF DERIVED CLASSES</a:t>
            </a:r>
          </a:p>
          <a:p>
            <a:pPr>
              <a:buNone/>
            </a:pPr>
            <a:r>
              <a:rPr lang="en-US" i="1" dirty="0" smtClean="0"/>
              <a:t>WITHOUT KNOWING IT.</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above is a paraphrase of the </a:t>
            </a:r>
            <a:r>
              <a:rPr lang="en-US" dirty="0" err="1" smtClean="0"/>
              <a:t>Liskov</a:t>
            </a:r>
            <a:r>
              <a:rPr lang="en-US" dirty="0" smtClean="0"/>
              <a:t> Substitution Principle (LSP). Barbara </a:t>
            </a:r>
            <a:r>
              <a:rPr lang="en-US" dirty="0" err="1" smtClean="0"/>
              <a:t>Liskov</a:t>
            </a:r>
            <a:r>
              <a:rPr lang="en-US" dirty="0" smtClean="0"/>
              <a:t> first</a:t>
            </a:r>
          </a:p>
          <a:p>
            <a:pPr>
              <a:buNone/>
            </a:pPr>
            <a:r>
              <a:rPr lang="en-US" dirty="0" smtClean="0"/>
              <a:t>wrote it as follows </a:t>
            </a:r>
            <a:r>
              <a:rPr lang="en-US" dirty="0" smtClean="0"/>
              <a:t>:</a:t>
            </a:r>
            <a:endParaRPr lang="en-US" dirty="0" smtClean="0"/>
          </a:p>
          <a:p>
            <a:pPr>
              <a:buNone/>
            </a:pPr>
            <a:r>
              <a:rPr lang="en-US" i="1" dirty="0" smtClean="0"/>
              <a:t>If  for </a:t>
            </a:r>
            <a:r>
              <a:rPr lang="en-US" i="1" dirty="0" smtClean="0"/>
              <a:t>each object o1 of type S there is an object o2 of type T such that for all</a:t>
            </a:r>
          </a:p>
          <a:p>
            <a:pPr>
              <a:buNone/>
            </a:pPr>
            <a:r>
              <a:rPr lang="en-US" i="1" dirty="0" smtClean="0"/>
              <a:t>programs P defined in terms of T, the behavior of P is unchanged when o1 is</a:t>
            </a:r>
          </a:p>
          <a:p>
            <a:pPr>
              <a:buNone/>
            </a:pPr>
            <a:r>
              <a:rPr lang="en-US" i="1" dirty="0" smtClean="0"/>
              <a:t>substituted for o2 then S is a subtype of T.</a:t>
            </a:r>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Sub-types must be substitutable for their base types.</a:t>
            </a:r>
          </a:p>
          <a:p>
            <a:endParaRPr lang="en-US" dirty="0" smtClean="0"/>
          </a:p>
          <a:p>
            <a:r>
              <a:rPr lang="en-US" dirty="0" smtClean="0"/>
              <a:t>Named after Barbara </a:t>
            </a:r>
            <a:r>
              <a:rPr lang="en-US" dirty="0" err="1" smtClean="0"/>
              <a:t>Liskov</a:t>
            </a:r>
            <a:r>
              <a:rPr lang="en-US" dirty="0" smtClean="0"/>
              <a:t>, who gave the principle in 1988.</a:t>
            </a:r>
          </a:p>
          <a:p>
            <a:endParaRPr lang="en-US" b="1" dirty="0" smtClean="0"/>
          </a:p>
          <a:p>
            <a:r>
              <a:rPr lang="en-US" b="1" dirty="0" smtClean="0"/>
              <a:t>Substitutability</a:t>
            </a:r>
          </a:p>
          <a:p>
            <a:endParaRPr lang="en-US" dirty="0" smtClean="0"/>
          </a:p>
          <a:p>
            <a:r>
              <a:rPr lang="en-US" dirty="0" smtClean="0"/>
              <a:t>Calling code must not know the difference between a derived type and a base type.</a:t>
            </a:r>
          </a:p>
          <a:p>
            <a:endParaRPr lang="en-US" dirty="0" smtClean="0"/>
          </a:p>
          <a:p>
            <a:r>
              <a:rPr lang="en-US" dirty="0" smtClean="0"/>
              <a:t>Child classes should not remove base class behavior.</a:t>
            </a:r>
          </a:p>
          <a:p>
            <a:endParaRPr lang="en-US" dirty="0" smtClean="0"/>
          </a:p>
          <a:p>
            <a:endParaRPr lang="en-US" dirty="0" smtClean="0"/>
          </a:p>
          <a:p>
            <a:r>
              <a:rPr lang="en-US" b="1" dirty="0" smtClean="0"/>
              <a:t>Native OOP: "IS-A" relationship </a:t>
            </a:r>
          </a:p>
          <a:p>
            <a:endParaRPr lang="en-US" b="1" dirty="0" smtClean="0"/>
          </a:p>
          <a:p>
            <a:endParaRPr lang="en-US" b="1" dirty="0" smtClean="0"/>
          </a:p>
          <a:p>
            <a:r>
              <a:rPr lang="en-US" b="1" dirty="0" smtClean="0"/>
              <a:t>LSP : "</a:t>
            </a:r>
            <a:r>
              <a:rPr lang="en-US" b="1" dirty="0" smtClean="0"/>
              <a:t>IS-SUBSTITUTABLE=FOR“</a:t>
            </a:r>
          </a:p>
          <a:p>
            <a:r>
              <a:rPr lang="en-US" b="1" dirty="0" smtClean="0"/>
              <a:t>LSP surfaces the undesired behavior problems in subtypes caused due to inheritance</a:t>
            </a:r>
            <a:endParaRPr lang="en-US" b="1" dirty="0" smtClean="0"/>
          </a:p>
          <a:p>
            <a:endParaRPr lang="en-US" b="1"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EPP Motivation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ISP</a:t>
            </a:r>
            <a:endParaRPr lang="en-US" dirty="0"/>
          </a:p>
        </p:txBody>
      </p:sp>
      <p:sp>
        <p:nvSpPr>
          <p:cNvPr id="3" name="Content Placeholder 2"/>
          <p:cNvSpPr>
            <a:spLocks noGrp="1"/>
          </p:cNvSpPr>
          <p:nvPr>
            <p:ph idx="1"/>
          </p:nvPr>
        </p:nvSpPr>
        <p:spPr/>
        <p:txBody>
          <a:bodyPr/>
          <a:lstStyle/>
          <a:p>
            <a:pPr>
              <a:buNone/>
            </a:pPr>
            <a:r>
              <a:rPr lang="en-US" b="1" i="1" dirty="0" smtClean="0"/>
              <a:t>CLIENTS SHOULD NOT BE FORCED TO DEPEND UPON </a:t>
            </a:r>
            <a:r>
              <a:rPr lang="en-US" b="1" i="1" dirty="0" smtClean="0"/>
              <a:t>INTERFACES THAT </a:t>
            </a:r>
            <a:r>
              <a:rPr lang="en-US" b="1" i="1" dirty="0" smtClean="0"/>
              <a:t>THEY DO NOT USE.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Fat/Polluted interfaces</a:t>
            </a:r>
          </a:p>
          <a:p>
            <a:pPr>
              <a:buNone/>
            </a:pPr>
            <a:endParaRPr lang="en-US" dirty="0" smtClean="0"/>
          </a:p>
          <a:p>
            <a:pPr>
              <a:buNone/>
            </a:pPr>
            <a:r>
              <a:rPr lang="en-US" dirty="0" smtClean="0"/>
              <a:t>Classes </a:t>
            </a:r>
            <a:r>
              <a:rPr lang="en-US" dirty="0" smtClean="0"/>
              <a:t>that have “fat” interfaces are classes whose interfaces are not cohesive.</a:t>
            </a:r>
          </a:p>
          <a:p>
            <a:pPr>
              <a:buNone/>
            </a:pPr>
            <a:endParaRPr lang="en-US" dirty="0" smtClean="0"/>
          </a:p>
          <a:p>
            <a:pPr>
              <a:buNone/>
            </a:pPr>
            <a:r>
              <a:rPr lang="en-US" dirty="0" smtClean="0"/>
              <a:t>Let the client drive the interface.</a:t>
            </a:r>
            <a:endParaRPr lang="en-US" dirty="0" smtClean="0"/>
          </a:p>
          <a:p>
            <a:pPr>
              <a:buNone/>
            </a:pPr>
            <a:endParaRPr lang="en-US" dirty="0" smtClean="0"/>
          </a:p>
          <a:p>
            <a:pPr>
              <a:buNone/>
            </a:pPr>
            <a:r>
              <a:rPr lang="en-US" dirty="0" smtClean="0"/>
              <a:t>In other words, the interfaces of the class can be broken up into groups of member functions. Each</a:t>
            </a:r>
          </a:p>
          <a:p>
            <a:pPr>
              <a:buNone/>
            </a:pPr>
            <a:r>
              <a:rPr lang="en-US" dirty="0" smtClean="0"/>
              <a:t>group serves a different set of clients. </a:t>
            </a:r>
            <a:endParaRPr lang="en-US" dirty="0" smtClean="0"/>
          </a:p>
          <a:p>
            <a:pPr>
              <a:buNone/>
            </a:pPr>
            <a:endParaRPr lang="en-US" dirty="0" smtClean="0"/>
          </a:p>
          <a:p>
            <a:pPr>
              <a:buNone/>
            </a:pPr>
            <a:r>
              <a:rPr lang="en-US" dirty="0" smtClean="0"/>
              <a:t>Thus </a:t>
            </a:r>
            <a:r>
              <a:rPr lang="en-US" dirty="0" smtClean="0"/>
              <a:t>some clients use one group of member functions,</a:t>
            </a:r>
          </a:p>
          <a:p>
            <a:pPr>
              <a:buNone/>
            </a:pPr>
            <a:r>
              <a:rPr lang="en-US" dirty="0" smtClean="0"/>
              <a:t>and other clients use the other groups.</a:t>
            </a:r>
          </a:p>
          <a:p>
            <a:pPr>
              <a:buNone/>
            </a:pPr>
            <a:endParaRPr lang="en-US" dirty="0" smtClean="0"/>
          </a:p>
          <a:p>
            <a:pPr>
              <a:buNone/>
            </a:pPr>
            <a:r>
              <a:rPr lang="en-US" dirty="0" smtClean="0"/>
              <a:t>The ISP acknowledges that there are objects that require non-cohesive interfaces;</a:t>
            </a:r>
          </a:p>
          <a:p>
            <a:pPr>
              <a:buNone/>
            </a:pPr>
            <a:r>
              <a:rPr lang="en-US" dirty="0" smtClean="0"/>
              <a:t>however it suggests that clients should not know about them as a single class. Instead, clients</a:t>
            </a:r>
          </a:p>
          <a:p>
            <a:pPr>
              <a:buNone/>
            </a:pPr>
            <a:r>
              <a:rPr lang="en-US" dirty="0" smtClean="0"/>
              <a:t>should know about abstract base classes that have cohesive interfaces. Some languages</a:t>
            </a:r>
          </a:p>
          <a:p>
            <a:pPr>
              <a:buNone/>
            </a:pPr>
            <a:r>
              <a:rPr lang="en-US" dirty="0" smtClean="0"/>
              <a:t>refer to these abstract base classes as “interfaces”, “protocols” or “signatures”.</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DIP</a:t>
            </a:r>
            <a:endParaRPr lang="en-US" dirty="0"/>
          </a:p>
        </p:txBody>
      </p:sp>
      <p:sp>
        <p:nvSpPr>
          <p:cNvPr id="3" name="Content Placeholder 2"/>
          <p:cNvSpPr>
            <a:spLocks noGrp="1"/>
          </p:cNvSpPr>
          <p:nvPr>
            <p:ph idx="1"/>
          </p:nvPr>
        </p:nvSpPr>
        <p:spPr/>
        <p:txBody>
          <a:bodyPr>
            <a:normAutofit/>
          </a:bodyPr>
          <a:lstStyle/>
          <a:p>
            <a:r>
              <a:rPr lang="en-US" i="1" dirty="0" smtClean="0"/>
              <a:t>A. HIGH LEVEL MODULES SHOULD NOT DEPEND UPON </a:t>
            </a:r>
            <a:r>
              <a:rPr lang="en-US" i="1" dirty="0" smtClean="0"/>
              <a:t>LOW LEVEL </a:t>
            </a:r>
            <a:r>
              <a:rPr lang="en-US" i="1" dirty="0" smtClean="0"/>
              <a:t>MODULES. BOTH SHOULD DEPEND UPON ABSTRACTIONS.</a:t>
            </a:r>
          </a:p>
          <a:p>
            <a:r>
              <a:rPr lang="en-US" i="1" dirty="0" smtClean="0"/>
              <a:t>B. ABSTRACTIONS SHOULD NOT DEPEND UPON DETAILS. </a:t>
            </a:r>
            <a:r>
              <a:rPr lang="en-US" i="1" dirty="0" smtClean="0"/>
              <a:t>DETAILS SHOULD </a:t>
            </a:r>
            <a:r>
              <a:rPr lang="en-US" i="1" dirty="0" smtClean="0"/>
              <a:t>DEPEND UPON ABSTRACTIONS.</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smells &amp; principles</a:t>
            </a:r>
            <a:endParaRPr lang="en-US" dirty="0"/>
          </a:p>
        </p:txBody>
      </p:sp>
      <p:sp>
        <p:nvSpPr>
          <p:cNvPr id="3" name="Content Placeholder 2"/>
          <p:cNvSpPr>
            <a:spLocks noGrp="1"/>
          </p:cNvSpPr>
          <p:nvPr>
            <p:ph idx="1"/>
          </p:nvPr>
        </p:nvSpPr>
        <p:spPr/>
        <p:txBody>
          <a:bodyPr/>
          <a:lstStyle/>
          <a:p>
            <a:r>
              <a:rPr lang="en-US" dirty="0" smtClean="0"/>
              <a:t>Needless Repetition : DRY</a:t>
            </a:r>
          </a:p>
          <a:p>
            <a:r>
              <a:rPr lang="en-US" dirty="0" smtClean="0"/>
              <a:t>Complex/Over design : YAGNI, KISS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When to apply SOLID Design Principles</a:t>
            </a:r>
            <a:endParaRPr lang="en-US" sz="3200" dirty="0"/>
          </a:p>
        </p:txBody>
      </p:sp>
      <p:sp>
        <p:nvSpPr>
          <p:cNvPr id="3" name="Content Placeholder 2"/>
          <p:cNvSpPr>
            <a:spLocks noGrp="1"/>
          </p:cNvSpPr>
          <p:nvPr>
            <p:ph idx="1"/>
          </p:nvPr>
        </p:nvSpPr>
        <p:spPr/>
        <p:txBody>
          <a:bodyPr/>
          <a:lstStyle/>
          <a:p>
            <a:pPr>
              <a:buNone/>
            </a:pPr>
            <a:r>
              <a:rPr lang="en-US" b="1" dirty="0" smtClean="0"/>
              <a:t>TDD presents us an opportunity</a:t>
            </a:r>
          </a:p>
          <a:p>
            <a:pPr>
              <a:buNone/>
            </a:pPr>
            <a:endParaRPr lang="en-US" dirty="0" smtClean="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Engineering Philosophy</a:t>
            </a:r>
            <a:endParaRPr lang="en-US" dirty="0"/>
          </a:p>
        </p:txBody>
      </p:sp>
      <p:sp>
        <p:nvSpPr>
          <p:cNvPr id="3" name="Content Placeholder 2"/>
          <p:cNvSpPr>
            <a:spLocks noGrp="1"/>
          </p:cNvSpPr>
          <p:nvPr>
            <p:ph idx="1"/>
          </p:nvPr>
        </p:nvSpPr>
        <p:spPr/>
        <p:txBody>
          <a:bodyPr/>
          <a:lstStyle/>
          <a:p>
            <a:r>
              <a:rPr lang="en-US" dirty="0" smtClean="0"/>
              <a:t>Beautiful, Maintainable Code</a:t>
            </a:r>
          </a:p>
          <a:p>
            <a:r>
              <a:rPr lang="en-US" dirty="0" smtClean="0"/>
              <a:t>We want to “Care” about our code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smtClean="0"/>
              <a:t>What Next?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Mediate on these principles</a:t>
            </a:r>
            <a:endParaRPr lang="en-US" dirty="0"/>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us, its constant learning</a:t>
            </a:r>
            <a:endParaRPr lang="en-US" dirty="0"/>
          </a:p>
        </p:txBody>
      </p:sp>
      <p:sp>
        <p:nvSpPr>
          <p:cNvPr id="3" name="Content Placeholder 2"/>
          <p:cNvSpPr>
            <a:spLocks noGrp="1"/>
          </p:cNvSpPr>
          <p:nvPr>
            <p:ph idx="1"/>
          </p:nvPr>
        </p:nvSpPr>
        <p:spPr/>
        <p:txBody>
          <a:bodyPr/>
          <a:lstStyle/>
          <a:p>
            <a:r>
              <a:rPr lang="en-US" dirty="0" smtClean="0"/>
              <a:t>Design Patterns</a:t>
            </a:r>
          </a:p>
          <a:p>
            <a:r>
              <a:rPr lang="en-US" dirty="0" smtClean="0"/>
              <a:t>Refactoring to Patterns</a:t>
            </a:r>
          </a:p>
          <a:p>
            <a:r>
              <a:rPr lang="en-US" dirty="0" smtClean="0"/>
              <a:t>Architectural Patterns</a:t>
            </a:r>
          </a:p>
          <a:p>
            <a:r>
              <a:rPr lang="en-US" dirty="0" smtClean="0"/>
              <a:t>Patterns in JavaScript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a:t>
            </a:r>
            <a:r>
              <a:rPr lang="en-US" dirty="0" err="1" smtClean="0"/>
              <a:t>Rockstars</a:t>
            </a:r>
            <a:r>
              <a:rPr lang="en-US" dirty="0" smtClean="0"/>
              <a:t> follow</a:t>
            </a:r>
            <a:endParaRPr lang="en-US" dirty="0"/>
          </a:p>
        </p:txBody>
      </p:sp>
      <p:sp>
        <p:nvSpPr>
          <p:cNvPr id="3" name="Content Placeholder 2"/>
          <p:cNvSpPr>
            <a:spLocks noGrp="1"/>
          </p:cNvSpPr>
          <p:nvPr>
            <p:ph idx="1"/>
          </p:nvPr>
        </p:nvSpPr>
        <p:spPr/>
        <p:txBody>
          <a:bodyPr/>
          <a:lstStyle/>
          <a:p>
            <a:r>
              <a:rPr lang="en-US" dirty="0" smtClean="0"/>
              <a:t>Kaizen</a:t>
            </a:r>
          </a:p>
          <a:p>
            <a:r>
              <a:rPr lang="en-US" dirty="0" smtClean="0"/>
              <a:t>Yesterday we have code that works </a:t>
            </a:r>
          </a:p>
          <a:p>
            <a:r>
              <a:rPr lang="en-US" b="1" dirty="0" smtClean="0"/>
              <a:t>Today we want to improve it</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SOLID Design Principles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One CONSTANT in </a:t>
            </a:r>
            <a:br>
              <a:rPr lang="en-US" dirty="0" smtClean="0"/>
            </a:br>
            <a:r>
              <a:rPr lang="en-US" dirty="0" smtClean="0"/>
              <a:t>Software development</a:t>
            </a:r>
            <a:endParaRPr lang="en-US" dirty="0"/>
          </a:p>
        </p:txBody>
      </p:sp>
      <p:sp>
        <p:nvSpPr>
          <p:cNvPr id="3" name="Content Placeholder 2"/>
          <p:cNvSpPr>
            <a:spLocks noGrp="1"/>
          </p:cNvSpPr>
          <p:nvPr>
            <p:ph idx="1"/>
          </p:nvPr>
        </p:nvSpPr>
        <p:spPr/>
        <p:txBody>
          <a:bodyPr/>
          <a:lstStyle/>
          <a:p>
            <a:endParaRPr lang="en-US" dirty="0" smtClean="0"/>
          </a:p>
          <a:p>
            <a:pPr lvl="4">
              <a:buNone/>
            </a:pPr>
            <a:endParaRPr lang="en-US" dirty="0"/>
          </a:p>
          <a:p>
            <a:pPr lvl="4">
              <a:buNone/>
            </a:pPr>
            <a:endParaRPr lang="en-US" dirty="0" smtClean="0"/>
          </a:p>
          <a:p>
            <a:pPr lvl="4">
              <a:buNone/>
            </a:pPr>
            <a:r>
              <a:rPr lang="en-US" dirty="0"/>
              <a:t>	 </a:t>
            </a:r>
            <a:r>
              <a:rPr lang="en-US" dirty="0" smtClean="0"/>
              <a:t>  </a:t>
            </a:r>
            <a:endParaRPr lang="en-US" sz="8000" dirty="0" smtClean="0"/>
          </a:p>
          <a:p>
            <a:endParaRPr lang="en-US" dirty="0"/>
          </a:p>
        </p:txBody>
      </p:sp>
      <p:pic>
        <p:nvPicPr>
          <p:cNvPr id="4" name="Picture 3" descr="change.jpg"/>
          <p:cNvPicPr>
            <a:picLocks noChangeAspect="1"/>
          </p:cNvPicPr>
          <p:nvPr/>
        </p:nvPicPr>
        <p:blipFill>
          <a:blip r:embed="rId2" cstate="print"/>
          <a:stretch>
            <a:fillRect/>
          </a:stretch>
        </p:blipFill>
        <p:spPr>
          <a:xfrm>
            <a:off x="1600200" y="2133600"/>
            <a:ext cx="6350000" cy="4241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1870</TotalTime>
  <Words>1091</Words>
  <Application>Microsoft Office PowerPoint</Application>
  <PresentationFormat>On-screen Show (4:3)</PresentationFormat>
  <Paragraphs>157</Paragraphs>
  <Slides>53</Slides>
  <Notes>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SOLID Principles of OOD</vt:lpstr>
      <vt:lpstr>          </vt:lpstr>
      <vt:lpstr>         </vt:lpstr>
      <vt:lpstr>         EPP Motivation </vt:lpstr>
      <vt:lpstr>Engineering Philosophy</vt:lpstr>
      <vt:lpstr>Norman Rockstars follow</vt:lpstr>
      <vt:lpstr>Clean Code</vt:lpstr>
      <vt:lpstr>        SOLID Design Principles</vt:lpstr>
      <vt:lpstr>The One CONSTANT in  Software development</vt:lpstr>
      <vt:lpstr>        How does our software respond to CHANGE?</vt:lpstr>
      <vt:lpstr>Code Smells</vt:lpstr>
      <vt:lpstr>Design Smells</vt:lpstr>
      <vt:lpstr>Slide 13</vt:lpstr>
      <vt:lpstr>RIGIDITY</vt:lpstr>
      <vt:lpstr>Slide 15</vt:lpstr>
      <vt:lpstr>Fragility</vt:lpstr>
      <vt:lpstr>Slide 17</vt:lpstr>
      <vt:lpstr>IMMOBILITY</vt:lpstr>
      <vt:lpstr>Slide 19</vt:lpstr>
      <vt:lpstr>VISCOSITY</vt:lpstr>
      <vt:lpstr>Other OO Developers</vt:lpstr>
      <vt:lpstr>So, what are SOLID principles about?</vt:lpstr>
      <vt:lpstr>        DEPENDENCY MANAGEMENT ISSUES</vt:lpstr>
      <vt:lpstr>Slide 24</vt:lpstr>
      <vt:lpstr>SOLID principles of  Object Oriented Design</vt:lpstr>
      <vt:lpstr>Slide 26</vt:lpstr>
      <vt:lpstr>Slide 27</vt:lpstr>
      <vt:lpstr>Talk is cheap, show me the code - Linus Torvalds</vt:lpstr>
      <vt:lpstr>Reflect on SRP</vt:lpstr>
      <vt:lpstr>SRP</vt:lpstr>
      <vt:lpstr>Slide 31</vt:lpstr>
      <vt:lpstr>Reflect on OCP</vt:lpstr>
      <vt:lpstr>OCP</vt:lpstr>
      <vt:lpstr>OCP</vt:lpstr>
      <vt:lpstr>Slide 35</vt:lpstr>
      <vt:lpstr>Reflect on LSP</vt:lpstr>
      <vt:lpstr>LSP</vt:lpstr>
      <vt:lpstr>LSP</vt:lpstr>
      <vt:lpstr>Slide 39</vt:lpstr>
      <vt:lpstr>Reflect on ISP</vt:lpstr>
      <vt:lpstr>ISP</vt:lpstr>
      <vt:lpstr>Slide 42</vt:lpstr>
      <vt:lpstr>Reflect on DIP</vt:lpstr>
      <vt:lpstr>Slide 44</vt:lpstr>
      <vt:lpstr>Other design smells &amp; principles</vt:lpstr>
      <vt:lpstr>When to apply SOLID Design Principles</vt:lpstr>
      <vt:lpstr>Slide 47</vt:lpstr>
      <vt:lpstr>Slide 48</vt:lpstr>
      <vt:lpstr>Slide 49</vt:lpstr>
      <vt:lpstr>What Next?</vt:lpstr>
      <vt:lpstr>Mediate on these principles</vt:lpstr>
      <vt:lpstr>For us, its constant learning</vt:lpstr>
      <vt:lpstr>References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smarryboyina</cp:lastModifiedBy>
  <cp:revision>266</cp:revision>
  <dcterms:created xsi:type="dcterms:W3CDTF">2012-12-02T19:33:00Z</dcterms:created>
  <dcterms:modified xsi:type="dcterms:W3CDTF">2012-12-09T22:17:06Z</dcterms:modified>
</cp:coreProperties>
</file>