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7FBD-909D-BD48-B8DD-4F78B3AA2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6BC9-69F4-6749-A34D-EBD350C14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A15F5-3CD5-224A-9E7A-8B95BB76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01E-16E8-334E-8610-C77D71AE69F3}" type="datetimeFigureOut">
              <a:rPr lang="en-AT" smtClean="0"/>
              <a:t>15.09.21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88E8-A6F0-D748-B625-970CDE05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7C48-21C3-F84D-9BF0-D5E2A9DE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734-A615-F646-9C34-4683C88D673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9391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CEDA-154B-BB42-9479-00B4990C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40FAE-FA76-E548-ABBC-F2B3DFD3A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5630-A222-D945-A01C-9B5E3CCA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01E-16E8-334E-8610-C77D71AE69F3}" type="datetimeFigureOut">
              <a:rPr lang="en-AT" smtClean="0"/>
              <a:t>15.09.21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B8C4-4669-BC46-9D4C-C35F522A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30A1-BB1B-CF46-8EC4-9601A8AB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734-A615-F646-9C34-4683C88D673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6088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EBB5F-C883-CD45-80EC-9C764B47C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6E99-1B79-4C44-B9EC-30C565EDD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F3DE0-92D0-8A4A-8AF8-1D28A3E1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01E-16E8-334E-8610-C77D71AE69F3}" type="datetimeFigureOut">
              <a:rPr lang="en-AT" smtClean="0"/>
              <a:t>15.09.21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75EC-D795-5043-89BE-EBB3A6DF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AF90-95D2-804F-8E7B-7A7F8706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734-A615-F646-9C34-4683C88D673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1602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9948-68E3-D94A-BFFA-2BAAF019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1D23-59D6-1949-A7BF-417C9B40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D599-C9C4-0B42-8E53-EC227E44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01E-16E8-334E-8610-C77D71AE69F3}" type="datetimeFigureOut">
              <a:rPr lang="en-AT" smtClean="0"/>
              <a:t>15.09.21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6E1D6-30EE-5542-9F5A-9A94B410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91AF-B2CD-9E44-AB8F-E0991E2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734-A615-F646-9C34-4683C88D673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048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2CA4-D9C2-1243-B029-2E049EE4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46B16-45EF-E741-883F-A09D418B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11DC-CD75-CE48-86F2-D636CC74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01E-16E8-334E-8610-C77D71AE69F3}" type="datetimeFigureOut">
              <a:rPr lang="en-AT" smtClean="0"/>
              <a:t>15.09.21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F54D-F81D-7942-AD34-C18D9E8F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5452-F475-7E4F-9265-DFE95956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734-A615-F646-9C34-4683C88D673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356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85D0-22F0-1B4B-900A-09497309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2007-4E38-A44F-92BC-EA0193F2B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53A8E-71E8-5C43-8FE1-484CA1CC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1C82F-EBD8-1146-915C-0BFD6848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01E-16E8-334E-8610-C77D71AE69F3}" type="datetimeFigureOut">
              <a:rPr lang="en-AT" smtClean="0"/>
              <a:t>15.09.21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2A534-17E2-A440-BF04-B07B50FE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EEDA4-707D-8C4B-A37B-E1B7D274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734-A615-F646-9C34-4683C88D673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2633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6931-8245-A44C-B6F2-C6334859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08CAA-6D94-A545-BD8A-8498C9ED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51BE-4767-C64F-B505-72A95443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8E108-2010-FE41-B5A3-9AD894A39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547BE-13E0-3F4F-A549-855CB4C0A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D0F2C-B6EC-4444-A51A-4DBE573D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01E-16E8-334E-8610-C77D71AE69F3}" type="datetimeFigureOut">
              <a:rPr lang="en-AT" smtClean="0"/>
              <a:t>15.09.21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0D331-1197-C84B-B77D-FEB9837C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BB6B5-513C-494A-AE00-5105CBC8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734-A615-F646-9C34-4683C88D673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770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FC91-9FBA-5244-A844-11F2CC2B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57E17-46BB-5E4B-8177-BD430761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01E-16E8-334E-8610-C77D71AE69F3}" type="datetimeFigureOut">
              <a:rPr lang="en-AT" smtClean="0"/>
              <a:t>15.09.21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D2F43-8A53-D04B-B57A-B3EBD9C7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9547-1340-A142-AE0F-885A7E34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734-A615-F646-9C34-4683C88D673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5562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C756D-F3F2-464A-8CEC-329B50CB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01E-16E8-334E-8610-C77D71AE69F3}" type="datetimeFigureOut">
              <a:rPr lang="en-AT" smtClean="0"/>
              <a:t>15.09.21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8313B-78B9-5546-983E-E98B6258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B4281-ABA5-554E-86F4-25781CD5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734-A615-F646-9C34-4683C88D673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1564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F4D5-E495-C441-A37A-7650EC6A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C489-D0C1-2146-B38F-CCB10EBE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E706-778A-434D-9B4B-A55F5C6FF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5BA4D-7042-5544-8006-56769C46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01E-16E8-334E-8610-C77D71AE69F3}" type="datetimeFigureOut">
              <a:rPr lang="en-AT" smtClean="0"/>
              <a:t>15.09.21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8D711-4D34-0D4F-9D92-5D8FCE4D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2C6AC-C315-6042-AE5C-5EC4F587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734-A615-F646-9C34-4683C88D673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1871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EF1A-1359-CB49-BDDC-F4DA65E9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1E802-1389-CA4C-9077-DFBF7087A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9CB1B-D5F8-B447-A6F7-A9F06198C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2DDB8-A400-434A-986F-660C14EE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F01E-16E8-334E-8610-C77D71AE69F3}" type="datetimeFigureOut">
              <a:rPr lang="en-AT" smtClean="0"/>
              <a:t>15.09.21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C63FC-85BC-794E-9FCE-745C7334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61F1C-F53B-9849-A8B9-1821F2EE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734-A615-F646-9C34-4683C88D673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0473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3726B-6BA1-2D4F-99AD-B1A2B92A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C5C2-724A-AD46-831A-F3EAD57D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34CB-C268-DF4B-910C-3792817AC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F01E-16E8-334E-8610-C77D71AE69F3}" type="datetimeFigureOut">
              <a:rPr lang="en-AT" smtClean="0"/>
              <a:t>15.09.21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2B1AA-5957-4C4A-8498-5D9E6BF2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739A-4C2A-4149-A65C-BBECE432C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8734-A615-F646-9C34-4683C88D673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9924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B167-853B-B747-8AE0-9440462F4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DryClean on IMPACT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775CA-EBB2-1A40-9C8D-EB3B0C9E0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0584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F69B-D495-C54A-9AFE-7F29F026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DAE4-5122-B340-AF97-2F28E689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Invasive Ductal Carcinomas (n=2,705 samples per 07/07/21)</a:t>
            </a:r>
          </a:p>
          <a:p>
            <a:r>
              <a:rPr lang="en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targeted panel sequencing (gene panel 468)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normal – mixed primary and metastatic samples</a:t>
            </a:r>
            <a:endParaRPr lang="en-A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uneven ‘probe-distribution’ throughout the genome – Addy made an update –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balancing=FALSE</a:t>
            </a:r>
            <a:br>
              <a:rPr lang="en-GB" dirty="0"/>
            </a:br>
            <a:endParaRPr lang="en-GB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48019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27F7-370E-3D42-A4BA-9121C66C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PON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58D4-E9B4-5245-A1B7-4A0CCF92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&gt;35 reads (coverage) per position are required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1–22, X chromosomes</a:t>
            </a:r>
          </a:p>
          <a:p>
            <a:r>
              <a:rPr lang="en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&gt;95% of positions must match (bp level) across all samples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ean normalization [x / mean(x)] = reads.corrected</a:t>
            </a:r>
          </a:p>
          <a:p>
            <a:r>
              <a:rPr lang="en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147,182 x 992 matrix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etergent: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arameters to look at?</a:t>
            </a:r>
          </a:p>
          <a:p>
            <a:pPr lvl="1"/>
            <a:endParaRPr lang="en-AT" dirty="0"/>
          </a:p>
          <a:p>
            <a:endParaRPr lang="en-AT" dirty="0"/>
          </a:p>
          <a:p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8587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4A55-0802-AA4A-85E7-2BCFEFE3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dentify germline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507E-4845-F441-A8C9-51D4A71C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of the normal (n=488);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tart_wash_cycle(default parameters)</a:t>
            </a:r>
          </a:p>
          <a:p>
            <a:pPr marL="0" indent="0">
              <a:buNone/>
            </a:pP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there anything we can learn from the decomposed normals?</a:t>
            </a:r>
            <a:endParaRPr lang="en-GB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identify_germline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i="1" dirty="0" err="1">
                <a:effectLst/>
              </a:rPr>
              <a:t>signal.thresh</a:t>
            </a:r>
            <a:r>
              <a:rPr lang="en-GB" sz="2400" i="1" dirty="0">
                <a:effectLst/>
              </a:rPr>
              <a:t>=0.5</a:t>
            </a:r>
            <a:r>
              <a:rPr lang="en-GB" sz="2400" i="1" dirty="0"/>
              <a:t>, </a:t>
            </a:r>
            <a:r>
              <a:rPr lang="en-GB" sz="2400" i="1" dirty="0" err="1">
                <a:effectLst/>
              </a:rPr>
              <a:t>pct.thresh</a:t>
            </a:r>
            <a:r>
              <a:rPr lang="en-GB" sz="2400" i="1" dirty="0">
                <a:effectLst/>
              </a:rPr>
              <a:t>=0.98</a:t>
            </a:r>
            <a:r>
              <a:rPr lang="en-GB" sz="2400" i="1" dirty="0"/>
              <a:t>)</a:t>
            </a:r>
          </a:p>
          <a:p>
            <a:pPr marL="0" indent="0">
              <a:buNone/>
            </a:pPr>
            <a:endParaRPr lang="en-GB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– FALSE output? How to interpret?</a:t>
            </a:r>
          </a:p>
          <a:p>
            <a:pPr marL="0" indent="0">
              <a:buNone/>
            </a:pPr>
            <a:r>
              <a:rPr lang="en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(warning: more than 50% identified; consider adjusting parameters…)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635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32DB-3E0A-134F-B311-EFB70BA1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tumor samples (count data) into 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Ranges object</a:t>
            </a:r>
            <a:endParaRPr lang="en-A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2F6B-A5F5-2748-A64B-A32C0D4E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 postions as normals (PON)</a:t>
            </a:r>
          </a:p>
          <a:p>
            <a:r>
              <a:rPr lang="en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&gt;95% positions must be shared (otherwise no calculation possible)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overage &gt; 30 reads per position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 total read-depth</a:t>
            </a:r>
          </a:p>
        </p:txBody>
      </p:sp>
    </p:spTree>
    <p:extLst>
      <p:ext uri="{BB962C8B-B14F-4D97-AF65-F5344CB8AC3E}">
        <p14:creationId xmlns:p14="http://schemas.microsoft.com/office/powerpoint/2010/main" val="379937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6EEA-9C2D-DF4D-89D4-BB71CDFC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DryClean on tumor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CB6F-6B97-214D-BE03-7A533930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AT" dirty="0"/>
              <a:t>s there any difference in running with germline file or not?</a:t>
            </a:r>
          </a:p>
          <a:p>
            <a:r>
              <a:rPr lang="en-AT" dirty="0"/>
              <a:t>The output ‘only’ contains 7 metadata columns?</a:t>
            </a:r>
          </a:p>
          <a:p>
            <a:pPr lvl="1"/>
            <a:r>
              <a:rPr lang="en-AT" dirty="0"/>
              <a:t>What can we learn; with which should we work?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7071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4890-2E44-3E4C-8C4C-4284CF83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9241-B58B-194B-961C-7CE0E785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AT" dirty="0"/>
              <a:t>ata logistics</a:t>
            </a:r>
          </a:p>
          <a:p>
            <a:r>
              <a:rPr lang="en-GB" dirty="0"/>
              <a:t>Interpretation of the </a:t>
            </a:r>
            <a:r>
              <a:rPr lang="en-GB" dirty="0" err="1"/>
              <a:t>dryClean</a:t>
            </a:r>
            <a:r>
              <a:rPr lang="en-GB" dirty="0"/>
              <a:t> data</a:t>
            </a:r>
          </a:p>
          <a:p>
            <a:pPr lvl="1"/>
            <a:r>
              <a:rPr lang="en-GB" dirty="0"/>
              <a:t>Running Facets on our side – benchmark on e.g., deep deletions (gene-wise, chromosome-wise)</a:t>
            </a:r>
          </a:p>
          <a:p>
            <a:pPr lvl="1"/>
            <a:r>
              <a:rPr lang="en-GB" dirty="0"/>
              <a:t>‘real-biological’ benchmark (any specific gene </a:t>
            </a:r>
            <a:r>
              <a:rPr lang="en-GB" dirty="0" err="1"/>
              <a:t>scna</a:t>
            </a:r>
            <a:r>
              <a:rPr lang="en-GB" dirty="0"/>
              <a:t> in BRCA known; ERBB2 amplification)</a:t>
            </a:r>
          </a:p>
          <a:p>
            <a:r>
              <a:rPr lang="en-GB" dirty="0" err="1"/>
              <a:t>snp</a:t>
            </a:r>
            <a:r>
              <a:rPr lang="en-GB" dirty="0"/>
              <a:t>-pileup does not consider any GC correction (</a:t>
            </a:r>
            <a:r>
              <a:rPr lang="en-GB" dirty="0" err="1"/>
              <a:t>megadepth</a:t>
            </a:r>
            <a:r>
              <a:rPr lang="en-GB" dirty="0"/>
              <a:t>)</a:t>
            </a:r>
          </a:p>
          <a:p>
            <a:r>
              <a:rPr lang="en-GB" dirty="0"/>
              <a:t>t</a:t>
            </a:r>
            <a:r>
              <a:rPr lang="en-AT" dirty="0"/>
              <a:t>otal read-depth at given loci – allele-specific run (reference vs alternate)</a:t>
            </a:r>
          </a:p>
          <a:p>
            <a:r>
              <a:rPr lang="en-AT" dirty="0"/>
              <a:t>implemenation with Facets (segmentation)</a:t>
            </a:r>
          </a:p>
          <a:p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14810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EE03-970B-F046-BBCD-16AD0440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MSK WES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154E-E9D5-1149-9C1F-BCE6FFA2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AT"/>
              <a:t>etch the BRCA WES samples</a:t>
            </a:r>
          </a:p>
        </p:txBody>
      </p:sp>
    </p:spTree>
    <p:extLst>
      <p:ext uri="{BB962C8B-B14F-4D97-AF65-F5344CB8AC3E}">
        <p14:creationId xmlns:p14="http://schemas.microsoft.com/office/powerpoint/2010/main" val="313463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346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DryClean on IMPACT samples</vt:lpstr>
      <vt:lpstr>Data</vt:lpstr>
      <vt:lpstr>Creating the PON</vt:lpstr>
      <vt:lpstr>Identify germline events</vt:lpstr>
      <vt:lpstr>Convert tumor samples (count data) into GRanges object</vt:lpstr>
      <vt:lpstr>DryClean on tumor samples</vt:lpstr>
      <vt:lpstr>Outlook</vt:lpstr>
      <vt:lpstr>MSK WES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DryClean on IMPACT samples</dc:title>
  <dc:creator>S10687</dc:creator>
  <cp:lastModifiedBy>S10687</cp:lastModifiedBy>
  <cp:revision>2</cp:revision>
  <dcterms:created xsi:type="dcterms:W3CDTF">2021-09-15T16:28:41Z</dcterms:created>
  <dcterms:modified xsi:type="dcterms:W3CDTF">2021-09-17T12:18:42Z</dcterms:modified>
</cp:coreProperties>
</file>