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70" r:id="rId14"/>
    <p:sldId id="269" r:id="rId15"/>
    <p:sldId id="263" r:id="rId1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5"/>
    <p:restoredTop sz="96327"/>
  </p:normalViewPr>
  <p:slideViewPr>
    <p:cSldViewPr snapToGrid="0" snapToObjects="1" showGuides="1">
      <p:cViewPr>
        <p:scale>
          <a:sx n="103" d="100"/>
          <a:sy n="103" d="100"/>
        </p:scale>
        <p:origin x="1480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A793-BE60-A544-A63E-486B2873F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61E51-9562-C048-A442-D2A60F62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629F-84A9-D347-A773-7D18858A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0940-D48F-B147-B638-71B9D1BA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C5C4-8F2F-6F48-8639-E73E031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54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BB28-A2EA-104A-9616-8548804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750C2-8771-654D-A55C-FC9F9A75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BC91-6984-E54A-AB98-1C08BCBD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1FF5-7D82-B24A-9036-95C0CED3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54A3-3F7E-EC46-A619-6730A3E8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780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8D745-709F-9D48-ACC9-658C577A6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941B2-D336-7C47-9EBF-D66E6E6AC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F3ED-D7BB-2749-9352-CB7CD9C6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C418-4D50-6241-8E98-390D5F64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9D13-8F4C-9143-9BAB-102A4B76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2828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367B-287C-1D46-A7C5-5EDA1202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315E-1627-9545-9A8D-066776F1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49A2-9031-1340-9CDE-392CE82E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E43F-E959-914A-B90B-CE23D5D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AFC9-67C8-7448-8EDF-61504158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828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16D6-A841-A947-BC8E-A135932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0A59F-D0A7-3446-A416-F3BA24DD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B1AB-ECF1-A247-BE59-009E262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8ACA-5357-A845-B285-16C4D040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7334-5CE4-4248-8D23-D6AA8A28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7295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379F-4B57-A74A-B833-1AAA9FF7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5A6F-9CE5-1E46-AB5B-3DAE185B1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96AF-05F9-D94B-B722-1D712AC6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3E18A-BF3D-CA4E-9442-4D931511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5178-E547-E649-B983-E11230C5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9C8C-F1F1-6C45-91A0-F917106B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124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E3BF-F475-D949-A815-AF04D0A8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39F29-1678-FE45-8CC9-3934B439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D0C54-C193-4B4E-8BBE-839FC32C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DBF6E-8C41-A440-9B16-C4ADE382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7B83F-30CD-6041-B593-7F8CFF2F7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4ED1B-E1CB-404B-8749-B9C0F30E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3C92A-8456-E245-A953-31732F76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94094-70AC-AA40-BB86-24278760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27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DF5-815A-4D45-8871-CA4D23F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69534-9874-2049-BEDB-3EDF8A3A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560FC-C78E-F544-8E3C-2ED38138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A16D9-01A9-E843-9727-A692D354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98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87084-F86F-FB4A-9AF2-880225BE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DAAD7-E1AD-C540-9658-A8B0F603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AFC96-452E-7C44-BAAB-B773F20B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875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3BF3-DF29-CC4E-8186-D781A404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7C67-3CF8-9443-A1A6-F4A34DFB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B523-C30F-B746-898C-7F9C09729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6A0A-CBB6-484B-98A4-33ED3DA2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6D3D-8B82-7444-A772-FCE62FF8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7E5D7-27AA-E44D-99DF-D7BA3DE2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48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2857-7536-8444-9B8A-D4BD5A88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E5FC2-C462-FA4C-A7C2-C62FB99AF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13AA9-1BBB-3447-94C6-6A120EDB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ED000-4BAB-8B40-9B0A-CC5362A9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8C92E-5FC3-664E-AD79-4B82398D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C0412-513B-9F4A-AD80-3E9678BB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632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7FA8A-F415-D546-AEF8-D94AE439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F90B-91BA-A244-9F0F-ACAAE21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02FF-0001-BB43-90E6-5054C475F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5608-8B99-F043-84CE-6210DD56B371}" type="datetimeFigureOut">
              <a:rPr lang="en-AT" smtClean="0"/>
              <a:t>09.01.22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3771-34F3-B149-8EC3-0BA9C6A2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D298-B108-3341-B056-3FE973E2A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C202-1F8C-1F44-975B-291C090EC36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0657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105E-4413-5C44-A895-1E84454B3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B387E-F6FD-9A4F-ABEB-03060AA8C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026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587-B537-F444-8ECF-C933C852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PlackettLuce model for modelling rankings data</a:t>
            </a:r>
          </a:p>
        </p:txBody>
      </p:sp>
      <p:pic>
        <p:nvPicPr>
          <p:cNvPr id="5" name="Picture 4" descr="A picture containing furniture, indoor, chest of drawers&#10;&#10;Description automatically generated">
            <a:extLst>
              <a:ext uri="{FF2B5EF4-FFF2-40B4-BE49-F238E27FC236}">
                <a16:creationId xmlns:a16="http://schemas.microsoft.com/office/drawing/2014/main" id="{90BED548-471D-184E-8D8D-E739EDCB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87" y="1606826"/>
            <a:ext cx="9415848" cy="1386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FBCCD-7321-EA4F-8151-8C32C852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32" y="3259125"/>
            <a:ext cx="7860957" cy="87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D7047-44F5-3E45-A65B-A1C9410B7A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768" r="6149"/>
          <a:stretch/>
        </p:blipFill>
        <p:spPr>
          <a:xfrm>
            <a:off x="1184702" y="3255894"/>
            <a:ext cx="9822596" cy="2564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B0189-FA3A-4840-A06B-3E3AB078A29C}"/>
              </a:ext>
            </a:extLst>
          </p:cNvPr>
          <p:cNvSpPr txBox="1"/>
          <p:nvPr/>
        </p:nvSpPr>
        <p:spPr>
          <a:xfrm>
            <a:off x="153350" y="68813"/>
            <a:ext cx="103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Methods II: Rankings data, in which each observation is an ordering of a set of items (consumer studies, etc.)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7E7B2B-6C19-3546-9782-E6CCF3C2A831}"/>
              </a:ext>
            </a:extLst>
          </p:cNvPr>
          <p:cNvCxnSpPr/>
          <p:nvPr/>
        </p:nvCxnSpPr>
        <p:spPr>
          <a:xfrm flipH="1">
            <a:off x="3023287" y="3564813"/>
            <a:ext cx="3072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1CC266-88C2-0C46-82D5-994D48B667D8}"/>
              </a:ext>
            </a:extLst>
          </p:cNvPr>
          <p:cNvSpPr txBox="1"/>
          <p:nvPr/>
        </p:nvSpPr>
        <p:spPr>
          <a:xfrm>
            <a:off x="7431956" y="3195481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later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A2A2F3-8466-F542-B8C4-90D617C56C91}"/>
              </a:ext>
            </a:extLst>
          </p:cNvPr>
          <p:cNvCxnSpPr>
            <a:cxnSpLocks/>
          </p:cNvCxnSpPr>
          <p:nvPr/>
        </p:nvCxnSpPr>
        <p:spPr>
          <a:xfrm>
            <a:off x="6219567" y="3570882"/>
            <a:ext cx="3072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97214C-3793-D94F-BC81-5D411915E5F8}"/>
              </a:ext>
            </a:extLst>
          </p:cNvPr>
          <p:cNvSpPr txBox="1"/>
          <p:nvPr/>
        </p:nvSpPr>
        <p:spPr>
          <a:xfrm>
            <a:off x="4235676" y="319548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early</a:t>
            </a:r>
          </a:p>
        </p:txBody>
      </p:sp>
    </p:spTree>
    <p:extLst>
      <p:ext uri="{BB962C8B-B14F-4D97-AF65-F5344CB8AC3E}">
        <p14:creationId xmlns:p14="http://schemas.microsoft.com/office/powerpoint/2010/main" val="33547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CEE0-C620-B24D-A70A-A3809CCD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comparision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ECE4-E426-B242-93AB-C1811969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PlacketLuce model:</a:t>
            </a:r>
          </a:p>
          <a:p>
            <a:pPr lvl="1"/>
            <a:r>
              <a:rPr lang="en-AT" dirty="0"/>
              <a:t>Ties are allowed</a:t>
            </a:r>
          </a:p>
          <a:p>
            <a:pPr lvl="1"/>
            <a:r>
              <a:rPr lang="en-GB" dirty="0"/>
              <a:t>P</a:t>
            </a:r>
            <a:r>
              <a:rPr lang="en-AT" dirty="0"/>
              <a:t>artial or complete ranking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269B6-9256-8B41-87E4-FAB5096A00AA}"/>
              </a:ext>
            </a:extLst>
          </p:cNvPr>
          <p:cNvSpPr txBox="1"/>
          <p:nvPr/>
        </p:nvSpPr>
        <p:spPr>
          <a:xfrm>
            <a:off x="838200" y="3419042"/>
            <a:ext cx="99829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Bradley-Terry model for datasets involving paired comparisons has wide uptake in the R community. </a:t>
            </a:r>
          </a:p>
          <a:p>
            <a:r>
              <a:rPr lang="en-GB" dirty="0"/>
              <a:t>However, existing functionality1 is restricted to paired comparisons. </a:t>
            </a:r>
          </a:p>
          <a:p>
            <a:r>
              <a:rPr lang="en-GB" dirty="0"/>
              <a:t>The canonical problem is to consider n players who compete against one another; </a:t>
            </a:r>
          </a:p>
          <a:p>
            <a:r>
              <a:rPr lang="en-GB" dirty="0"/>
              <a:t>the basic inference problem is to estimate numbers p = (p1, . . . , </a:t>
            </a:r>
            <a:r>
              <a:rPr lang="en-GB" dirty="0" err="1"/>
              <a:t>pn</a:t>
            </a:r>
            <a:r>
              <a:rPr lang="en-GB" dirty="0"/>
              <a:t>), pi &gt; 0, P pi = 1 </a:t>
            </a:r>
          </a:p>
          <a:p>
            <a:r>
              <a:rPr lang="en-GB" dirty="0"/>
              <a:t>which correspond to player “strengths”. Information about the pi may be obtained from </a:t>
            </a:r>
          </a:p>
          <a:p>
            <a:r>
              <a:rPr lang="en-GB" dirty="0"/>
              <a:t>the results of paired comparisons between the players.</a:t>
            </a:r>
          </a:p>
          <a:p>
            <a:endParaRPr lang="en-GB" dirty="0"/>
          </a:p>
          <a:p>
            <a:r>
              <a:rPr lang="en-GB" dirty="0" err="1"/>
              <a:t>hyperdirichlet</a:t>
            </a:r>
            <a:r>
              <a:rPr lang="en-GB" dirty="0"/>
              <a:t> distribution</a:t>
            </a:r>
            <a:endParaRPr lang="en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BF804-FBB2-0C47-9CE9-BD967B9651EA}"/>
              </a:ext>
            </a:extLst>
          </p:cNvPr>
          <p:cNvSpPr txBox="1"/>
          <p:nvPr/>
        </p:nvSpPr>
        <p:spPr>
          <a:xfrm>
            <a:off x="153350" y="68813"/>
            <a:ext cx="27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Methods III: ML estimation </a:t>
            </a:r>
          </a:p>
        </p:txBody>
      </p:sp>
    </p:spTree>
    <p:extLst>
      <p:ext uri="{BB962C8B-B14F-4D97-AF65-F5344CB8AC3E}">
        <p14:creationId xmlns:p14="http://schemas.microsoft.com/office/powerpoint/2010/main" val="173730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AFFF-5D81-9849-A312-C3BA63EC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</a:t>
            </a:r>
            <a:r>
              <a:rPr lang="en-AT" sz="3200" dirty="0"/>
              <a:t>elative strength parameters are evaluated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6AC72-6DAA-D145-B40E-6AF6819FF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0" t="9422" r="3258"/>
          <a:stretch/>
        </p:blipFill>
        <p:spPr>
          <a:xfrm>
            <a:off x="838200" y="1915296"/>
            <a:ext cx="5943601" cy="3941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C070E-F767-6847-9BB0-AFDF254918AE}"/>
              </a:ext>
            </a:extLst>
          </p:cNvPr>
          <p:cNvSpPr txBox="1"/>
          <p:nvPr/>
        </p:nvSpPr>
        <p:spPr>
          <a:xfrm>
            <a:off x="1322173" y="6081281"/>
            <a:ext cx="480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ML sums up to 1; relative ‘strength’ to each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4959-7DEA-0D4E-B7EB-1276C7F4BD4D}"/>
              </a:ext>
            </a:extLst>
          </p:cNvPr>
          <p:cNvSpPr txBox="1"/>
          <p:nvPr/>
        </p:nvSpPr>
        <p:spPr>
          <a:xfrm>
            <a:off x="7525265" y="1915296"/>
            <a:ext cx="417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Hypothesis testing:</a:t>
            </a:r>
          </a:p>
          <a:p>
            <a:r>
              <a:rPr lang="en-GB" dirty="0"/>
              <a:t>Equality of strength:</a:t>
            </a:r>
          </a:p>
          <a:p>
            <a:r>
              <a:rPr lang="en-GB" dirty="0"/>
              <a:t>specifically:</a:t>
            </a:r>
          </a:p>
          <a:p>
            <a:r>
              <a:rPr lang="en-GB" dirty="0"/>
              <a:t>H0:p1=p2=⋯=</a:t>
            </a:r>
            <a:r>
              <a:rPr lang="en-GB" dirty="0" err="1"/>
              <a:t>pn</a:t>
            </a:r>
            <a:r>
              <a:rPr lang="en-GB" dirty="0"/>
              <a:t>=1n.</a:t>
            </a:r>
          </a:p>
          <a:p>
            <a:br>
              <a:rPr lang="en-GB" dirty="0"/>
            </a:br>
            <a:endParaRPr lang="en-AT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689636-BDA8-444A-910E-38064780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68" y="3429332"/>
            <a:ext cx="4403474" cy="26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4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C52B-9C01-A24D-AA93-07C526D2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Hypothesis 2: p1⩾max(p2,…,p6)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AC43-6553-DC4E-A20E-523146F7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H1: p</a:t>
            </a:r>
            <a:r>
              <a:rPr lang="en-GB" baseline="-25000" dirty="0"/>
              <a:t>1</a:t>
            </a:r>
            <a:r>
              <a:rPr lang="en-GB" dirty="0"/>
              <a:t> &gt; 1/n </a:t>
            </a:r>
          </a:p>
          <a:p>
            <a:r>
              <a:rPr lang="en-GB" dirty="0"/>
              <a:t>H2: p</a:t>
            </a:r>
            <a:r>
              <a:rPr lang="en-GB" baseline="-25000" dirty="0"/>
              <a:t>1</a:t>
            </a:r>
            <a:r>
              <a:rPr lang="en-GB" dirty="0"/>
              <a:t> &gt; max {p2, . . . </a:t>
            </a:r>
            <a:r>
              <a:rPr lang="en-GB" dirty="0" err="1"/>
              <a:t>p</a:t>
            </a:r>
            <a:r>
              <a:rPr lang="en-GB" baseline="-25000" dirty="0" err="1"/>
              <a:t>n</a:t>
            </a:r>
            <a:r>
              <a:rPr lang="en-GB" dirty="0"/>
              <a:t>} </a:t>
            </a:r>
          </a:p>
          <a:p>
            <a:r>
              <a:rPr lang="en-GB" dirty="0"/>
              <a:t>H3: p5 + p6 &gt; 1 3</a:t>
            </a:r>
          </a:p>
          <a:p>
            <a:r>
              <a:rPr lang="en-GB" dirty="0"/>
              <a:t>H4: max {p5, p6} &gt; min {p1, p2, p3, p4}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75041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EA11-8EE9-8F44-8505-09B1CB74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Again: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BA2C-C8D0-7546-AB6F-0AB182BD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</a:t>
            </a:r>
            <a:r>
              <a:rPr lang="en-AT" dirty="0"/>
              <a:t>ualitative measure</a:t>
            </a:r>
          </a:p>
          <a:p>
            <a:r>
              <a:rPr lang="en-GB" dirty="0"/>
              <a:t>S</a:t>
            </a:r>
            <a:r>
              <a:rPr lang="en-AT" dirty="0"/>
              <a:t>tatistical inference limited</a:t>
            </a:r>
          </a:p>
          <a:p>
            <a:endParaRPr lang="en-AT" dirty="0"/>
          </a:p>
          <a:p>
            <a:r>
              <a:rPr lang="en-GB" dirty="0"/>
              <a:t>N</a:t>
            </a:r>
            <a:r>
              <a:rPr lang="en-AT" dirty="0"/>
              <a:t>o reference group needed</a:t>
            </a:r>
          </a:p>
          <a:p>
            <a:r>
              <a:rPr lang="en-GB" dirty="0"/>
              <a:t>P</a:t>
            </a:r>
            <a:r>
              <a:rPr lang="en-AT" dirty="0"/>
              <a:t>artial ranking possible</a:t>
            </a:r>
          </a:p>
          <a:p>
            <a:r>
              <a:rPr lang="en-AT" dirty="0"/>
              <a:t>Inferences limited (H0, HA, etc.)</a:t>
            </a:r>
          </a:p>
        </p:txBody>
      </p:sp>
    </p:spTree>
    <p:extLst>
      <p:ext uri="{BB962C8B-B14F-4D97-AF65-F5344CB8AC3E}">
        <p14:creationId xmlns:p14="http://schemas.microsoft.com/office/powerpoint/2010/main" val="306225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8581-E198-624A-84C7-EAD96B37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F640-F683-4448-A8BC-230235EC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the models are time agnostic. Does a longer disease monitoring automatically mean that more metastatic sites are diagnosed?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Since we only working with the ‘first’ site – there is no time measure!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53060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17B7-163A-774B-B09A-F13D42C9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The problem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B88864-1101-D14B-B4FC-49B2A5FC8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97" y="1690688"/>
            <a:ext cx="11167593" cy="18128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7E4731-260F-8C4A-AD2C-FA7C24DCC8FF}"/>
              </a:ext>
            </a:extLst>
          </p:cNvPr>
          <p:cNvCxnSpPr/>
          <p:nvPr/>
        </p:nvCxnSpPr>
        <p:spPr>
          <a:xfrm flipV="1">
            <a:off x="2547991" y="3503488"/>
            <a:ext cx="0" cy="565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499BE1-700A-1F44-AE24-3FC36B8C42C6}"/>
              </a:ext>
            </a:extLst>
          </p:cNvPr>
          <p:cNvCxnSpPr/>
          <p:nvPr/>
        </p:nvCxnSpPr>
        <p:spPr>
          <a:xfrm flipV="1">
            <a:off x="5913493" y="3503488"/>
            <a:ext cx="0" cy="565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97B2F5-8734-4843-B8D6-4D739E30A724}"/>
              </a:ext>
            </a:extLst>
          </p:cNvPr>
          <p:cNvCxnSpPr/>
          <p:nvPr/>
        </p:nvCxnSpPr>
        <p:spPr>
          <a:xfrm flipV="1">
            <a:off x="8120724" y="3503488"/>
            <a:ext cx="0" cy="565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41F0A1-9CBC-6A49-8C6F-3789F68E6DAF}"/>
              </a:ext>
            </a:extLst>
          </p:cNvPr>
          <p:cNvSpPr txBox="1"/>
          <p:nvPr/>
        </p:nvSpPr>
        <p:spPr>
          <a:xfrm>
            <a:off x="1962364" y="4068566"/>
            <a:ext cx="1322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baseline="30000" dirty="0"/>
              <a:t>st</a:t>
            </a:r>
            <a:r>
              <a:rPr lang="en-AT" sz="1200" dirty="0"/>
              <a:t> metastatic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E426F-20A8-464D-BBB9-76E7E5705C56}"/>
              </a:ext>
            </a:extLst>
          </p:cNvPr>
          <p:cNvSpPr txBox="1"/>
          <p:nvPr/>
        </p:nvSpPr>
        <p:spPr>
          <a:xfrm>
            <a:off x="5252030" y="4068566"/>
            <a:ext cx="1308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baseline="30000" dirty="0"/>
              <a:t>nd </a:t>
            </a:r>
            <a:r>
              <a:rPr lang="en-AT" sz="1200" dirty="0"/>
              <a:t>metastatic 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84FC6-F393-E842-9D9B-3811CAA78D1A}"/>
              </a:ext>
            </a:extLst>
          </p:cNvPr>
          <p:cNvSpPr txBox="1"/>
          <p:nvPr/>
        </p:nvSpPr>
        <p:spPr>
          <a:xfrm>
            <a:off x="7466410" y="4068566"/>
            <a:ext cx="1287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baseline="30000" dirty="0"/>
              <a:t>rd </a:t>
            </a:r>
            <a:r>
              <a:rPr lang="en-AT" sz="1200" dirty="0"/>
              <a:t>metastatic site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8AD06D-62FC-1842-84FD-ABD2B58740E5}"/>
              </a:ext>
            </a:extLst>
          </p:cNvPr>
          <p:cNvCxnSpPr/>
          <p:nvPr/>
        </p:nvCxnSpPr>
        <p:spPr>
          <a:xfrm>
            <a:off x="8969339" y="1690688"/>
            <a:ext cx="238446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15F72-26B8-CC46-AB55-C61121E66B20}"/>
              </a:ext>
            </a:extLst>
          </p:cNvPr>
          <p:cNvSpPr txBox="1"/>
          <p:nvPr/>
        </p:nvSpPr>
        <p:spPr>
          <a:xfrm>
            <a:off x="9504722" y="1413689"/>
            <a:ext cx="131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in days; birth</a:t>
            </a:r>
            <a:endParaRPr lang="en-AT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82459-52FE-9340-A783-52B0B3ACCA56}"/>
              </a:ext>
            </a:extLst>
          </p:cNvPr>
          <p:cNvSpPr txBox="1"/>
          <p:nvPr/>
        </p:nvSpPr>
        <p:spPr>
          <a:xfrm>
            <a:off x="1218164" y="5316288"/>
            <a:ext cx="3928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We are mainly acting in a REACTIVE way</a:t>
            </a:r>
          </a:p>
          <a:p>
            <a:endParaRPr lang="en-AT" dirty="0"/>
          </a:p>
          <a:p>
            <a:r>
              <a:rPr lang="en-AT" dirty="0"/>
              <a:t>We want a PRO-active way</a:t>
            </a:r>
          </a:p>
        </p:txBody>
      </p:sp>
      <p:pic>
        <p:nvPicPr>
          <p:cNvPr id="1026" name="Picture 2" descr="Block Management Tips &amp; Advice">
            <a:extLst>
              <a:ext uri="{FF2B5EF4-FFF2-40B4-BE49-F238E27FC236}">
                <a16:creationId xmlns:a16="http://schemas.microsoft.com/office/drawing/2014/main" id="{972D89E3-3B53-C248-BCED-2B34B619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410" y="4499676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09563B-FB60-D244-B47E-36343197A32C}"/>
              </a:ext>
            </a:extLst>
          </p:cNvPr>
          <p:cNvSpPr txBox="1"/>
          <p:nvPr/>
        </p:nvSpPr>
        <p:spPr>
          <a:xfrm>
            <a:off x="153350" y="68813"/>
            <a:ext cx="515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Problem: We (clinics) mostly REACT  upon metastases</a:t>
            </a:r>
          </a:p>
        </p:txBody>
      </p:sp>
    </p:spTree>
    <p:extLst>
      <p:ext uri="{BB962C8B-B14F-4D97-AF65-F5344CB8AC3E}">
        <p14:creationId xmlns:p14="http://schemas.microsoft.com/office/powerpoint/2010/main" val="184165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6E17-8063-6B48-8298-ADBE6E1E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Is the metastatic seeding pattern (timely)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F3BB-F1A0-0B4A-B089-1830C1F1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5961880"/>
            <a:ext cx="10515600" cy="6876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T" dirty="0"/>
              <a:t>I will not touch on metastatic colonization properites</a:t>
            </a:r>
          </a:p>
          <a:p>
            <a:pPr marL="0" indent="0">
              <a:buNone/>
            </a:pPr>
            <a:r>
              <a:rPr lang="en-AT" dirty="0"/>
              <a:t>I will not talk about genetics</a:t>
            </a: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B22008-BC8C-1740-A89E-416F4A90E34A}"/>
              </a:ext>
            </a:extLst>
          </p:cNvPr>
          <p:cNvSpPr/>
          <p:nvPr/>
        </p:nvSpPr>
        <p:spPr>
          <a:xfrm>
            <a:off x="2407543" y="3869111"/>
            <a:ext cx="1461568" cy="13985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</a:t>
            </a:r>
            <a:r>
              <a:rPr lang="en-AT" sz="1600" b="1" dirty="0">
                <a:solidFill>
                  <a:schemeClr val="tx1"/>
                </a:solidFill>
              </a:rPr>
              <a:t>rimary cancer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B0559-6F52-2B41-AB8E-C096B6428D3A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655069" y="3149921"/>
            <a:ext cx="1210635" cy="92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E61903-D5E4-744E-A551-88A8B844FB18}"/>
              </a:ext>
            </a:extLst>
          </p:cNvPr>
          <p:cNvSpPr/>
          <p:nvPr/>
        </p:nvSpPr>
        <p:spPr>
          <a:xfrm>
            <a:off x="4783511" y="2251520"/>
            <a:ext cx="1181528" cy="116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 2</a:t>
            </a:r>
            <a:endParaRPr lang="en-AT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1CBAA0-8EAE-5145-8B31-FA60543462AB}"/>
              </a:ext>
            </a:extLst>
          </p:cNvPr>
          <p:cNvSpPr/>
          <p:nvPr/>
        </p:nvSpPr>
        <p:spPr>
          <a:xfrm>
            <a:off x="4422203" y="4106700"/>
            <a:ext cx="1181528" cy="116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 1</a:t>
            </a:r>
            <a:endParaRPr lang="en-AT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ECE2B-1ABF-0347-AB4A-C16A3C11812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869111" y="4568395"/>
            <a:ext cx="553092" cy="11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3280D9-1784-A74D-A7AE-2CFF770AAE6A}"/>
              </a:ext>
            </a:extLst>
          </p:cNvPr>
          <p:cNvCxnSpPr>
            <a:cxnSpLocks/>
          </p:cNvCxnSpPr>
          <p:nvPr/>
        </p:nvCxnSpPr>
        <p:spPr>
          <a:xfrm flipV="1">
            <a:off x="3252579" y="3371402"/>
            <a:ext cx="0" cy="49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10CC10C-6479-3C40-8FE7-F8035C60AB34}"/>
              </a:ext>
            </a:extLst>
          </p:cNvPr>
          <p:cNvSpPr/>
          <p:nvPr/>
        </p:nvSpPr>
        <p:spPr>
          <a:xfrm>
            <a:off x="2676487" y="2186554"/>
            <a:ext cx="1181528" cy="116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 4</a:t>
            </a:r>
            <a:endParaRPr lang="en-AT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832FF3-87C0-C54F-88D6-15B1BF8629D9}"/>
              </a:ext>
            </a:extLst>
          </p:cNvPr>
          <p:cNvCxnSpPr>
            <a:cxnSpLocks/>
          </p:cNvCxnSpPr>
          <p:nvPr/>
        </p:nvCxnSpPr>
        <p:spPr>
          <a:xfrm flipV="1">
            <a:off x="3811310" y="3204646"/>
            <a:ext cx="3477818" cy="101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9831905-E305-834C-BB71-CFABB0DC49DA}"/>
              </a:ext>
            </a:extLst>
          </p:cNvPr>
          <p:cNvSpPr/>
          <p:nvPr/>
        </p:nvSpPr>
        <p:spPr>
          <a:xfrm>
            <a:off x="7289128" y="2527190"/>
            <a:ext cx="1181528" cy="1160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 3</a:t>
            </a:r>
            <a:endParaRPr lang="en-AT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F79E3-303C-3141-8BE0-47D75636BE8D}"/>
              </a:ext>
            </a:extLst>
          </p:cNvPr>
          <p:cNvSpPr txBox="1"/>
          <p:nvPr/>
        </p:nvSpPr>
        <p:spPr>
          <a:xfrm>
            <a:off x="153350" y="68813"/>
            <a:ext cx="743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Goal: Do we have appropriate stastics to infer the metastatic seeding pattern </a:t>
            </a:r>
          </a:p>
        </p:txBody>
      </p:sp>
    </p:spTree>
    <p:extLst>
      <p:ext uri="{BB962C8B-B14F-4D97-AF65-F5344CB8AC3E}">
        <p14:creationId xmlns:p14="http://schemas.microsoft.com/office/powerpoint/2010/main" val="84411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2F74-196A-E84E-9CDF-629CB8BC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BradleyTerry model and some 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95F42-BBD7-D344-BB4C-CCC55A173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T" dirty="0"/>
                  <a:t>Basic assumption:</a:t>
                </a:r>
              </a:p>
              <a:p>
                <a:r>
                  <a:rPr lang="en-AT" dirty="0"/>
                  <a:t>‘contest’ (ie patients) between any </a:t>
                </a:r>
                <a:r>
                  <a:rPr lang="en-AT" u="sng" dirty="0"/>
                  <a:t>two</a:t>
                </a:r>
                <a:r>
                  <a:rPr lang="en-AT" dirty="0"/>
                  <a:t>* ‘players’ say player </a:t>
                </a:r>
                <a:r>
                  <a:rPr lang="en-GB" dirty="0" err="1"/>
                  <a:t>i</a:t>
                </a:r>
                <a:r>
                  <a:rPr lang="en-GB" dirty="0"/>
                  <a:t> and player j</a:t>
                </a:r>
              </a:p>
              <a:p>
                <a:r>
                  <a:rPr lang="en-GB" dirty="0"/>
                  <a:t>Odds that </a:t>
                </a:r>
                <a:r>
                  <a:rPr lang="en-GB" dirty="0" err="1"/>
                  <a:t>i</a:t>
                </a:r>
                <a:r>
                  <a:rPr lang="en-GB" dirty="0"/>
                  <a:t> beat j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𝑏𝑒𝑎𝑡𝑠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AT" baseline="-25000" dirty="0"/>
                  <a:t> </a:t>
                </a:r>
                <a:r>
                  <a:rPr lang="en-AT" dirty="0"/>
                  <a:t> (logit linear form)</a:t>
                </a:r>
                <a:endParaRPr lang="en-AT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95F42-BBD7-D344-BB4C-CCC55A173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0908CE-7E7E-7044-A850-D53F1DD41108}"/>
              </a:ext>
            </a:extLst>
          </p:cNvPr>
          <p:cNvSpPr txBox="1"/>
          <p:nvPr/>
        </p:nvSpPr>
        <p:spPr>
          <a:xfrm>
            <a:off x="153350" y="68813"/>
            <a:ext cx="781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Methods: Do we have appropriate stastics to infer the metastatic seeding pattern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B6D39-AA80-BB45-9EFF-DF5B423DF4B3}"/>
              </a:ext>
            </a:extLst>
          </p:cNvPr>
          <p:cNvSpPr txBox="1"/>
          <p:nvPr/>
        </p:nvSpPr>
        <p:spPr>
          <a:xfrm>
            <a:off x="331470" y="6419855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*will be important later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DA3DF1-1C7F-D04F-8E76-21A6EC54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33" y="3429000"/>
            <a:ext cx="4344670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9EF74-A000-4545-8EBD-62614CDE32DE}"/>
              </a:ext>
            </a:extLst>
          </p:cNvPr>
          <p:cNvSpPr txBox="1"/>
          <p:nvPr/>
        </p:nvSpPr>
        <p:spPr>
          <a:xfrm>
            <a:off x="7302843" y="6419855"/>
            <a:ext cx="418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AT" dirty="0"/>
              <a:t>ohort of 10 patients; 5 unique organ sites</a:t>
            </a:r>
          </a:p>
        </p:txBody>
      </p:sp>
    </p:spTree>
    <p:extLst>
      <p:ext uri="{BB962C8B-B14F-4D97-AF65-F5344CB8AC3E}">
        <p14:creationId xmlns:p14="http://schemas.microsoft.com/office/powerpoint/2010/main" val="30425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F728-CAF4-7D47-BE11-A6A1F579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Prostate cancer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81CF2E-DD8F-1C48-AE82-5CC81D960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66" r="7143"/>
          <a:stretch/>
        </p:blipFill>
        <p:spPr>
          <a:xfrm>
            <a:off x="838200" y="2361358"/>
            <a:ext cx="6595478" cy="3420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921CC-4943-8949-A9BF-814CE6D6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140" y="3573277"/>
            <a:ext cx="3476031" cy="1761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4BBDC-4BE5-D54B-BD6F-6DD3F1931C38}"/>
              </a:ext>
            </a:extLst>
          </p:cNvPr>
          <p:cNvSpPr txBox="1"/>
          <p:nvPr/>
        </p:nvSpPr>
        <p:spPr>
          <a:xfrm>
            <a:off x="153350" y="68813"/>
            <a:ext cx="1127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I used prostate as starting point since there is a lot of literature on metastatic dissemation from primary prostate cancer</a:t>
            </a:r>
          </a:p>
        </p:txBody>
      </p:sp>
    </p:spTree>
    <p:extLst>
      <p:ext uri="{BB962C8B-B14F-4D97-AF65-F5344CB8AC3E}">
        <p14:creationId xmlns:p14="http://schemas.microsoft.com/office/powerpoint/2010/main" val="332643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C9D6-4D1F-C043-A04C-DE7EF158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98EF3-AFBD-6E44-BEED-ED89BDFBE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99" y="2062004"/>
            <a:ext cx="7553959" cy="38244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D6EB0-C499-B242-9B38-BF58F5785377}"/>
              </a:ext>
            </a:extLst>
          </p:cNvPr>
          <p:cNvSpPr txBox="1"/>
          <p:nvPr/>
        </p:nvSpPr>
        <p:spPr>
          <a:xfrm>
            <a:off x="2148840" y="6092190"/>
            <a:ext cx="206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First metastatic site: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DD9EA-DA84-FB4B-A3F0-442DA0BC4806}"/>
              </a:ext>
            </a:extLst>
          </p:cNvPr>
          <p:cNvSpPr txBox="1"/>
          <p:nvPr/>
        </p:nvSpPr>
        <p:spPr>
          <a:xfrm>
            <a:off x="153350" y="68813"/>
            <a:ext cx="793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Results I: Bone(s) are among the first organ(s) were metastatic lesions are detected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B94DA-1B9C-BC40-9482-08E9EB3E2BFB}"/>
              </a:ext>
            </a:extLst>
          </p:cNvPr>
          <p:cNvSpPr txBox="1"/>
          <p:nvPr/>
        </p:nvSpPr>
        <p:spPr>
          <a:xfrm>
            <a:off x="2765322" y="1987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Rank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CAFA1-1921-194A-8ECF-C356964E9198}"/>
              </a:ext>
            </a:extLst>
          </p:cNvPr>
          <p:cNvSpPr txBox="1"/>
          <p:nvPr/>
        </p:nvSpPr>
        <p:spPr>
          <a:xfrm>
            <a:off x="7615452" y="19870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Rank ∈ {1 … 12}</a:t>
            </a:r>
          </a:p>
        </p:txBody>
      </p:sp>
    </p:spTree>
    <p:extLst>
      <p:ext uri="{BB962C8B-B14F-4D97-AF65-F5344CB8AC3E}">
        <p14:creationId xmlns:p14="http://schemas.microsoft.com/office/powerpoint/2010/main" val="418458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2E55-C2D7-5149-9A22-60CC71F5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/>
              <a:t>The highest likelihood to detect the first metastatic site is at regional_lymph node, other or bone (cannot be discriminated)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CB6771-F55B-484B-AFCB-CE3512AB0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760" y="2272750"/>
            <a:ext cx="8864600" cy="35814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01FB9-D586-1340-891F-153064F27789}"/>
              </a:ext>
            </a:extLst>
          </p:cNvPr>
          <p:cNvSpPr txBox="1"/>
          <p:nvPr/>
        </p:nvSpPr>
        <p:spPr>
          <a:xfrm>
            <a:off x="153350" y="68813"/>
            <a:ext cx="718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Results II: Qualitative inference reflects the exploratory pattern seen before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0ED261-E558-164D-98DA-62FDDE079C01}"/>
              </a:ext>
            </a:extLst>
          </p:cNvPr>
          <p:cNvCxnSpPr/>
          <p:nvPr/>
        </p:nvCxnSpPr>
        <p:spPr>
          <a:xfrm>
            <a:off x="1440180" y="5372100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3BEAF4-3E43-AD42-A89E-9A8A7D838D21}"/>
              </a:ext>
            </a:extLst>
          </p:cNvPr>
          <p:cNvSpPr txBox="1"/>
          <p:nvPr/>
        </p:nvSpPr>
        <p:spPr>
          <a:xfrm>
            <a:off x="429994" y="4962610"/>
            <a:ext cx="114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r</a:t>
            </a:r>
            <a:r>
              <a:rPr lang="en-AT" b="1" i="1" dirty="0"/>
              <a:t>eference </a:t>
            </a:r>
          </a:p>
          <a:p>
            <a:r>
              <a:rPr lang="en-AT" b="1" i="1" dirty="0"/>
              <a:t>group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9BF89-ABBC-D949-8837-87B501A48F10}"/>
              </a:ext>
            </a:extLst>
          </p:cNvPr>
          <p:cNvSpPr/>
          <p:nvPr/>
        </p:nvSpPr>
        <p:spPr>
          <a:xfrm>
            <a:off x="7860198" y="1834076"/>
            <a:ext cx="240030" cy="240030"/>
          </a:xfrm>
          <a:prstGeom prst="ellipse">
            <a:avLst/>
          </a:prstGeom>
          <a:solidFill>
            <a:srgbClr val="004DF8"/>
          </a:solidFill>
          <a:ln>
            <a:solidFill>
              <a:srgbClr val="004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EEAC8-5052-744A-8FB0-F6833195FC58}"/>
              </a:ext>
            </a:extLst>
          </p:cNvPr>
          <p:cNvSpPr txBox="1"/>
          <p:nvPr/>
        </p:nvSpPr>
        <p:spPr>
          <a:xfrm>
            <a:off x="8100228" y="17694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D8705E-0407-8041-A8D8-0D7C14371453}"/>
              </a:ext>
            </a:extLst>
          </p:cNvPr>
          <p:cNvSpPr/>
          <p:nvPr/>
        </p:nvSpPr>
        <p:spPr>
          <a:xfrm>
            <a:off x="7860198" y="2203408"/>
            <a:ext cx="240030" cy="2400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9AF85-BBD5-E943-B0F6-7ACC3F6745B7}"/>
              </a:ext>
            </a:extLst>
          </p:cNvPr>
          <p:cNvSpPr txBox="1"/>
          <p:nvPr/>
        </p:nvSpPr>
        <p:spPr>
          <a:xfrm>
            <a:off x="8142127" y="2088084"/>
            <a:ext cx="199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AT" dirty="0"/>
              <a:t>ignificant (at 0.05)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9D724E-70C8-094F-9192-A61D0BC3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251" y="3206594"/>
            <a:ext cx="6946334" cy="280639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A1ED4C-FAB4-3649-86E6-70939A960E5F}"/>
              </a:ext>
            </a:extLst>
          </p:cNvPr>
          <p:cNvSpPr/>
          <p:nvPr/>
        </p:nvSpPr>
        <p:spPr>
          <a:xfrm>
            <a:off x="4686300" y="3794760"/>
            <a:ext cx="857250" cy="2572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4B11C6-9C11-DC46-9D94-E0A1AF2CBE1C}"/>
              </a:ext>
            </a:extLst>
          </p:cNvPr>
          <p:cNvSpPr/>
          <p:nvPr/>
        </p:nvSpPr>
        <p:spPr>
          <a:xfrm>
            <a:off x="5513070" y="3979426"/>
            <a:ext cx="281940" cy="25726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69CE6-CF9A-0848-9E0E-0D4709FF0F11}"/>
              </a:ext>
            </a:extLst>
          </p:cNvPr>
          <p:cNvSpPr/>
          <p:nvPr/>
        </p:nvSpPr>
        <p:spPr>
          <a:xfrm>
            <a:off x="5814060" y="3850796"/>
            <a:ext cx="281940" cy="2572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3AB21A-640C-8844-A400-AD5B6DCBED17}"/>
              </a:ext>
            </a:extLst>
          </p:cNvPr>
          <p:cNvSpPr/>
          <p:nvPr/>
        </p:nvSpPr>
        <p:spPr>
          <a:xfrm>
            <a:off x="6125152" y="3979426"/>
            <a:ext cx="541614" cy="432554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089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DAF5-FB2C-A54B-9415-DDB40729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7B9DF1-67DF-0D4A-86C4-868F34BEF8FC}"/>
              </a:ext>
            </a:extLst>
          </p:cNvPr>
          <p:cNvSpPr/>
          <p:nvPr/>
        </p:nvSpPr>
        <p:spPr>
          <a:xfrm>
            <a:off x="2537460" y="3257550"/>
            <a:ext cx="1325880" cy="13258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primary</a:t>
            </a:r>
            <a:r>
              <a:rPr lang="en-AT" sz="1600" dirty="0">
                <a:solidFill>
                  <a:schemeClr val="tx1"/>
                </a:solidFill>
              </a:rPr>
              <a:t> prostate cancer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1367F-5334-274E-862C-0DBB77EE15EC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188970" y="2891790"/>
            <a:ext cx="0" cy="36000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B05F41E-52F8-3549-AA24-CE19A1ABC0A3}"/>
              </a:ext>
            </a:extLst>
          </p:cNvPr>
          <p:cNvSpPr/>
          <p:nvPr/>
        </p:nvSpPr>
        <p:spPr>
          <a:xfrm>
            <a:off x="2755957" y="2020005"/>
            <a:ext cx="866025" cy="8660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AC7BD-A0E7-7444-974C-AE56D44AFBE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756660" y="3302174"/>
            <a:ext cx="387810" cy="257794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FA88A2-D6BE-6C4B-A716-20B5B1F339DF}"/>
              </a:ext>
            </a:extLst>
          </p:cNvPr>
          <p:cNvSpPr/>
          <p:nvPr/>
        </p:nvSpPr>
        <p:spPr>
          <a:xfrm>
            <a:off x="4017645" y="2562986"/>
            <a:ext cx="866013" cy="8660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RegioalLN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B7CC20-FCFE-8247-9B5F-B205DDF2208E}"/>
              </a:ext>
            </a:extLst>
          </p:cNvPr>
          <p:cNvCxnSpPr>
            <a:cxnSpLocks/>
          </p:cNvCxnSpPr>
          <p:nvPr/>
        </p:nvCxnSpPr>
        <p:spPr>
          <a:xfrm>
            <a:off x="3863340" y="4031644"/>
            <a:ext cx="36199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D021A56-4C0A-0D4A-8A45-0C78E69910BA}"/>
              </a:ext>
            </a:extLst>
          </p:cNvPr>
          <p:cNvSpPr/>
          <p:nvPr/>
        </p:nvSpPr>
        <p:spPr>
          <a:xfrm>
            <a:off x="4226210" y="3685695"/>
            <a:ext cx="866014" cy="8660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Distal  LN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5DCE1F-3522-DF43-BB22-A553C82BCC32}"/>
              </a:ext>
            </a:extLst>
          </p:cNvPr>
          <p:cNvCxnSpPr>
            <a:cxnSpLocks/>
          </p:cNvCxnSpPr>
          <p:nvPr/>
        </p:nvCxnSpPr>
        <p:spPr>
          <a:xfrm>
            <a:off x="3575664" y="4477863"/>
            <a:ext cx="361992" cy="27761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D847AF4-0AFF-0448-A473-DA050A719C68}"/>
              </a:ext>
            </a:extLst>
          </p:cNvPr>
          <p:cNvSpPr/>
          <p:nvPr/>
        </p:nvSpPr>
        <p:spPr>
          <a:xfrm>
            <a:off x="3863335" y="4580551"/>
            <a:ext cx="866013" cy="8660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Lymph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86FD52-4E77-7042-A0C3-423FA9AC33B5}"/>
              </a:ext>
            </a:extLst>
          </p:cNvPr>
          <p:cNvCxnSpPr>
            <a:cxnSpLocks/>
          </p:cNvCxnSpPr>
          <p:nvPr/>
        </p:nvCxnSpPr>
        <p:spPr>
          <a:xfrm>
            <a:off x="3188970" y="4601579"/>
            <a:ext cx="0" cy="3942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F816986-D6BC-1042-8ECC-DB87FFD1D0DA}"/>
              </a:ext>
            </a:extLst>
          </p:cNvPr>
          <p:cNvSpPr/>
          <p:nvPr/>
        </p:nvSpPr>
        <p:spPr>
          <a:xfrm>
            <a:off x="2755968" y="4995862"/>
            <a:ext cx="866014" cy="8660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Kidney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AdrenalG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BiliaryTR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breast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6EF0C9-F4FC-8B44-A3EC-7EA9BC08F7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4708" y="1969149"/>
            <a:ext cx="0" cy="3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41A9D1-E34D-7E47-B9A1-8F75F79F245C}"/>
              </a:ext>
            </a:extLst>
          </p:cNvPr>
          <p:cNvSpPr txBox="1"/>
          <p:nvPr/>
        </p:nvSpPr>
        <p:spPr>
          <a:xfrm>
            <a:off x="6799695" y="1964483"/>
            <a:ext cx="354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AT" dirty="0"/>
              <a:t>roportional to evidence of support</a:t>
            </a:r>
          </a:p>
          <a:p>
            <a:r>
              <a:rPr lang="en-AT" dirty="0"/>
              <a:t>(model coefficients; BT model)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81941E-3E42-5442-AD59-8DBF5FFFC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4708" y="2672152"/>
            <a:ext cx="0" cy="3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8CB3C-A1F8-3F45-99A7-0CE7AB65E15B}"/>
              </a:ext>
            </a:extLst>
          </p:cNvPr>
          <p:cNvSpPr txBox="1"/>
          <p:nvPr/>
        </p:nvSpPr>
        <p:spPr>
          <a:xfrm>
            <a:off x="6799694" y="2667486"/>
            <a:ext cx="417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 of line could indicate time measure</a:t>
            </a:r>
            <a:endParaRPr lang="en-AT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91ED4BC-C920-4D4E-BC20-C6C0736347AC}"/>
              </a:ext>
            </a:extLst>
          </p:cNvPr>
          <p:cNvSpPr/>
          <p:nvPr/>
        </p:nvSpPr>
        <p:spPr>
          <a:xfrm>
            <a:off x="2261703" y="2840737"/>
            <a:ext cx="115536" cy="4500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ED818B-7595-9045-BE5C-0E1110366112}"/>
              </a:ext>
            </a:extLst>
          </p:cNvPr>
          <p:cNvSpPr txBox="1"/>
          <p:nvPr/>
        </p:nvSpPr>
        <p:spPr>
          <a:xfrm>
            <a:off x="738481" y="2690335"/>
            <a:ext cx="1473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400" dirty="0"/>
              <a:t>‘time-branch’ </a:t>
            </a:r>
          </a:p>
          <a:p>
            <a:r>
              <a:rPr lang="en-GB" sz="1400" dirty="0"/>
              <a:t>u</a:t>
            </a:r>
            <a:r>
              <a:rPr lang="en-AT" sz="1400" dirty="0"/>
              <a:t>niform across all</a:t>
            </a:r>
          </a:p>
          <a:p>
            <a:r>
              <a:rPr lang="en-GB" sz="1400" dirty="0"/>
              <a:t>o</a:t>
            </a:r>
            <a:r>
              <a:rPr lang="en-AT" sz="1400" dirty="0"/>
              <a:t>rgan sites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1EE46-C7FF-F74A-8C9F-0D6951A0A1DA}"/>
              </a:ext>
            </a:extLst>
          </p:cNvPr>
          <p:cNvSpPr txBox="1"/>
          <p:nvPr/>
        </p:nvSpPr>
        <p:spPr>
          <a:xfrm>
            <a:off x="153350" y="68813"/>
            <a:ext cx="872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>
                <a:solidFill>
                  <a:schemeClr val="bg1">
                    <a:lumMod val="50000"/>
                  </a:schemeClr>
                </a:solidFill>
              </a:rPr>
              <a:t>Results III: We can only create a ‘single-end’ tree; assessing the likelihood of first occurrence</a:t>
            </a:r>
          </a:p>
        </p:txBody>
      </p:sp>
    </p:spTree>
    <p:extLst>
      <p:ext uri="{BB962C8B-B14F-4D97-AF65-F5344CB8AC3E}">
        <p14:creationId xmlns:p14="http://schemas.microsoft.com/office/powerpoint/2010/main" val="101352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5090-9D47-EF43-8D11-32960E5B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6259-0633-A043-B13A-6C789BC1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stem Font Regular"/>
              <a:buChar char="-"/>
            </a:pPr>
            <a:r>
              <a:rPr lang="en-AT" dirty="0"/>
              <a:t>Reference group needed for statistical inference</a:t>
            </a:r>
          </a:p>
          <a:p>
            <a:pPr>
              <a:buFont typeface="System Font Regular"/>
              <a:buChar char="-"/>
            </a:pPr>
            <a:r>
              <a:rPr lang="en-AT" dirty="0"/>
              <a:t>Ties (two organ sites at the same time) are not supported</a:t>
            </a:r>
          </a:p>
          <a:p>
            <a:pPr>
              <a:buFont typeface="System Font Regular"/>
              <a:buChar char="-"/>
            </a:pPr>
            <a:r>
              <a:rPr lang="en-AT" dirty="0"/>
              <a:t>Qualitative measure (time agnostic)</a:t>
            </a:r>
          </a:p>
          <a:p>
            <a:pPr>
              <a:buFont typeface="System Font Regular"/>
              <a:buChar char="-"/>
            </a:pPr>
            <a:endParaRPr lang="en-AT" b="1" dirty="0"/>
          </a:p>
          <a:p>
            <a:pPr>
              <a:buFont typeface="System Font Regular"/>
              <a:buChar char="±"/>
            </a:pPr>
            <a:r>
              <a:rPr lang="en-AT" dirty="0"/>
              <a:t>BradleyTerry model propose a </a:t>
            </a:r>
            <a:r>
              <a:rPr lang="en-AT" b="1" dirty="0"/>
              <a:t>point estimate </a:t>
            </a:r>
            <a:r>
              <a:rPr lang="en-AT" dirty="0"/>
              <a:t>in time</a:t>
            </a:r>
          </a:p>
          <a:p>
            <a:pPr marL="0" indent="0">
              <a:buNone/>
            </a:pPr>
            <a:endParaRPr lang="en-AT" b="1" dirty="0"/>
          </a:p>
          <a:p>
            <a:pPr>
              <a:buFont typeface="System Font Regular"/>
              <a:buChar char="+"/>
            </a:pPr>
            <a:r>
              <a:rPr lang="en-AT" dirty="0"/>
              <a:t>BT model estimates recapitualte ‘simple’ observations </a:t>
            </a:r>
          </a:p>
          <a:p>
            <a:pPr>
              <a:buFont typeface="System Font Regular"/>
              <a:buChar char="+"/>
            </a:pPr>
            <a:r>
              <a:rPr lang="en-AT" dirty="0"/>
              <a:t>Straightforward in interpretation</a:t>
            </a:r>
          </a:p>
          <a:p>
            <a:pPr>
              <a:buFont typeface="System Font Regular"/>
              <a:buChar char="+"/>
            </a:pPr>
            <a:endParaRPr lang="en-AT" dirty="0"/>
          </a:p>
          <a:p>
            <a:pPr>
              <a:buFont typeface="System Font Regular"/>
              <a:buChar char="+"/>
            </a:pPr>
            <a:endParaRPr lang="en-AT" dirty="0"/>
          </a:p>
          <a:p>
            <a:pPr>
              <a:buFont typeface="System Font Regular"/>
              <a:buChar char="-"/>
            </a:pPr>
            <a:endParaRPr lang="en-AT" dirty="0"/>
          </a:p>
          <a:p>
            <a:pPr>
              <a:buFont typeface="System Font Regular"/>
              <a:buChar char="-"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0789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674</Words>
  <Application>Microsoft Macintosh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System Font Regular</vt:lpstr>
      <vt:lpstr>Office Theme</vt:lpstr>
      <vt:lpstr>PowerPoint Presentation</vt:lpstr>
      <vt:lpstr>The problem</vt:lpstr>
      <vt:lpstr>Is the metastatic seeding pattern (timely) random</vt:lpstr>
      <vt:lpstr>BradleyTerry model and some extensions</vt:lpstr>
      <vt:lpstr>Prostate cancer dataset</vt:lpstr>
      <vt:lpstr>PowerPoint Presentation</vt:lpstr>
      <vt:lpstr>The highest likelihood to detect the first metastatic site is at regional_lymph node, other or bone (cannot be discriminated)</vt:lpstr>
      <vt:lpstr>PowerPoint Presentation</vt:lpstr>
      <vt:lpstr>Limitations</vt:lpstr>
      <vt:lpstr>PlackettLuce model for modelling rankings data</vt:lpstr>
      <vt:lpstr>comparision</vt:lpstr>
      <vt:lpstr>Relative strength parameters are evaluated</vt:lpstr>
      <vt:lpstr>Hypothesis 2: p1⩾max(p2,…,p6)</vt:lpstr>
      <vt:lpstr>Again:</vt:lpstr>
      <vt:lpstr>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S10687</dc:creator>
  <cp:lastModifiedBy>S10687</cp:lastModifiedBy>
  <cp:revision>1</cp:revision>
  <dcterms:created xsi:type="dcterms:W3CDTF">2022-01-09T15:51:40Z</dcterms:created>
  <dcterms:modified xsi:type="dcterms:W3CDTF">2022-01-10T20:44:01Z</dcterms:modified>
</cp:coreProperties>
</file>