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1" r:id="rId16"/>
    <p:sldId id="273" r:id="rId17"/>
    <p:sldId id="263" r:id="rId18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5"/>
    <p:restoredTop sz="96327"/>
  </p:normalViewPr>
  <p:slideViewPr>
    <p:cSldViewPr snapToGrid="0" snapToObjects="1" showGuides="1">
      <p:cViewPr>
        <p:scale>
          <a:sx n="112" d="100"/>
          <a:sy n="112" d="100"/>
        </p:scale>
        <p:origin x="1160" y="51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A793-BE60-A544-A63E-486B2873F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61E51-9562-C048-A442-D2A60F62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629F-84A9-D347-A773-7D18858A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5608-8B99-F043-84CE-6210DD56B371}" type="datetimeFigureOut">
              <a:rPr lang="en-AT" smtClean="0"/>
              <a:t>09.01.22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B0940-D48F-B147-B638-71B9D1BA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CC5C4-8F2F-6F48-8639-E73E0314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C202-1F8C-1F44-975B-291C090EC36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154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BB28-A2EA-104A-9616-85488047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750C2-8771-654D-A55C-FC9F9A757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BC91-6984-E54A-AB98-1C08BCBD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5608-8B99-F043-84CE-6210DD56B371}" type="datetimeFigureOut">
              <a:rPr lang="en-AT" smtClean="0"/>
              <a:t>09.01.22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21FF5-7D82-B24A-9036-95C0CED3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E54A3-3F7E-EC46-A619-6730A3E8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C202-1F8C-1F44-975B-291C090EC36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7800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8D745-709F-9D48-ACC9-658C577A6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941B2-D336-7C47-9EBF-D66E6E6AC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6F3ED-D7BB-2749-9352-CB7CD9C6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5608-8B99-F043-84CE-6210DD56B371}" type="datetimeFigureOut">
              <a:rPr lang="en-AT" smtClean="0"/>
              <a:t>09.01.22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3C418-4D50-6241-8E98-390D5F64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D9D13-8F4C-9143-9BAB-102A4B76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C202-1F8C-1F44-975B-291C090EC36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2828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367B-287C-1D46-A7C5-5EDA1202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C315E-1627-9545-9A8D-066776F18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049A2-9031-1340-9CDE-392CE82E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5608-8B99-F043-84CE-6210DD56B371}" type="datetimeFigureOut">
              <a:rPr lang="en-AT" smtClean="0"/>
              <a:t>09.01.22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CE43F-E959-914A-B90B-CE23D5D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8AFC9-67C8-7448-8EDF-61504158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C202-1F8C-1F44-975B-291C090EC36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8828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16D6-A841-A947-BC8E-A135932A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0A59F-D0A7-3446-A416-F3BA24DD3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2B1AB-ECF1-A247-BE59-009E2624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5608-8B99-F043-84CE-6210DD56B371}" type="datetimeFigureOut">
              <a:rPr lang="en-AT" smtClean="0"/>
              <a:t>09.01.22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28ACA-5357-A845-B285-16C4D040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7334-5CE4-4248-8D23-D6AA8A28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C202-1F8C-1F44-975B-291C090EC36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7295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379F-4B57-A74A-B833-1AAA9FF7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F5A6F-9CE5-1E46-AB5B-3DAE185B1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296AF-05F9-D94B-B722-1D712AC6A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3E18A-BF3D-CA4E-9442-4D931511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5608-8B99-F043-84CE-6210DD56B371}" type="datetimeFigureOut">
              <a:rPr lang="en-AT" smtClean="0"/>
              <a:t>09.01.22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A5178-E547-E649-B983-E11230C5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09C8C-F1F1-6C45-91A0-F917106B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C202-1F8C-1F44-975B-291C090EC36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124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E3BF-F475-D949-A815-AF04D0A87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39F29-1678-FE45-8CC9-3934B4398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D0C54-C193-4B4E-8BBE-839FC32C5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6DBF6E-8C41-A440-9B16-C4ADE3828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7B83F-30CD-6041-B593-7F8CFF2F7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4ED1B-E1CB-404B-8749-B9C0F30E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5608-8B99-F043-84CE-6210DD56B371}" type="datetimeFigureOut">
              <a:rPr lang="en-AT" smtClean="0"/>
              <a:t>09.01.22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3C92A-8456-E245-A953-31732F76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94094-70AC-AA40-BB86-24278760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C202-1F8C-1F44-975B-291C090EC36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276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8DF5-815A-4D45-8871-CA4D23F9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69534-9874-2049-BEDB-3EDF8A3A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5608-8B99-F043-84CE-6210DD56B371}" type="datetimeFigureOut">
              <a:rPr lang="en-AT" smtClean="0"/>
              <a:t>09.01.22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560FC-C78E-F544-8E3C-2ED38138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A16D9-01A9-E843-9727-A692D354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C202-1F8C-1F44-975B-291C090EC36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8986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87084-F86F-FB4A-9AF2-880225BE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5608-8B99-F043-84CE-6210DD56B371}" type="datetimeFigureOut">
              <a:rPr lang="en-AT" smtClean="0"/>
              <a:t>09.01.22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DAAD7-E1AD-C540-9658-A8B0F603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AFC96-452E-7C44-BAAB-B773F20B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C202-1F8C-1F44-975B-291C090EC36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4875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3BF3-DF29-CC4E-8186-D781A404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57C67-3CF8-9443-A1A6-F4A34DFBF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BB523-C30F-B746-898C-7F9C09729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F6A0A-CBB6-484B-98A4-33ED3DA2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5608-8B99-F043-84CE-6210DD56B371}" type="datetimeFigureOut">
              <a:rPr lang="en-AT" smtClean="0"/>
              <a:t>09.01.22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A6D3D-8B82-7444-A772-FCE62FF8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7E5D7-27AA-E44D-99DF-D7BA3DE2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C202-1F8C-1F44-975B-291C090EC36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7480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2857-7536-8444-9B8A-D4BD5A88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E5FC2-C462-FA4C-A7C2-C62FB99AF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13AA9-1BBB-3447-94C6-6A120EDB7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ED000-4BAB-8B40-9B0A-CC5362A9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5608-8B99-F043-84CE-6210DD56B371}" type="datetimeFigureOut">
              <a:rPr lang="en-AT" smtClean="0"/>
              <a:t>09.01.22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8C92E-5FC3-664E-AD79-4B82398D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C0412-513B-9F4A-AD80-3E9678BB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C202-1F8C-1F44-975B-291C090EC36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632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7FA8A-F415-D546-AEF8-D94AE439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8F90B-91BA-A244-9F0F-ACAAE21B4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102FF-0001-BB43-90E6-5054C475F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F5608-8B99-F043-84CE-6210DD56B371}" type="datetimeFigureOut">
              <a:rPr lang="en-AT" smtClean="0"/>
              <a:t>09.01.22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93771-34F3-B149-8EC3-0BA9C6A20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ED298-B108-3341-B056-3FE973E2A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C202-1F8C-1F44-975B-291C090EC36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0657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105E-4413-5C44-A895-1E84454B3D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(qualitatively) time metastatic seeding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B387E-F6FD-9A4F-ABEB-03060AA8C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T" dirty="0"/>
          </a:p>
          <a:p>
            <a:r>
              <a:rPr lang="en-AT" dirty="0"/>
              <a:t>01/11/2022</a:t>
            </a:r>
          </a:p>
        </p:txBody>
      </p:sp>
    </p:spTree>
    <p:extLst>
      <p:ext uri="{BB962C8B-B14F-4D97-AF65-F5344CB8AC3E}">
        <p14:creationId xmlns:p14="http://schemas.microsoft.com/office/powerpoint/2010/main" val="288026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5090-9D47-EF43-8D11-32960E5B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T" sz="3200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26259-0633-A043-B13A-6C789BC1C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stem Font Regular"/>
              <a:buChar char="-"/>
            </a:pPr>
            <a:r>
              <a:rPr lang="en-AT" sz="2600" dirty="0"/>
              <a:t>Reference group needed for statistical inference</a:t>
            </a:r>
          </a:p>
          <a:p>
            <a:pPr>
              <a:buFont typeface="System Font Regular"/>
              <a:buChar char="-"/>
            </a:pPr>
            <a:r>
              <a:rPr lang="en-AT" sz="2600" dirty="0"/>
              <a:t>Ties (two organ sites at the same time) are not supported</a:t>
            </a:r>
          </a:p>
          <a:p>
            <a:pPr>
              <a:buFont typeface="System Font Regular"/>
              <a:buChar char="-"/>
            </a:pPr>
            <a:r>
              <a:rPr lang="en-AT" sz="2600" dirty="0"/>
              <a:t>Qualitative measure (time agnostic)</a:t>
            </a:r>
          </a:p>
          <a:p>
            <a:pPr>
              <a:buFont typeface="System Font Regular"/>
              <a:buChar char="-"/>
            </a:pPr>
            <a:endParaRPr lang="en-AT" sz="2600" b="1" dirty="0"/>
          </a:p>
          <a:p>
            <a:pPr>
              <a:buFont typeface="System Font Regular"/>
              <a:buChar char="±"/>
            </a:pPr>
            <a:r>
              <a:rPr lang="en-AT" sz="2600" dirty="0"/>
              <a:t>BradleyTerry model propose a </a:t>
            </a:r>
            <a:r>
              <a:rPr lang="en-AT" sz="2600" b="1" dirty="0"/>
              <a:t>point estimate </a:t>
            </a:r>
            <a:r>
              <a:rPr lang="en-AT" sz="2600" dirty="0"/>
              <a:t>in time (i.e., Rank1)</a:t>
            </a:r>
          </a:p>
          <a:p>
            <a:pPr marL="0" indent="0">
              <a:buNone/>
            </a:pPr>
            <a:endParaRPr lang="en-AT" sz="2600" b="1" dirty="0"/>
          </a:p>
          <a:p>
            <a:pPr>
              <a:buFont typeface="System Font Regular"/>
              <a:buChar char="+"/>
            </a:pPr>
            <a:r>
              <a:rPr lang="en-AT" sz="2600" dirty="0"/>
              <a:t>BT model estimates recapitualte ‘simple’ observations </a:t>
            </a:r>
          </a:p>
          <a:p>
            <a:pPr>
              <a:buFont typeface="System Font Regular"/>
              <a:buChar char="+"/>
            </a:pPr>
            <a:r>
              <a:rPr lang="en-AT" sz="2600" dirty="0"/>
              <a:t>Straightforward in interpretation</a:t>
            </a:r>
          </a:p>
          <a:p>
            <a:pPr>
              <a:buFont typeface="System Font Regular"/>
              <a:buChar char="+"/>
            </a:pPr>
            <a:endParaRPr lang="en-AT" dirty="0"/>
          </a:p>
          <a:p>
            <a:pPr>
              <a:buFont typeface="System Font Regular"/>
              <a:buChar char="+"/>
            </a:pPr>
            <a:endParaRPr lang="en-AT" dirty="0"/>
          </a:p>
          <a:p>
            <a:pPr>
              <a:buFont typeface="System Font Regular"/>
              <a:buChar char="-"/>
            </a:pPr>
            <a:endParaRPr lang="en-AT" dirty="0"/>
          </a:p>
          <a:p>
            <a:pPr>
              <a:buFont typeface="System Font Regular"/>
              <a:buChar char="-"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0789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C587-B537-F444-8ECF-C933C852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T" sz="3200" dirty="0"/>
              <a:t>PlackettLuce model for modelling rankings data</a:t>
            </a:r>
          </a:p>
        </p:txBody>
      </p:sp>
      <p:pic>
        <p:nvPicPr>
          <p:cNvPr id="5" name="Picture 4" descr="A picture containing furniture, indoor, chest of drawers&#10;&#10;Description automatically generated">
            <a:extLst>
              <a:ext uri="{FF2B5EF4-FFF2-40B4-BE49-F238E27FC236}">
                <a16:creationId xmlns:a16="http://schemas.microsoft.com/office/drawing/2014/main" id="{90BED548-471D-184E-8D8D-E739EDCBE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87" y="1606826"/>
            <a:ext cx="9415848" cy="1386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0FBCCD-7321-EA4F-8151-8C32C8526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32" y="3259125"/>
            <a:ext cx="7860957" cy="872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0D7047-44F5-3E45-A65B-A1C9410B7A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768" r="6149"/>
          <a:stretch/>
        </p:blipFill>
        <p:spPr>
          <a:xfrm>
            <a:off x="1184702" y="3255894"/>
            <a:ext cx="9822596" cy="25648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1B0189-FA3A-4840-A06B-3E3AB078A29C}"/>
              </a:ext>
            </a:extLst>
          </p:cNvPr>
          <p:cNvSpPr txBox="1"/>
          <p:nvPr/>
        </p:nvSpPr>
        <p:spPr>
          <a:xfrm>
            <a:off x="153350" y="68813"/>
            <a:ext cx="1031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i="1" dirty="0">
                <a:solidFill>
                  <a:schemeClr val="bg1">
                    <a:lumMod val="50000"/>
                  </a:schemeClr>
                </a:solidFill>
              </a:rPr>
              <a:t>Methods II: Rankings data, in which each observation is an ordering of a set of items (consumer studies, etc.)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7E7B2B-6C19-3546-9782-E6CCF3C2A831}"/>
              </a:ext>
            </a:extLst>
          </p:cNvPr>
          <p:cNvCxnSpPr/>
          <p:nvPr/>
        </p:nvCxnSpPr>
        <p:spPr>
          <a:xfrm flipH="1">
            <a:off x="3023287" y="3564813"/>
            <a:ext cx="30727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1CC266-88C2-0C46-82D5-994D48B667D8}"/>
              </a:ext>
            </a:extLst>
          </p:cNvPr>
          <p:cNvSpPr txBox="1"/>
          <p:nvPr/>
        </p:nvSpPr>
        <p:spPr>
          <a:xfrm>
            <a:off x="7431956" y="3195481"/>
            <a:ext cx="61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later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A2A2F3-8466-F542-B8C4-90D617C56C91}"/>
              </a:ext>
            </a:extLst>
          </p:cNvPr>
          <p:cNvCxnSpPr>
            <a:cxnSpLocks/>
          </p:cNvCxnSpPr>
          <p:nvPr/>
        </p:nvCxnSpPr>
        <p:spPr>
          <a:xfrm>
            <a:off x="6219567" y="3570882"/>
            <a:ext cx="30727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C97214C-3793-D94F-BC81-5D411915E5F8}"/>
              </a:ext>
            </a:extLst>
          </p:cNvPr>
          <p:cNvSpPr txBox="1"/>
          <p:nvPr/>
        </p:nvSpPr>
        <p:spPr>
          <a:xfrm>
            <a:off x="4235676" y="3195481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early</a:t>
            </a:r>
          </a:p>
        </p:txBody>
      </p:sp>
    </p:spTree>
    <p:extLst>
      <p:ext uri="{BB962C8B-B14F-4D97-AF65-F5344CB8AC3E}">
        <p14:creationId xmlns:p14="http://schemas.microsoft.com/office/powerpoint/2010/main" val="335473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CEE0-C620-B24D-A70A-A3809CCD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T" sz="3200" dirty="0"/>
              <a:t>Generalization of the BradleyTerry model - PlackettLuce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BF804-FBB2-0C47-9CE9-BD967B9651EA}"/>
              </a:ext>
            </a:extLst>
          </p:cNvPr>
          <p:cNvSpPr txBox="1"/>
          <p:nvPr/>
        </p:nvSpPr>
        <p:spPr>
          <a:xfrm>
            <a:off x="153350" y="68813"/>
            <a:ext cx="553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i="1" dirty="0">
                <a:solidFill>
                  <a:schemeClr val="bg1">
                    <a:lumMod val="50000"/>
                  </a:schemeClr>
                </a:solidFill>
              </a:rPr>
              <a:t>Methods III: I deployed the hyper2 R package for support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1C3DA-5CC1-FF49-94EF-C4D0DA813045}"/>
              </a:ext>
            </a:extLst>
          </p:cNvPr>
          <p:cNvSpPr txBox="1"/>
          <p:nvPr/>
        </p:nvSpPr>
        <p:spPr>
          <a:xfrm>
            <a:off x="961696" y="2023124"/>
            <a:ext cx="4217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AT" dirty="0"/>
              <a:t>ompetiror </a:t>
            </a:r>
            <a:r>
              <a:rPr lang="en-AT" baseline="-25000" dirty="0"/>
              <a:t>i </a:t>
            </a:r>
            <a:r>
              <a:rPr lang="en-AT" dirty="0"/>
              <a:t>winning in a filed of </a:t>
            </a:r>
            <a:r>
              <a:rPr lang="en-AT" baseline="-25000" dirty="0"/>
              <a:t>j</a:t>
            </a:r>
            <a:r>
              <a:rPr lang="en-AT" dirty="0"/>
              <a:t> = 1, …, 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21F0D3-D275-D647-9ADE-36A474DCA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3390262"/>
            <a:ext cx="10541000" cy="990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F8423A-C130-7347-B135-ED320A54CC8C}"/>
                  </a:ext>
                </a:extLst>
              </p:cNvPr>
              <p:cNvSpPr txBox="1"/>
              <p:nvPr/>
            </p:nvSpPr>
            <p:spPr>
              <a:xfrm>
                <a:off x="5912070" y="1938262"/>
                <a:ext cx="1434175" cy="613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𝑝𝑛</m:t>
                          </m:r>
                        </m:den>
                      </m:f>
                    </m:oMath>
                  </m:oMathPara>
                </a14:m>
                <a:endParaRPr lang="en-AT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F8423A-C130-7347-B135-ED320A54C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70" y="1938262"/>
                <a:ext cx="1434175" cy="613373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04C4098-1F95-584F-BA53-7377CD3C11F1}"/>
              </a:ext>
            </a:extLst>
          </p:cNvPr>
          <p:cNvSpPr txBox="1"/>
          <p:nvPr/>
        </p:nvSpPr>
        <p:spPr>
          <a:xfrm>
            <a:off x="961696" y="2900837"/>
            <a:ext cx="1484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AT" dirty="0"/>
              <a:t>g</a:t>
            </a:r>
          </a:p>
          <a:p>
            <a:r>
              <a:rPr lang="en-AT" dirty="0"/>
              <a:t>6 competitors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3B0E47-CD81-114F-9C48-3C0F8428FBA1}"/>
                  </a:ext>
                </a:extLst>
              </p:cNvPr>
              <p:cNvSpPr txBox="1"/>
              <p:nvPr/>
            </p:nvSpPr>
            <p:spPr>
              <a:xfrm>
                <a:off x="961696" y="4814473"/>
                <a:ext cx="5964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𝑙𝑖𝑣𝑒𝑟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𝑟𝑒𝑔𝑖𝑜𝑛𝑎𝑙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𝑙𝑢𝑛𝑔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𝑜𝑡h𝑒𝑟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𝑝𝑙𝑒𝑢𝑟𝑎</m:t>
                    </m:r>
                  </m:oMath>
                </a14:m>
                <a:r>
                  <a:rPr lang="en-AT" dirty="0"/>
                  <a:t>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3B0E47-CD81-114F-9C48-3C0F8428F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96" y="4814473"/>
                <a:ext cx="596439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22A3065-979E-8043-BA6F-2B4FE0D016DB}"/>
              </a:ext>
            </a:extLst>
          </p:cNvPr>
          <p:cNvSpPr txBox="1"/>
          <p:nvPr/>
        </p:nvSpPr>
        <p:spPr>
          <a:xfrm>
            <a:off x="961696" y="5617416"/>
            <a:ext cx="10098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2000" dirty="0"/>
              <a:t>Estimate the ‘strength’ for every p</a:t>
            </a:r>
            <a:r>
              <a:rPr lang="en-AT" sz="2000" baseline="-25000" dirty="0"/>
              <a:t>i </a:t>
            </a:r>
            <a:r>
              <a:rPr lang="en-AT" sz="2000" dirty="0"/>
              <a:t>where </a:t>
            </a:r>
            <a:r>
              <a:rPr lang="en-GB" sz="2000" dirty="0" err="1"/>
              <a:t>i</a:t>
            </a:r>
            <a:r>
              <a:rPr lang="en-GB" sz="2000" dirty="0"/>
              <a:t> ∈ {bone, liver, </a:t>
            </a:r>
            <a:r>
              <a:rPr lang="en-GB" sz="2000" dirty="0" err="1"/>
              <a:t>regional_LN</a:t>
            </a:r>
            <a:r>
              <a:rPr lang="en-GB" sz="2000" dirty="0"/>
              <a:t>, lung, other, pleura) via a </a:t>
            </a:r>
          </a:p>
          <a:p>
            <a:r>
              <a:rPr lang="en-GB" sz="2000" dirty="0"/>
              <a:t>ML estimation</a:t>
            </a:r>
            <a:r>
              <a:rPr lang="en-AT" sz="2000" baseline="-25000" dirty="0"/>
              <a:t> </a:t>
            </a:r>
            <a:r>
              <a:rPr lang="en-GB" sz="2000" dirty="0"/>
              <a:t>using</a:t>
            </a:r>
            <a:r>
              <a:rPr lang="en-AT" sz="2000" dirty="0"/>
              <a:t> dirichlet distributions</a:t>
            </a:r>
            <a:endParaRPr lang="en-GB" sz="20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7047993-FCD9-8B49-831F-C471C93BA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37304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AFFF-5D81-9849-A312-C3BA63EC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likelihood for metastases detection at </a:t>
            </a:r>
            <a:r>
              <a:rPr lang="en-US" sz="3200" dirty="0" err="1"/>
              <a:t>regional_LN</a:t>
            </a:r>
            <a:r>
              <a:rPr lang="en-US" sz="3200" dirty="0"/>
              <a:t> are highest </a:t>
            </a:r>
            <a:endParaRPr lang="en-AT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C6AC72-6DAA-D145-B40E-6AF6819FF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40" t="9422" r="3258"/>
          <a:stretch/>
        </p:blipFill>
        <p:spPr>
          <a:xfrm>
            <a:off x="975360" y="1915296"/>
            <a:ext cx="5943601" cy="394137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BF4959-7DEA-0D4E-B7EB-1276C7F4BD4D}"/>
                  </a:ext>
                </a:extLst>
              </p:cNvPr>
              <p:cNvSpPr txBox="1"/>
              <p:nvPr/>
            </p:nvSpPr>
            <p:spPr>
              <a:xfrm>
                <a:off x="7274660" y="1987000"/>
                <a:ext cx="4176584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T" dirty="0"/>
                  <a:t>Hypothesis testing: (equality of strength)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=…=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𝑝𝑛</m:t>
                      </m:r>
                    </m:oMath>
                  </m:oMathPara>
                </a14:m>
                <a:endParaRPr lang="en-GB" baseline="-25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BF4959-7DEA-0D4E-B7EB-1276C7F4B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660" y="1987000"/>
                <a:ext cx="4176584" cy="639983"/>
              </a:xfrm>
              <a:prstGeom prst="rect">
                <a:avLst/>
              </a:prstGeom>
              <a:blipFill>
                <a:blip r:embed="rId3"/>
                <a:stretch>
                  <a:fillRect l="-1212" t="-3922" b="-5882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8689636-BDA8-444A-910E-380647804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215" y="2832785"/>
            <a:ext cx="4403474" cy="26937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2F5E05-70A4-E343-829E-EA65B994B5A8}"/>
              </a:ext>
            </a:extLst>
          </p:cNvPr>
          <p:cNvSpPr txBox="1"/>
          <p:nvPr/>
        </p:nvSpPr>
        <p:spPr>
          <a:xfrm>
            <a:off x="153350" y="68813"/>
            <a:ext cx="832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i="1" dirty="0">
                <a:solidFill>
                  <a:schemeClr val="bg1">
                    <a:lumMod val="50000"/>
                  </a:schemeClr>
                </a:solidFill>
              </a:rPr>
              <a:t>Results IV: Note that statistical inferences are not possible with this approach (currently)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98DC67-28F3-DE4A-A1EB-F3DFA968632C}"/>
              </a:ext>
            </a:extLst>
          </p:cNvPr>
          <p:cNvSpPr/>
          <p:nvPr/>
        </p:nvSpPr>
        <p:spPr>
          <a:xfrm>
            <a:off x="7109460" y="5165492"/>
            <a:ext cx="1383030" cy="4045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4504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EA11-8EE9-8F44-8505-09B1CB74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T" sz="32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5BA2C-C8D0-7546-AB6F-0AB182BD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stem Font Regular"/>
              <a:buChar char="+"/>
            </a:pPr>
            <a:r>
              <a:rPr lang="en-GB" sz="2600" dirty="0"/>
              <a:t>Model follows intuition</a:t>
            </a:r>
          </a:p>
          <a:p>
            <a:pPr>
              <a:buFont typeface="System Font Regular"/>
              <a:buChar char="+"/>
            </a:pPr>
            <a:r>
              <a:rPr lang="en-GB" sz="2600" dirty="0"/>
              <a:t>no reference group needed</a:t>
            </a:r>
          </a:p>
          <a:p>
            <a:pPr>
              <a:buFont typeface="System Font Regular"/>
              <a:buChar char="+"/>
            </a:pPr>
            <a:r>
              <a:rPr lang="en-GB" sz="2600" dirty="0"/>
              <a:t>considers comprehensive ranking (rather than BT)</a:t>
            </a:r>
          </a:p>
          <a:p>
            <a:pPr>
              <a:buFont typeface="System Font Regular"/>
              <a:buChar char="±"/>
            </a:pPr>
            <a:endParaRPr lang="en-GB" sz="2600" dirty="0"/>
          </a:p>
          <a:p>
            <a:pPr>
              <a:buFont typeface="System Font Regular"/>
              <a:buChar char="±"/>
            </a:pPr>
            <a:r>
              <a:rPr lang="en-GB" sz="2600" dirty="0"/>
              <a:t>Q</a:t>
            </a:r>
            <a:r>
              <a:rPr lang="en-AT" sz="2600" dirty="0"/>
              <a:t>ualitative measure</a:t>
            </a:r>
          </a:p>
          <a:p>
            <a:pPr>
              <a:buFont typeface="System Font Regular"/>
              <a:buChar char="±"/>
            </a:pPr>
            <a:r>
              <a:rPr lang="en-AT" sz="2600" dirty="0"/>
              <a:t>Statistical inference limited</a:t>
            </a: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062254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B9BF307-AE60-064E-AB57-56AD34D26BD6}"/>
              </a:ext>
            </a:extLst>
          </p:cNvPr>
          <p:cNvGrpSpPr/>
          <p:nvPr/>
        </p:nvGrpSpPr>
        <p:grpSpPr>
          <a:xfrm>
            <a:off x="492245" y="1575479"/>
            <a:ext cx="3536056" cy="1838679"/>
            <a:chOff x="2407543" y="2186554"/>
            <a:chExt cx="6063113" cy="308112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D3A2997-AE60-3947-83D1-0FF2F429D7C3}"/>
                </a:ext>
              </a:extLst>
            </p:cNvPr>
            <p:cNvSpPr/>
            <p:nvPr/>
          </p:nvSpPr>
          <p:spPr>
            <a:xfrm>
              <a:off x="2407543" y="3869111"/>
              <a:ext cx="1461568" cy="13985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>
                  <a:solidFill>
                    <a:schemeClr val="tx1"/>
                  </a:solidFill>
                </a:rPr>
                <a:t>P</a:t>
              </a:r>
              <a:r>
                <a:rPr lang="en-AT" sz="800" b="1" dirty="0">
                  <a:solidFill>
                    <a:schemeClr val="tx1"/>
                  </a:solidFill>
                </a:rPr>
                <a:t>rimary cancer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F66C9E8-64DF-394C-8ECB-1D17145BE2A8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3655069" y="3149921"/>
              <a:ext cx="1210635" cy="924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B56CBDA-7C23-7A49-AE8C-F1F3EC97E126}"/>
                </a:ext>
              </a:extLst>
            </p:cNvPr>
            <p:cNvSpPr/>
            <p:nvPr/>
          </p:nvSpPr>
          <p:spPr>
            <a:xfrm>
              <a:off x="4783511" y="2251520"/>
              <a:ext cx="1181528" cy="11609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Organ 2</a:t>
              </a:r>
              <a:endParaRPr lang="en-AT" sz="8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CA13F0B-548D-9F46-9678-210AF5FC2B54}"/>
                </a:ext>
              </a:extLst>
            </p:cNvPr>
            <p:cNvSpPr/>
            <p:nvPr/>
          </p:nvSpPr>
          <p:spPr>
            <a:xfrm>
              <a:off x="4422203" y="4106700"/>
              <a:ext cx="1181528" cy="11609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Organ 1</a:t>
              </a:r>
              <a:endParaRPr lang="en-AT" sz="8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C33AC0E-CDF7-A944-8355-10B688A60840}"/>
                </a:ext>
              </a:extLst>
            </p:cNvPr>
            <p:cNvCxnSpPr>
              <a:cxnSpLocks/>
              <a:stCxn id="4" idx="6"/>
              <a:endCxn id="7" idx="2"/>
            </p:cNvCxnSpPr>
            <p:nvPr/>
          </p:nvCxnSpPr>
          <p:spPr>
            <a:xfrm>
              <a:off x="3869111" y="4568395"/>
              <a:ext cx="553092" cy="118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28D521A-0D31-B246-8B75-56022240C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2579" y="3371402"/>
              <a:ext cx="0" cy="493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EBAC92C-9AA3-3340-AE69-B3225B6EF119}"/>
                </a:ext>
              </a:extLst>
            </p:cNvPr>
            <p:cNvSpPr/>
            <p:nvPr/>
          </p:nvSpPr>
          <p:spPr>
            <a:xfrm>
              <a:off x="2676487" y="2186554"/>
              <a:ext cx="1181528" cy="11609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Organ 4</a:t>
              </a:r>
              <a:endParaRPr lang="en-AT" sz="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DD6DBA4-795B-9E45-BC9C-649E08BB9E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1310" y="3204646"/>
              <a:ext cx="3477818" cy="1016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CA0BEFE-F242-8746-9F03-893A01FE5107}"/>
                </a:ext>
              </a:extLst>
            </p:cNvPr>
            <p:cNvSpPr/>
            <p:nvPr/>
          </p:nvSpPr>
          <p:spPr>
            <a:xfrm>
              <a:off x="7289128" y="2527190"/>
              <a:ext cx="1181528" cy="11609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Organ 3</a:t>
              </a:r>
              <a:endParaRPr lang="en-AT" sz="8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176D9-377D-2541-A065-E25B5BE6AE65}"/>
              </a:ext>
            </a:extLst>
          </p:cNvPr>
          <p:cNvGrpSpPr/>
          <p:nvPr/>
        </p:nvGrpSpPr>
        <p:grpSpPr>
          <a:xfrm>
            <a:off x="4611160" y="1614248"/>
            <a:ext cx="3536056" cy="1838679"/>
            <a:chOff x="2407543" y="2186554"/>
            <a:chExt cx="6063113" cy="308112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B8D5EDC-EC3A-9A41-A18C-056EB0435B86}"/>
                </a:ext>
              </a:extLst>
            </p:cNvPr>
            <p:cNvSpPr/>
            <p:nvPr/>
          </p:nvSpPr>
          <p:spPr>
            <a:xfrm>
              <a:off x="2407543" y="3869111"/>
              <a:ext cx="1461568" cy="13985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>
                  <a:solidFill>
                    <a:schemeClr val="tx1"/>
                  </a:solidFill>
                </a:rPr>
                <a:t>P</a:t>
              </a:r>
              <a:r>
                <a:rPr lang="en-AT" sz="800" b="1" dirty="0">
                  <a:solidFill>
                    <a:schemeClr val="tx1"/>
                  </a:solidFill>
                </a:rPr>
                <a:t>rimary cancer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6630709-64D3-4A42-89B2-0DEB37DA43E8}"/>
                </a:ext>
              </a:extLst>
            </p:cNvPr>
            <p:cNvCxnSpPr>
              <a:cxnSpLocks/>
              <a:stCxn id="15" idx="7"/>
            </p:cNvCxnSpPr>
            <p:nvPr/>
          </p:nvCxnSpPr>
          <p:spPr>
            <a:xfrm flipV="1">
              <a:off x="3655069" y="3149921"/>
              <a:ext cx="1210635" cy="924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A94AE7-98C7-8348-9E98-A5822E1B700F}"/>
                </a:ext>
              </a:extLst>
            </p:cNvPr>
            <p:cNvSpPr/>
            <p:nvPr/>
          </p:nvSpPr>
          <p:spPr>
            <a:xfrm>
              <a:off x="4783511" y="2251520"/>
              <a:ext cx="1181528" cy="11609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Organ 2</a:t>
              </a:r>
              <a:endParaRPr lang="en-AT" sz="8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2A712E9-C752-B24C-AC27-D9BAAB8AB4FB}"/>
                </a:ext>
              </a:extLst>
            </p:cNvPr>
            <p:cNvSpPr/>
            <p:nvPr/>
          </p:nvSpPr>
          <p:spPr>
            <a:xfrm>
              <a:off x="4422203" y="4106700"/>
              <a:ext cx="1181528" cy="11609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Organ 1</a:t>
              </a:r>
              <a:endParaRPr lang="en-AT" sz="8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BC80222-98B4-1040-B18D-EDA292040611}"/>
                </a:ext>
              </a:extLst>
            </p:cNvPr>
            <p:cNvCxnSpPr>
              <a:cxnSpLocks/>
              <a:stCxn id="15" idx="6"/>
              <a:endCxn id="18" idx="2"/>
            </p:cNvCxnSpPr>
            <p:nvPr/>
          </p:nvCxnSpPr>
          <p:spPr>
            <a:xfrm>
              <a:off x="3869111" y="4568395"/>
              <a:ext cx="553092" cy="118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0738342-5F12-6F40-B14E-35CB27618A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2579" y="3371402"/>
              <a:ext cx="0" cy="493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31F480E-B127-C843-AB72-78923BD616B9}"/>
                </a:ext>
              </a:extLst>
            </p:cNvPr>
            <p:cNvSpPr/>
            <p:nvPr/>
          </p:nvSpPr>
          <p:spPr>
            <a:xfrm>
              <a:off x="2676487" y="2186554"/>
              <a:ext cx="1181528" cy="11609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Organ 4</a:t>
              </a:r>
              <a:endParaRPr lang="en-AT" sz="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5E0FE58-0000-C94C-B0A3-AB6F36A406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1310" y="3204646"/>
              <a:ext cx="3477818" cy="1016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C2719F5-49D1-EA48-B3C0-0D9E94E6F2AB}"/>
                </a:ext>
              </a:extLst>
            </p:cNvPr>
            <p:cNvSpPr/>
            <p:nvPr/>
          </p:nvSpPr>
          <p:spPr>
            <a:xfrm>
              <a:off x="7289128" y="2527190"/>
              <a:ext cx="1181528" cy="11609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Organ 3</a:t>
              </a:r>
              <a:endParaRPr lang="en-AT" sz="8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EA7E9B-B658-3D4D-80F0-4749490675C8}"/>
              </a:ext>
            </a:extLst>
          </p:cNvPr>
          <p:cNvGrpSpPr/>
          <p:nvPr/>
        </p:nvGrpSpPr>
        <p:grpSpPr>
          <a:xfrm>
            <a:off x="8491183" y="1605797"/>
            <a:ext cx="3536056" cy="1838679"/>
            <a:chOff x="2407543" y="2186554"/>
            <a:chExt cx="6063113" cy="308112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A101001-47DC-1040-BDE3-6889C9E2186B}"/>
                </a:ext>
              </a:extLst>
            </p:cNvPr>
            <p:cNvSpPr/>
            <p:nvPr/>
          </p:nvSpPr>
          <p:spPr>
            <a:xfrm>
              <a:off x="2407543" y="3869111"/>
              <a:ext cx="1461568" cy="13985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>
                  <a:solidFill>
                    <a:schemeClr val="tx1"/>
                  </a:solidFill>
                </a:rPr>
                <a:t>P</a:t>
              </a:r>
              <a:r>
                <a:rPr lang="en-AT" sz="800" b="1" dirty="0">
                  <a:solidFill>
                    <a:schemeClr val="tx1"/>
                  </a:solidFill>
                </a:rPr>
                <a:t>rimary cancer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9066846-6F2B-5F4B-B035-AD3F8E212DE8}"/>
                </a:ext>
              </a:extLst>
            </p:cNvPr>
            <p:cNvCxnSpPr>
              <a:cxnSpLocks/>
              <a:stCxn id="25" idx="7"/>
            </p:cNvCxnSpPr>
            <p:nvPr/>
          </p:nvCxnSpPr>
          <p:spPr>
            <a:xfrm flipV="1">
              <a:off x="3655069" y="3149921"/>
              <a:ext cx="1210635" cy="924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189DA21-6CF9-D24F-99CB-AD3338D16C6B}"/>
                </a:ext>
              </a:extLst>
            </p:cNvPr>
            <p:cNvSpPr/>
            <p:nvPr/>
          </p:nvSpPr>
          <p:spPr>
            <a:xfrm>
              <a:off x="4783511" y="2251520"/>
              <a:ext cx="1181528" cy="11609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Organ 2</a:t>
              </a:r>
              <a:endParaRPr lang="en-AT" sz="8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809A696-70A7-5C43-A897-9DC6A7D4012F}"/>
                </a:ext>
              </a:extLst>
            </p:cNvPr>
            <p:cNvSpPr/>
            <p:nvPr/>
          </p:nvSpPr>
          <p:spPr>
            <a:xfrm>
              <a:off x="4422203" y="4106700"/>
              <a:ext cx="1181528" cy="11609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Organ 1</a:t>
              </a:r>
              <a:endParaRPr lang="en-AT" sz="8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5D60DCA-2369-1F41-9E15-5EB767F02CCA}"/>
                </a:ext>
              </a:extLst>
            </p:cNvPr>
            <p:cNvCxnSpPr>
              <a:cxnSpLocks/>
              <a:stCxn id="25" idx="6"/>
              <a:endCxn id="28" idx="2"/>
            </p:cNvCxnSpPr>
            <p:nvPr/>
          </p:nvCxnSpPr>
          <p:spPr>
            <a:xfrm>
              <a:off x="3869111" y="4568395"/>
              <a:ext cx="553092" cy="118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09087F8-8F2D-8B4C-9EF2-FCEC45184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2579" y="3371402"/>
              <a:ext cx="0" cy="493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ECAE517-FA0B-824D-B68F-9C9BB4ED94D1}"/>
                </a:ext>
              </a:extLst>
            </p:cNvPr>
            <p:cNvSpPr/>
            <p:nvPr/>
          </p:nvSpPr>
          <p:spPr>
            <a:xfrm>
              <a:off x="2676487" y="2186554"/>
              <a:ext cx="1181528" cy="11609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Organ 4</a:t>
              </a:r>
              <a:endParaRPr lang="en-AT" sz="8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400F6FE-4EEE-5C45-8BA2-8C3DE1D578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1310" y="3204646"/>
              <a:ext cx="3477818" cy="1016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40EEBB-D0D7-FB48-8468-34B2850295FA}"/>
                </a:ext>
              </a:extLst>
            </p:cNvPr>
            <p:cNvSpPr/>
            <p:nvPr/>
          </p:nvSpPr>
          <p:spPr>
            <a:xfrm>
              <a:off x="7289128" y="2527190"/>
              <a:ext cx="1181528" cy="11609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Organ 3</a:t>
              </a:r>
              <a:endParaRPr lang="en-AT" sz="800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90EBE2-534E-E348-933F-B3FBD369244C}"/>
              </a:ext>
            </a:extLst>
          </p:cNvPr>
          <p:cNvCxnSpPr/>
          <p:nvPr/>
        </p:nvCxnSpPr>
        <p:spPr>
          <a:xfrm>
            <a:off x="492245" y="1359236"/>
            <a:ext cx="340013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B54E5A-9D44-3A40-959D-E84A0B0BDFA6}"/>
              </a:ext>
            </a:extLst>
          </p:cNvPr>
          <p:cNvCxnSpPr/>
          <p:nvPr/>
        </p:nvCxnSpPr>
        <p:spPr>
          <a:xfrm>
            <a:off x="4611160" y="1359236"/>
            <a:ext cx="340013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35BE32-B398-F040-BF6D-61694B81175F}"/>
              </a:ext>
            </a:extLst>
          </p:cNvPr>
          <p:cNvCxnSpPr/>
          <p:nvPr/>
        </p:nvCxnSpPr>
        <p:spPr>
          <a:xfrm>
            <a:off x="8623949" y="1350998"/>
            <a:ext cx="340013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B3FFF42-F556-8243-A326-A52B39958CBF}"/>
              </a:ext>
            </a:extLst>
          </p:cNvPr>
          <p:cNvSpPr txBox="1"/>
          <p:nvPr/>
        </p:nvSpPr>
        <p:spPr>
          <a:xfrm>
            <a:off x="1471492" y="1024571"/>
            <a:ext cx="1069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1400" i="1" dirty="0"/>
              <a:t>Organ site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688351-306C-B140-9508-9CE740B343A7}"/>
              </a:ext>
            </a:extLst>
          </p:cNvPr>
          <p:cNvSpPr txBox="1"/>
          <p:nvPr/>
        </p:nvSpPr>
        <p:spPr>
          <a:xfrm>
            <a:off x="5640363" y="1019712"/>
            <a:ext cx="1069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1400" i="1" dirty="0"/>
              <a:t>Organ site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923F56-4D71-DD46-9E04-8444D8FFC0A0}"/>
              </a:ext>
            </a:extLst>
          </p:cNvPr>
          <p:cNvSpPr txBox="1"/>
          <p:nvPr/>
        </p:nvSpPr>
        <p:spPr>
          <a:xfrm>
            <a:off x="9789413" y="1026892"/>
            <a:ext cx="1069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1400" i="1" dirty="0"/>
              <a:t>Organ site 3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3D6167D-4689-684A-9157-F8A8AC986B92}"/>
              </a:ext>
            </a:extLst>
          </p:cNvPr>
          <p:cNvCxnSpPr/>
          <p:nvPr/>
        </p:nvCxnSpPr>
        <p:spPr>
          <a:xfrm flipV="1">
            <a:off x="649095" y="3755731"/>
            <a:ext cx="10855046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129AABA-8CAE-3840-B939-9AE97E00CD82}"/>
              </a:ext>
            </a:extLst>
          </p:cNvPr>
          <p:cNvSpPr txBox="1"/>
          <p:nvPr/>
        </p:nvSpPr>
        <p:spPr>
          <a:xfrm>
            <a:off x="3123269" y="3855427"/>
            <a:ext cx="6375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Every metastatic lesion is independent; BT model for 1</a:t>
            </a:r>
            <a:r>
              <a:rPr lang="en-GB" sz="1600" i="1" baseline="30000" dirty="0"/>
              <a:t>st</a:t>
            </a:r>
            <a:r>
              <a:rPr lang="en-GB" sz="1600" i="1" dirty="0"/>
              <a:t> 2</a:t>
            </a:r>
            <a:r>
              <a:rPr lang="en-GB" sz="1600" i="1" baseline="30000" dirty="0"/>
              <a:t>nd</a:t>
            </a:r>
            <a:r>
              <a:rPr lang="en-GB" sz="1600" i="1" dirty="0"/>
              <a:t>, 3</a:t>
            </a:r>
            <a:r>
              <a:rPr lang="en-GB" sz="1600" i="1" baseline="30000" dirty="0"/>
              <a:t>rd </a:t>
            </a:r>
            <a:r>
              <a:rPr lang="en-GB" sz="1600" i="1" dirty="0"/>
              <a:t>occurrence</a:t>
            </a:r>
            <a:endParaRPr lang="en-AT" sz="1600" i="1" baseline="300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C62F04C-7841-A849-AF22-5A8B0DEDAE01}"/>
              </a:ext>
            </a:extLst>
          </p:cNvPr>
          <p:cNvGrpSpPr/>
          <p:nvPr/>
        </p:nvGrpSpPr>
        <p:grpSpPr>
          <a:xfrm>
            <a:off x="772667" y="5153240"/>
            <a:ext cx="5586207" cy="834603"/>
            <a:chOff x="2407543" y="3869111"/>
            <a:chExt cx="9578414" cy="139856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51DF66E-AE8B-2D4D-93E5-4015080E8F71}"/>
                </a:ext>
              </a:extLst>
            </p:cNvPr>
            <p:cNvSpPr/>
            <p:nvPr/>
          </p:nvSpPr>
          <p:spPr>
            <a:xfrm>
              <a:off x="2407543" y="3869111"/>
              <a:ext cx="1461568" cy="13985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>
                  <a:solidFill>
                    <a:schemeClr val="tx1"/>
                  </a:solidFill>
                </a:rPr>
                <a:t>P</a:t>
              </a:r>
              <a:r>
                <a:rPr lang="en-AT" sz="800" b="1" dirty="0">
                  <a:solidFill>
                    <a:schemeClr val="tx1"/>
                  </a:solidFill>
                </a:rPr>
                <a:t>rimary cancer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8FE7B48-B30D-7647-BFA5-C911A5ABB705}"/>
                </a:ext>
              </a:extLst>
            </p:cNvPr>
            <p:cNvSpPr/>
            <p:nvPr/>
          </p:nvSpPr>
          <p:spPr>
            <a:xfrm>
              <a:off x="6360315" y="3983435"/>
              <a:ext cx="1181529" cy="11609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Organ 2</a:t>
              </a:r>
              <a:endParaRPr lang="en-AT" sz="8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842347D-1197-6B41-8504-8CA29DD47603}"/>
                </a:ext>
              </a:extLst>
            </p:cNvPr>
            <p:cNvSpPr/>
            <p:nvPr/>
          </p:nvSpPr>
          <p:spPr>
            <a:xfrm>
              <a:off x="4659268" y="3987904"/>
              <a:ext cx="1181529" cy="11609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Organ 1</a:t>
              </a:r>
              <a:endParaRPr lang="en-AT" sz="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5ADBF4B-668D-0449-AF4D-35B542B66D0A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>
              <a:off x="3869111" y="4568396"/>
              <a:ext cx="79015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BC905F9-C8D5-CE48-B1C9-0F80FE01947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3201" y="4315989"/>
              <a:ext cx="0" cy="5048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E8DDB49-B362-454B-9049-7A2504E8EC4A}"/>
                </a:ext>
              </a:extLst>
            </p:cNvPr>
            <p:cNvSpPr/>
            <p:nvPr/>
          </p:nvSpPr>
          <p:spPr>
            <a:xfrm>
              <a:off x="10804428" y="3983430"/>
              <a:ext cx="1181529" cy="11609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Organ 4</a:t>
              </a:r>
              <a:endParaRPr lang="en-AT" sz="8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3769801-4513-5544-BEB0-F0E4E4B3BE32}"/>
                </a:ext>
              </a:extLst>
            </p:cNvPr>
            <p:cNvSpPr/>
            <p:nvPr/>
          </p:nvSpPr>
          <p:spPr>
            <a:xfrm>
              <a:off x="8814721" y="3983435"/>
              <a:ext cx="1181529" cy="11609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Organ 3</a:t>
              </a:r>
              <a:endParaRPr lang="en-AT" sz="800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C5AD203-CBCC-484E-B8BE-B09150758882}"/>
              </a:ext>
            </a:extLst>
          </p:cNvPr>
          <p:cNvCxnSpPr>
            <a:cxnSpLocks/>
          </p:cNvCxnSpPr>
          <p:nvPr/>
        </p:nvCxnSpPr>
        <p:spPr>
          <a:xfrm>
            <a:off x="3771918" y="5568651"/>
            <a:ext cx="73658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BF9F49-149C-BE4F-85B6-DE9CCD706922}"/>
              </a:ext>
            </a:extLst>
          </p:cNvPr>
          <p:cNvCxnSpPr>
            <a:cxnSpLocks/>
          </p:cNvCxnSpPr>
          <p:nvPr/>
        </p:nvCxnSpPr>
        <p:spPr>
          <a:xfrm>
            <a:off x="5196052" y="5567872"/>
            <a:ext cx="460826" cy="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439DE5A-6542-4A4B-A45A-050206B387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58139" y="4877943"/>
            <a:ext cx="0" cy="3600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CDBEE3-7522-1F46-971B-BA5DDBCF136F}"/>
              </a:ext>
            </a:extLst>
          </p:cNvPr>
          <p:cNvCxnSpPr>
            <a:cxnSpLocks/>
          </p:cNvCxnSpPr>
          <p:nvPr/>
        </p:nvCxnSpPr>
        <p:spPr>
          <a:xfrm>
            <a:off x="7278139" y="5530525"/>
            <a:ext cx="86907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BE82BB-2220-0445-BA77-0516711F249C}"/>
              </a:ext>
            </a:extLst>
          </p:cNvPr>
          <p:cNvCxnSpPr/>
          <p:nvPr/>
        </p:nvCxnSpPr>
        <p:spPr>
          <a:xfrm flipV="1">
            <a:off x="703141" y="6244888"/>
            <a:ext cx="10855046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9BFCD81-3B2F-AE49-A101-CECC33F7792E}"/>
              </a:ext>
            </a:extLst>
          </p:cNvPr>
          <p:cNvSpPr txBox="1"/>
          <p:nvPr/>
        </p:nvSpPr>
        <p:spPr>
          <a:xfrm>
            <a:off x="838200" y="6343692"/>
            <a:ext cx="6517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err="1"/>
              <a:t>PlackettLuce</a:t>
            </a:r>
            <a:r>
              <a:rPr lang="en-GB" sz="1600" i="1" dirty="0"/>
              <a:t> to establish a ML (strength) relationship among the full dataset</a:t>
            </a:r>
            <a:endParaRPr lang="en-AT" sz="1600" i="1" baseline="30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1B9032-D5A3-DA49-9048-BEAD618E8E86}"/>
              </a:ext>
            </a:extLst>
          </p:cNvPr>
          <p:cNvSpPr txBox="1"/>
          <p:nvPr/>
        </p:nvSpPr>
        <p:spPr>
          <a:xfrm>
            <a:off x="153350" y="68813"/>
            <a:ext cx="599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i="1" dirty="0">
                <a:solidFill>
                  <a:schemeClr val="bg1">
                    <a:lumMod val="50000"/>
                  </a:schemeClr>
                </a:solidFill>
              </a:rPr>
              <a:t>Discussion: Site by Site OR comprehensively assessing the data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A92E41-BE28-7B4C-BBC7-EE8D0CE66946}"/>
              </a:ext>
            </a:extLst>
          </p:cNvPr>
          <p:cNvSpPr txBox="1"/>
          <p:nvPr/>
        </p:nvSpPr>
        <p:spPr>
          <a:xfrm>
            <a:off x="7719398" y="4869175"/>
            <a:ext cx="2850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1600" dirty="0"/>
              <a:t>Thickness: eg ML estimates of p</a:t>
            </a:r>
            <a:r>
              <a:rPr lang="en-AT" sz="1600" baseline="-25000" dirty="0"/>
              <a:t>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38EE37-11F9-B341-8D4A-BAE040705841}"/>
              </a:ext>
            </a:extLst>
          </p:cNvPr>
          <p:cNvSpPr txBox="1"/>
          <p:nvPr/>
        </p:nvSpPr>
        <p:spPr>
          <a:xfrm>
            <a:off x="8164375" y="5333709"/>
            <a:ext cx="3375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1600" dirty="0"/>
              <a:t>Length: eg duration from 1</a:t>
            </a:r>
            <a:r>
              <a:rPr lang="en-AT" sz="1600" baseline="30000" dirty="0"/>
              <a:t>st</a:t>
            </a:r>
            <a:r>
              <a:rPr lang="en-AT" sz="1600" dirty="0"/>
              <a:t> to 2</a:t>
            </a:r>
            <a:r>
              <a:rPr lang="en-AT" sz="1600" baseline="30000" dirty="0"/>
              <a:t>nd</a:t>
            </a:r>
            <a:r>
              <a:rPr lang="en-AT" sz="1600" dirty="0"/>
              <a:t>, etc</a:t>
            </a:r>
            <a:endParaRPr lang="en-AT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3240269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11FA-73E7-144A-8619-C0DE30B0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F7117-61B7-FC46-A6BA-B4D01B409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21930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8581-E198-624A-84C7-EAD96B37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6F640-F683-4448-A8BC-230235ECB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Currently the models are time agnostic. Does a longer disease monitoring automatically mean that more metastatic sites are diagnosed?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060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EE21-FFFD-F94E-99B3-D3CA838F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E19E312-63E4-C542-8034-729BF0DE0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662" y="1158699"/>
            <a:ext cx="7753498" cy="50548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7F761D-934E-7F4C-B458-70BF03835F95}"/>
              </a:ext>
            </a:extLst>
          </p:cNvPr>
          <p:cNvSpPr txBox="1"/>
          <p:nvPr/>
        </p:nvSpPr>
        <p:spPr>
          <a:xfrm>
            <a:off x="153350" y="68813"/>
            <a:ext cx="430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i="1" dirty="0">
                <a:solidFill>
                  <a:schemeClr val="bg1">
                    <a:lumMod val="50000"/>
                  </a:schemeClr>
                </a:solidFill>
              </a:rPr>
              <a:t>Data: Nguyen, B. et al. supplemental table 2</a:t>
            </a:r>
          </a:p>
        </p:txBody>
      </p:sp>
    </p:spTree>
    <p:extLst>
      <p:ext uri="{BB962C8B-B14F-4D97-AF65-F5344CB8AC3E}">
        <p14:creationId xmlns:p14="http://schemas.microsoft.com/office/powerpoint/2010/main" val="213533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17B7-163A-774B-B09A-F13D42C9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T" sz="3200" dirty="0"/>
              <a:t>Pure observation occlude dissemination pattern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6B88864-1101-D14B-B4FC-49B2A5FC8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697" y="1690688"/>
            <a:ext cx="11167593" cy="1812800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7E4731-260F-8C4A-AD2C-FA7C24DCC8FF}"/>
              </a:ext>
            </a:extLst>
          </p:cNvPr>
          <p:cNvCxnSpPr/>
          <p:nvPr/>
        </p:nvCxnSpPr>
        <p:spPr>
          <a:xfrm flipV="1">
            <a:off x="2547991" y="3503488"/>
            <a:ext cx="0" cy="5650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499BE1-700A-1F44-AE24-3FC36B8C42C6}"/>
              </a:ext>
            </a:extLst>
          </p:cNvPr>
          <p:cNvCxnSpPr/>
          <p:nvPr/>
        </p:nvCxnSpPr>
        <p:spPr>
          <a:xfrm flipV="1">
            <a:off x="5913493" y="3503488"/>
            <a:ext cx="0" cy="5650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97B2F5-8734-4843-B8D6-4D739E30A724}"/>
              </a:ext>
            </a:extLst>
          </p:cNvPr>
          <p:cNvCxnSpPr/>
          <p:nvPr/>
        </p:nvCxnSpPr>
        <p:spPr>
          <a:xfrm flipV="1">
            <a:off x="8120724" y="3503488"/>
            <a:ext cx="0" cy="5650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41F0A1-9CBC-6A49-8C6F-3789F68E6DAF}"/>
              </a:ext>
            </a:extLst>
          </p:cNvPr>
          <p:cNvSpPr txBox="1"/>
          <p:nvPr/>
        </p:nvSpPr>
        <p:spPr>
          <a:xfrm>
            <a:off x="1962364" y="4068566"/>
            <a:ext cx="1322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r>
              <a:rPr lang="en-US" sz="1200" baseline="30000" dirty="0"/>
              <a:t>st</a:t>
            </a:r>
            <a:r>
              <a:rPr lang="en-AT" sz="1200" dirty="0"/>
              <a:t> metastatic site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5E426F-20A8-464D-BBB9-76E7E5705C56}"/>
              </a:ext>
            </a:extLst>
          </p:cNvPr>
          <p:cNvSpPr txBox="1"/>
          <p:nvPr/>
        </p:nvSpPr>
        <p:spPr>
          <a:xfrm>
            <a:off x="5252030" y="4068566"/>
            <a:ext cx="1308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baseline="30000" dirty="0"/>
              <a:t>nd </a:t>
            </a:r>
            <a:r>
              <a:rPr lang="en-AT" sz="1200" dirty="0"/>
              <a:t>metastatic site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C84FC6-F393-E842-9D9B-3811CAA78D1A}"/>
              </a:ext>
            </a:extLst>
          </p:cNvPr>
          <p:cNvSpPr txBox="1"/>
          <p:nvPr/>
        </p:nvSpPr>
        <p:spPr>
          <a:xfrm>
            <a:off x="7466410" y="4068566"/>
            <a:ext cx="1287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r>
              <a:rPr lang="en-US" sz="1200" baseline="30000" dirty="0"/>
              <a:t>rd </a:t>
            </a:r>
            <a:r>
              <a:rPr lang="en-AT" sz="1200" dirty="0"/>
              <a:t>metastatic site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8AD06D-62FC-1842-84FD-ABD2B58740E5}"/>
              </a:ext>
            </a:extLst>
          </p:cNvPr>
          <p:cNvCxnSpPr/>
          <p:nvPr/>
        </p:nvCxnSpPr>
        <p:spPr>
          <a:xfrm>
            <a:off x="8969339" y="1690688"/>
            <a:ext cx="238446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315F72-26B8-CC46-AB55-C61121E66B20}"/>
              </a:ext>
            </a:extLst>
          </p:cNvPr>
          <p:cNvSpPr txBox="1"/>
          <p:nvPr/>
        </p:nvSpPr>
        <p:spPr>
          <a:xfrm>
            <a:off x="9504722" y="1413689"/>
            <a:ext cx="1313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 in days; birth</a:t>
            </a:r>
            <a:endParaRPr lang="en-AT" sz="1200" dirty="0"/>
          </a:p>
        </p:txBody>
      </p:sp>
      <p:pic>
        <p:nvPicPr>
          <p:cNvPr id="1026" name="Picture 2" descr="Block Management Tips &amp; Advice">
            <a:extLst>
              <a:ext uri="{FF2B5EF4-FFF2-40B4-BE49-F238E27FC236}">
                <a16:creationId xmlns:a16="http://schemas.microsoft.com/office/drawing/2014/main" id="{972D89E3-3B53-C248-BCED-2B34B619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91" y="3429000"/>
            <a:ext cx="4738836" cy="265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09563B-FB60-D244-B47E-36343197A32C}"/>
              </a:ext>
            </a:extLst>
          </p:cNvPr>
          <p:cNvSpPr txBox="1"/>
          <p:nvPr/>
        </p:nvSpPr>
        <p:spPr>
          <a:xfrm>
            <a:off x="153350" y="68813"/>
            <a:ext cx="471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i="1" dirty="0">
                <a:solidFill>
                  <a:schemeClr val="bg1">
                    <a:lumMod val="50000"/>
                  </a:schemeClr>
                </a:solidFill>
              </a:rPr>
              <a:t>84% of patients show more than one metastasis</a:t>
            </a:r>
          </a:p>
        </p:txBody>
      </p:sp>
    </p:spTree>
    <p:extLst>
      <p:ext uri="{BB962C8B-B14F-4D97-AF65-F5344CB8AC3E}">
        <p14:creationId xmlns:p14="http://schemas.microsoft.com/office/powerpoint/2010/main" val="184165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6E17-8063-6B48-8298-ADBE6E1E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T" sz="3200" dirty="0"/>
              <a:t>Is the metastatic seeding pattern (timely) random?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B22008-BC8C-1740-A89E-416F4A90E34A}"/>
              </a:ext>
            </a:extLst>
          </p:cNvPr>
          <p:cNvSpPr/>
          <p:nvPr/>
        </p:nvSpPr>
        <p:spPr>
          <a:xfrm>
            <a:off x="2407543" y="3869111"/>
            <a:ext cx="1461568" cy="13985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P</a:t>
            </a:r>
            <a:r>
              <a:rPr lang="en-AT" sz="1600" b="1" dirty="0">
                <a:solidFill>
                  <a:schemeClr val="tx1"/>
                </a:solidFill>
              </a:rPr>
              <a:t>rimary cancer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3B0559-6F52-2B41-AB8E-C096B6428D3A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3655069" y="3149921"/>
            <a:ext cx="1210635" cy="924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EE61903-D5E4-744E-A551-88A8B844FB18}"/>
              </a:ext>
            </a:extLst>
          </p:cNvPr>
          <p:cNvSpPr/>
          <p:nvPr/>
        </p:nvSpPr>
        <p:spPr>
          <a:xfrm>
            <a:off x="4783511" y="2251520"/>
            <a:ext cx="1181528" cy="1160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 2</a:t>
            </a:r>
            <a:endParaRPr lang="en-AT" sz="1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1CBAA0-8EAE-5145-8B31-FA60543462AB}"/>
              </a:ext>
            </a:extLst>
          </p:cNvPr>
          <p:cNvSpPr/>
          <p:nvPr/>
        </p:nvSpPr>
        <p:spPr>
          <a:xfrm>
            <a:off x="4422203" y="4106700"/>
            <a:ext cx="1181528" cy="1160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 1</a:t>
            </a:r>
            <a:endParaRPr lang="en-AT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3ECE2B-1ABF-0347-AB4A-C16A3C118127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869111" y="4568395"/>
            <a:ext cx="553092" cy="118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3280D9-1784-A74D-A7AE-2CFF770AAE6A}"/>
              </a:ext>
            </a:extLst>
          </p:cNvPr>
          <p:cNvCxnSpPr>
            <a:cxnSpLocks/>
          </p:cNvCxnSpPr>
          <p:nvPr/>
        </p:nvCxnSpPr>
        <p:spPr>
          <a:xfrm flipV="1">
            <a:off x="3252579" y="3371402"/>
            <a:ext cx="0" cy="49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10CC10C-6479-3C40-8FE7-F8035C60AB34}"/>
              </a:ext>
            </a:extLst>
          </p:cNvPr>
          <p:cNvSpPr/>
          <p:nvPr/>
        </p:nvSpPr>
        <p:spPr>
          <a:xfrm>
            <a:off x="2676487" y="2186554"/>
            <a:ext cx="1181528" cy="1160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 4</a:t>
            </a:r>
            <a:endParaRPr lang="en-AT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832FF3-87C0-C54F-88D6-15B1BF8629D9}"/>
              </a:ext>
            </a:extLst>
          </p:cNvPr>
          <p:cNvCxnSpPr>
            <a:cxnSpLocks/>
          </p:cNvCxnSpPr>
          <p:nvPr/>
        </p:nvCxnSpPr>
        <p:spPr>
          <a:xfrm flipV="1">
            <a:off x="3811310" y="3204646"/>
            <a:ext cx="3477818" cy="101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9831905-E305-834C-BB71-CFABB0DC49DA}"/>
              </a:ext>
            </a:extLst>
          </p:cNvPr>
          <p:cNvSpPr/>
          <p:nvPr/>
        </p:nvSpPr>
        <p:spPr>
          <a:xfrm>
            <a:off x="7289128" y="2527190"/>
            <a:ext cx="1181528" cy="1160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 3</a:t>
            </a:r>
            <a:endParaRPr lang="en-AT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5F79E3-303C-3141-8BE0-47D75636BE8D}"/>
              </a:ext>
            </a:extLst>
          </p:cNvPr>
          <p:cNvSpPr txBox="1"/>
          <p:nvPr/>
        </p:nvSpPr>
        <p:spPr>
          <a:xfrm>
            <a:off x="153350" y="68813"/>
            <a:ext cx="916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i="1" dirty="0">
                <a:solidFill>
                  <a:schemeClr val="bg1">
                    <a:lumMod val="50000"/>
                  </a:schemeClr>
                </a:solidFill>
              </a:rPr>
              <a:t>Problem AND Goal: We (clinics) mostly REACT upon metastases. Is there a PRO-active approach?</a:t>
            </a:r>
          </a:p>
        </p:txBody>
      </p:sp>
    </p:spTree>
    <p:extLst>
      <p:ext uri="{BB962C8B-B14F-4D97-AF65-F5344CB8AC3E}">
        <p14:creationId xmlns:p14="http://schemas.microsoft.com/office/powerpoint/2010/main" val="84411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2F74-196A-E84E-9CDF-629CB8BC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T" sz="3200" dirty="0"/>
              <a:t>The BradleyTerry probability model; predict the outcome of a paired comparision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95F42-BBD7-D344-BB4C-CCC55A1731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3852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T" sz="2400" u="sng" dirty="0"/>
                  <a:t>Basic assumption</a:t>
                </a:r>
                <a:r>
                  <a:rPr lang="en-AT" sz="2400" dirty="0"/>
                  <a:t>:</a:t>
                </a:r>
              </a:p>
              <a:p>
                <a:pPr marL="0" indent="0">
                  <a:buNone/>
                </a:pPr>
                <a:r>
                  <a:rPr lang="en-AT" sz="2400" i="1" dirty="0"/>
                  <a:t>‘contest’</a:t>
                </a:r>
                <a:r>
                  <a:rPr lang="en-AT" sz="2400" dirty="0"/>
                  <a:t> (</a:t>
                </a:r>
                <a:r>
                  <a:rPr lang="en-GB" sz="2400" dirty="0"/>
                  <a:t>i.e.,</a:t>
                </a:r>
                <a:r>
                  <a:rPr lang="en-AT" sz="2400" dirty="0"/>
                  <a:t> patients) between any </a:t>
                </a:r>
                <a:r>
                  <a:rPr lang="en-AT" sz="2400" u="sng" dirty="0"/>
                  <a:t>two</a:t>
                </a:r>
                <a:r>
                  <a:rPr lang="en-AT" sz="2400" dirty="0"/>
                  <a:t>* ‘</a:t>
                </a:r>
                <a:r>
                  <a:rPr lang="en-AT" sz="2400" i="1" dirty="0"/>
                  <a:t>players</a:t>
                </a:r>
                <a:r>
                  <a:rPr lang="en-AT" sz="2400" dirty="0"/>
                  <a:t>’ (metastatic sites)</a:t>
                </a:r>
              </a:p>
              <a:p>
                <a:pPr marL="0" indent="0">
                  <a:buNone/>
                </a:pPr>
                <a:r>
                  <a:rPr lang="en-GB" sz="2400" dirty="0"/>
                  <a:t>Odds that </a:t>
                </a:r>
                <a:r>
                  <a:rPr lang="en-GB" sz="2400" baseline="-25000" dirty="0" err="1"/>
                  <a:t>i</a:t>
                </a:r>
                <a:r>
                  <a:rPr lang="en-GB" sz="2400" dirty="0"/>
                  <a:t> beat </a:t>
                </a:r>
                <a:r>
                  <a:rPr lang="en-GB" sz="2400" baseline="-25000" dirty="0"/>
                  <a:t>j</a:t>
                </a:r>
                <a:r>
                  <a:rPr lang="en-GB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GB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𝑝𝑗</m:t>
                        </m:r>
                      </m:den>
                    </m:f>
                  </m:oMath>
                </a14:m>
                <a:endParaRPr lang="en-GB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𝑙𝑜𝑔𝑖𝑡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𝑏𝑒𝑎𝑡𝑠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GB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AT" sz="2400" baseline="-25000" dirty="0"/>
                  <a:t> </a:t>
                </a:r>
                <a:r>
                  <a:rPr lang="en-AT" sz="2400" dirty="0"/>
                  <a:t> (logit linear form)</a:t>
                </a:r>
                <a:endParaRPr lang="en-AT" sz="2400" baseline="-25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95F42-BBD7-D344-BB4C-CCC55A1731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385253"/>
              </a:xfrm>
              <a:blipFill>
                <a:blip r:embed="rId2"/>
                <a:stretch>
                  <a:fillRect l="-965" t="-317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D0908CE-7E7E-7044-A850-D53F1DD41108}"/>
              </a:ext>
            </a:extLst>
          </p:cNvPr>
          <p:cNvSpPr txBox="1"/>
          <p:nvPr/>
        </p:nvSpPr>
        <p:spPr>
          <a:xfrm>
            <a:off x="153350" y="68813"/>
            <a:ext cx="792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i="1" dirty="0">
                <a:solidFill>
                  <a:schemeClr val="bg1">
                    <a:lumMod val="50000"/>
                  </a:schemeClr>
                </a:solidFill>
              </a:rPr>
              <a:t>Methods I: Do we have appropriate stastics to infer the metastatic seeding pattern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B6D39-AA80-BB45-9EFF-DF5B423DF4B3}"/>
              </a:ext>
            </a:extLst>
          </p:cNvPr>
          <p:cNvSpPr txBox="1"/>
          <p:nvPr/>
        </p:nvSpPr>
        <p:spPr>
          <a:xfrm>
            <a:off x="331470" y="6419855"/>
            <a:ext cx="239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*will be important later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DA3DF1-1C7F-D04F-8E76-21A6EC54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895" y="4412100"/>
            <a:ext cx="4344670" cy="162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A5575C-DE15-6546-A147-594C29AC293E}"/>
              </a:ext>
            </a:extLst>
          </p:cNvPr>
          <p:cNvSpPr txBox="1"/>
          <p:nvPr/>
        </p:nvSpPr>
        <p:spPr>
          <a:xfrm>
            <a:off x="680165" y="4474383"/>
            <a:ext cx="2659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AT" dirty="0"/>
              <a:t>xample:</a:t>
            </a:r>
          </a:p>
          <a:p>
            <a:r>
              <a:rPr lang="en-GB" dirty="0"/>
              <a:t>C</a:t>
            </a:r>
            <a:r>
              <a:rPr lang="en-AT" dirty="0"/>
              <a:t>ohort of n=10</a:t>
            </a:r>
          </a:p>
          <a:p>
            <a:r>
              <a:rPr lang="en-GB" dirty="0"/>
              <a:t>T</a:t>
            </a:r>
            <a:r>
              <a:rPr lang="en-AT" dirty="0"/>
              <a:t>otal of 5 metastaic sites</a:t>
            </a:r>
          </a:p>
          <a:p>
            <a:r>
              <a:rPr lang="en-AT" dirty="0"/>
              <a:t>(regio, bone, bladder, etc.)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BCAB9D-9DCE-BC47-AF5B-2835CA904E05}"/>
              </a:ext>
            </a:extLst>
          </p:cNvPr>
          <p:cNvSpPr/>
          <p:nvPr/>
        </p:nvSpPr>
        <p:spPr>
          <a:xfrm>
            <a:off x="3447895" y="4664766"/>
            <a:ext cx="4344670" cy="2650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7D476-DDDE-EA49-8417-E3D24DBF5F4D}"/>
              </a:ext>
            </a:extLst>
          </p:cNvPr>
          <p:cNvSpPr txBox="1"/>
          <p:nvPr/>
        </p:nvSpPr>
        <p:spPr>
          <a:xfrm>
            <a:off x="8189841" y="4411063"/>
            <a:ext cx="3525079" cy="7386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R</a:t>
            </a:r>
            <a:r>
              <a:rPr lang="en-AT" sz="1400" dirty="0"/>
              <a:t>egional_LN were found once (patient) as the first organ populated; hence regio ‘won’ against the other 4 sites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FA4262-EE75-074F-80F9-A1D81854F9BC}"/>
              </a:ext>
            </a:extLst>
          </p:cNvPr>
          <p:cNvSpPr txBox="1"/>
          <p:nvPr/>
        </p:nvSpPr>
        <p:spPr>
          <a:xfrm>
            <a:off x="8189842" y="5452372"/>
            <a:ext cx="3525079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Bone metastases were found first in 3 patients</a:t>
            </a:r>
            <a:r>
              <a:rPr lang="en-AT" sz="1400" dirty="0"/>
              <a:t>; hence bone ‘won’ against the other 4 sites, 3 times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6BA3C4-9CFC-E242-B631-3D4D2371DC2C}"/>
              </a:ext>
            </a:extLst>
          </p:cNvPr>
          <p:cNvSpPr/>
          <p:nvPr/>
        </p:nvSpPr>
        <p:spPr>
          <a:xfrm>
            <a:off x="3447895" y="4942025"/>
            <a:ext cx="4344670" cy="2650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425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F728-CAF4-7D47-BE11-A6A1F579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T" sz="3200" dirty="0"/>
              <a:t>90% of patients show ≤ 12 metastatic sites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81CF2E-DD8F-1C48-AE82-5CC81D960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66" r="7143"/>
          <a:stretch/>
        </p:blipFill>
        <p:spPr>
          <a:xfrm>
            <a:off x="665922" y="2361358"/>
            <a:ext cx="6595478" cy="34205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C921CC-4943-8949-A9BF-814CE6D6A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165" y="3076918"/>
            <a:ext cx="4664764" cy="23638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74BBDC-4BE5-D54B-BD6F-6DD3F1931C38}"/>
              </a:ext>
            </a:extLst>
          </p:cNvPr>
          <p:cNvSpPr txBox="1"/>
          <p:nvPr/>
        </p:nvSpPr>
        <p:spPr>
          <a:xfrm>
            <a:off x="153350" y="68813"/>
            <a:ext cx="782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i="1" dirty="0">
                <a:solidFill>
                  <a:schemeClr val="bg1">
                    <a:lumMod val="50000"/>
                  </a:schemeClr>
                </a:solidFill>
              </a:rPr>
              <a:t>I used prostate since there is a lot of literature on metastatic dissemation patterns</a:t>
            </a:r>
          </a:p>
        </p:txBody>
      </p:sp>
    </p:spTree>
    <p:extLst>
      <p:ext uri="{BB962C8B-B14F-4D97-AF65-F5344CB8AC3E}">
        <p14:creationId xmlns:p14="http://schemas.microsoft.com/office/powerpoint/2010/main" val="3326432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C9D6-4D1F-C043-A04C-DE7EF158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T" sz="3200" dirty="0"/>
              <a:t>Bone(s) are among the first organ(s) were metastatic lesions are detected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C98EF3-AFBD-6E44-BEED-ED89BDFBE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949" y="2171666"/>
            <a:ext cx="7553959" cy="382444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DD9EA-DA84-FB4B-A3F0-442DA0BC4806}"/>
              </a:ext>
            </a:extLst>
          </p:cNvPr>
          <p:cNvSpPr txBox="1"/>
          <p:nvPr/>
        </p:nvSpPr>
        <p:spPr>
          <a:xfrm>
            <a:off x="153350" y="68813"/>
            <a:ext cx="753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i="1" dirty="0">
                <a:solidFill>
                  <a:schemeClr val="bg1">
                    <a:lumMod val="50000"/>
                  </a:schemeClr>
                </a:solidFill>
              </a:rPr>
              <a:t>Result I: Rank 1 = first site detected; we could do the same thing for every ’rank’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B94DA-1B9C-BC40-9482-08E9EB3E2BFB}"/>
              </a:ext>
            </a:extLst>
          </p:cNvPr>
          <p:cNvSpPr txBox="1"/>
          <p:nvPr/>
        </p:nvSpPr>
        <p:spPr>
          <a:xfrm>
            <a:off x="3087743" y="217166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b="1" dirty="0"/>
              <a:t>Rank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CAFA1-1921-194A-8ECF-C356964E9198}"/>
              </a:ext>
            </a:extLst>
          </p:cNvPr>
          <p:cNvSpPr txBox="1"/>
          <p:nvPr/>
        </p:nvSpPr>
        <p:spPr>
          <a:xfrm>
            <a:off x="8318908" y="2169111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b="1" dirty="0"/>
              <a:t>Rank ∈ {1 … 12}</a:t>
            </a:r>
          </a:p>
        </p:txBody>
      </p:sp>
    </p:spTree>
    <p:extLst>
      <p:ext uri="{BB962C8B-B14F-4D97-AF65-F5344CB8AC3E}">
        <p14:creationId xmlns:p14="http://schemas.microsoft.com/office/powerpoint/2010/main" val="418458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2E55-C2D7-5149-9A22-60CC71F5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T" sz="3200" dirty="0"/>
              <a:t>There is strong statistical evidence that bone and ‘other’ are the first organ sites were metastasis are found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CB6771-F55B-484B-AFCB-CE3512AB0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760" y="2272750"/>
            <a:ext cx="8864600" cy="35814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C01FB9-D586-1340-891F-153064F27789}"/>
              </a:ext>
            </a:extLst>
          </p:cNvPr>
          <p:cNvSpPr txBox="1"/>
          <p:nvPr/>
        </p:nvSpPr>
        <p:spPr>
          <a:xfrm>
            <a:off x="153350" y="68813"/>
            <a:ext cx="718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i="1" dirty="0">
                <a:solidFill>
                  <a:schemeClr val="bg1">
                    <a:lumMod val="50000"/>
                  </a:schemeClr>
                </a:solidFill>
              </a:rPr>
              <a:t>Results II: Qualitative inference reflects the exploratory pattern seen before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0ED261-E558-164D-98DA-62FDDE079C01}"/>
              </a:ext>
            </a:extLst>
          </p:cNvPr>
          <p:cNvCxnSpPr/>
          <p:nvPr/>
        </p:nvCxnSpPr>
        <p:spPr>
          <a:xfrm>
            <a:off x="1440180" y="5372100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3BEAF4-3E43-AD42-A89E-9A8A7D838D21}"/>
              </a:ext>
            </a:extLst>
          </p:cNvPr>
          <p:cNvSpPr txBox="1"/>
          <p:nvPr/>
        </p:nvSpPr>
        <p:spPr>
          <a:xfrm>
            <a:off x="429994" y="4962610"/>
            <a:ext cx="114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r</a:t>
            </a:r>
            <a:r>
              <a:rPr lang="en-AT" b="1" i="1" dirty="0"/>
              <a:t>eference </a:t>
            </a:r>
          </a:p>
          <a:p>
            <a:r>
              <a:rPr lang="en-AT" b="1" i="1" dirty="0"/>
              <a:t>group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69BF89-ABBC-D949-8837-87B501A48F10}"/>
              </a:ext>
            </a:extLst>
          </p:cNvPr>
          <p:cNvSpPr/>
          <p:nvPr/>
        </p:nvSpPr>
        <p:spPr>
          <a:xfrm>
            <a:off x="7860198" y="1834076"/>
            <a:ext cx="240030" cy="240030"/>
          </a:xfrm>
          <a:prstGeom prst="ellipse">
            <a:avLst/>
          </a:prstGeom>
          <a:solidFill>
            <a:srgbClr val="004DF8"/>
          </a:solidFill>
          <a:ln>
            <a:solidFill>
              <a:srgbClr val="004D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EEAC8-5052-744A-8FB0-F6833195FC58}"/>
              </a:ext>
            </a:extLst>
          </p:cNvPr>
          <p:cNvSpPr txBox="1"/>
          <p:nvPr/>
        </p:nvSpPr>
        <p:spPr>
          <a:xfrm>
            <a:off x="8100228" y="17694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D8705E-0407-8041-A8D8-0D7C14371453}"/>
              </a:ext>
            </a:extLst>
          </p:cNvPr>
          <p:cNvSpPr/>
          <p:nvPr/>
        </p:nvSpPr>
        <p:spPr>
          <a:xfrm>
            <a:off x="7860198" y="2203408"/>
            <a:ext cx="240030" cy="2400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69AF85-BBD5-E943-B0F6-7ACC3F6745B7}"/>
              </a:ext>
            </a:extLst>
          </p:cNvPr>
          <p:cNvSpPr txBox="1"/>
          <p:nvPr/>
        </p:nvSpPr>
        <p:spPr>
          <a:xfrm>
            <a:off x="8142127" y="2088084"/>
            <a:ext cx="199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AT" dirty="0"/>
              <a:t>ignificant (at 0.05)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9D724E-70C8-094F-9192-A61D0BC31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506" y="2818289"/>
            <a:ext cx="6946334" cy="280639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0A1ED4C-FAB4-3649-86E6-70939A960E5F}"/>
              </a:ext>
            </a:extLst>
          </p:cNvPr>
          <p:cNvSpPr/>
          <p:nvPr/>
        </p:nvSpPr>
        <p:spPr>
          <a:xfrm>
            <a:off x="4316122" y="3406455"/>
            <a:ext cx="497052" cy="25726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4B11C6-9C11-DC46-9D94-E0A1AF2CBE1C}"/>
              </a:ext>
            </a:extLst>
          </p:cNvPr>
          <p:cNvSpPr/>
          <p:nvPr/>
        </p:nvSpPr>
        <p:spPr>
          <a:xfrm>
            <a:off x="4842325" y="3591121"/>
            <a:ext cx="281940" cy="257260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E69CE6-CF9A-0848-9E0E-0D4709FF0F11}"/>
              </a:ext>
            </a:extLst>
          </p:cNvPr>
          <p:cNvSpPr/>
          <p:nvPr/>
        </p:nvSpPr>
        <p:spPr>
          <a:xfrm>
            <a:off x="5143315" y="3462491"/>
            <a:ext cx="281940" cy="2572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93AB21A-640C-8844-A400-AD5B6DCBED17}"/>
              </a:ext>
            </a:extLst>
          </p:cNvPr>
          <p:cNvSpPr/>
          <p:nvPr/>
        </p:nvSpPr>
        <p:spPr>
          <a:xfrm>
            <a:off x="5454407" y="3591121"/>
            <a:ext cx="541614" cy="432554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0892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DAF5-FB2C-A54B-9415-DDB40729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7B9DF1-67DF-0D4A-86C4-868F34BEF8FC}"/>
              </a:ext>
            </a:extLst>
          </p:cNvPr>
          <p:cNvSpPr/>
          <p:nvPr/>
        </p:nvSpPr>
        <p:spPr>
          <a:xfrm>
            <a:off x="2537460" y="3257550"/>
            <a:ext cx="1325880" cy="13258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primary</a:t>
            </a:r>
            <a:r>
              <a:rPr lang="en-AT" sz="1600" dirty="0">
                <a:solidFill>
                  <a:schemeClr val="tx1"/>
                </a:solidFill>
              </a:rPr>
              <a:t> prostate cancer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41367F-5334-274E-862C-0DBB77EE15EC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3188970" y="2891790"/>
            <a:ext cx="0" cy="36000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B05F41E-52F8-3549-AA24-CE19A1ABC0A3}"/>
              </a:ext>
            </a:extLst>
          </p:cNvPr>
          <p:cNvSpPr/>
          <p:nvPr/>
        </p:nvSpPr>
        <p:spPr>
          <a:xfrm>
            <a:off x="2755957" y="2020005"/>
            <a:ext cx="866025" cy="8660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Bone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other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EAC7BD-A0E7-7444-974C-AE56D44AFBE8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3756660" y="3302174"/>
            <a:ext cx="387810" cy="257794"/>
          </a:xfrm>
          <a:prstGeom prst="lin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4FA88A2-D6BE-6C4B-A716-20B5B1F339DF}"/>
              </a:ext>
            </a:extLst>
          </p:cNvPr>
          <p:cNvSpPr/>
          <p:nvPr/>
        </p:nvSpPr>
        <p:spPr>
          <a:xfrm>
            <a:off x="4017645" y="2562986"/>
            <a:ext cx="866013" cy="8660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RegioalLN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B7CC20-FCFE-8247-9B5F-B205DDF2208E}"/>
              </a:ext>
            </a:extLst>
          </p:cNvPr>
          <p:cNvCxnSpPr>
            <a:cxnSpLocks/>
          </p:cNvCxnSpPr>
          <p:nvPr/>
        </p:nvCxnSpPr>
        <p:spPr>
          <a:xfrm>
            <a:off x="3863340" y="4031644"/>
            <a:ext cx="36199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D021A56-4C0A-0D4A-8A45-0C78E69910BA}"/>
              </a:ext>
            </a:extLst>
          </p:cNvPr>
          <p:cNvSpPr/>
          <p:nvPr/>
        </p:nvSpPr>
        <p:spPr>
          <a:xfrm>
            <a:off x="4226210" y="3685695"/>
            <a:ext cx="866014" cy="8660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Distal  LN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5DCE1F-3522-DF43-BB22-A553C82BCC32}"/>
              </a:ext>
            </a:extLst>
          </p:cNvPr>
          <p:cNvCxnSpPr>
            <a:cxnSpLocks/>
          </p:cNvCxnSpPr>
          <p:nvPr/>
        </p:nvCxnSpPr>
        <p:spPr>
          <a:xfrm>
            <a:off x="3575664" y="4477863"/>
            <a:ext cx="361992" cy="27761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D847AF4-0AFF-0448-A473-DA050A719C68}"/>
              </a:ext>
            </a:extLst>
          </p:cNvPr>
          <p:cNvSpPr/>
          <p:nvPr/>
        </p:nvSpPr>
        <p:spPr>
          <a:xfrm>
            <a:off x="3863335" y="4580551"/>
            <a:ext cx="866013" cy="8660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Lymph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86FD52-4E77-7042-A0C3-423FA9AC33B5}"/>
              </a:ext>
            </a:extLst>
          </p:cNvPr>
          <p:cNvCxnSpPr>
            <a:cxnSpLocks/>
          </p:cNvCxnSpPr>
          <p:nvPr/>
        </p:nvCxnSpPr>
        <p:spPr>
          <a:xfrm>
            <a:off x="3188970" y="4601579"/>
            <a:ext cx="0" cy="39428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F816986-D6BC-1042-8ECC-DB87FFD1D0DA}"/>
              </a:ext>
            </a:extLst>
          </p:cNvPr>
          <p:cNvSpPr/>
          <p:nvPr/>
        </p:nvSpPr>
        <p:spPr>
          <a:xfrm>
            <a:off x="2755968" y="4995862"/>
            <a:ext cx="866014" cy="8660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Kidney</a:t>
            </a:r>
          </a:p>
          <a:p>
            <a:pPr algn="ctr"/>
            <a:r>
              <a:rPr lang="en-US" sz="800" dirty="0" err="1">
                <a:solidFill>
                  <a:schemeClr val="tx1"/>
                </a:solidFill>
              </a:rPr>
              <a:t>AdrenalG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</a:rPr>
              <a:t>BiliaryTR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breast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6EF0C9-F4FC-8B44-A3EC-7EA9BC08F72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04708" y="1969149"/>
            <a:ext cx="0" cy="360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741A9D1-E34D-7E47-B9A1-8F75F79F245C}"/>
              </a:ext>
            </a:extLst>
          </p:cNvPr>
          <p:cNvSpPr txBox="1"/>
          <p:nvPr/>
        </p:nvSpPr>
        <p:spPr>
          <a:xfrm>
            <a:off x="6799695" y="1964483"/>
            <a:ext cx="3540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AT" dirty="0"/>
              <a:t>roportional to evidence of support</a:t>
            </a:r>
          </a:p>
          <a:p>
            <a:r>
              <a:rPr lang="en-AT" dirty="0"/>
              <a:t>(model coefficients; BT model)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81941E-3E42-5442-AD59-8DBF5FFFC0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04708" y="2672152"/>
            <a:ext cx="0" cy="360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58CB3C-A1F8-3F45-99A7-0CE7AB65E15B}"/>
              </a:ext>
            </a:extLst>
          </p:cNvPr>
          <p:cNvSpPr txBox="1"/>
          <p:nvPr/>
        </p:nvSpPr>
        <p:spPr>
          <a:xfrm>
            <a:off x="6799694" y="2667486"/>
            <a:ext cx="417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Length of line could indicate time measure</a:t>
            </a:r>
            <a:endParaRPr lang="en-AT" dirty="0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D91ED4BC-C920-4D4E-BC20-C6C0736347AC}"/>
              </a:ext>
            </a:extLst>
          </p:cNvPr>
          <p:cNvSpPr/>
          <p:nvPr/>
        </p:nvSpPr>
        <p:spPr>
          <a:xfrm>
            <a:off x="2261703" y="2840737"/>
            <a:ext cx="115536" cy="4500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ED818B-7595-9045-BE5C-0E1110366112}"/>
              </a:ext>
            </a:extLst>
          </p:cNvPr>
          <p:cNvSpPr txBox="1"/>
          <p:nvPr/>
        </p:nvSpPr>
        <p:spPr>
          <a:xfrm>
            <a:off x="738481" y="2690335"/>
            <a:ext cx="14732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1400" dirty="0"/>
              <a:t>‘time-branch’ </a:t>
            </a:r>
          </a:p>
          <a:p>
            <a:r>
              <a:rPr lang="en-GB" sz="1400" dirty="0"/>
              <a:t>u</a:t>
            </a:r>
            <a:r>
              <a:rPr lang="en-AT" sz="1400" dirty="0"/>
              <a:t>niform across all</a:t>
            </a:r>
          </a:p>
          <a:p>
            <a:r>
              <a:rPr lang="en-GB" sz="1400" dirty="0"/>
              <a:t>o</a:t>
            </a:r>
            <a:r>
              <a:rPr lang="en-AT" sz="1400" dirty="0"/>
              <a:t>rgan sites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71EE46-C7FF-F74A-8C9F-0D6951A0A1DA}"/>
              </a:ext>
            </a:extLst>
          </p:cNvPr>
          <p:cNvSpPr txBox="1"/>
          <p:nvPr/>
        </p:nvSpPr>
        <p:spPr>
          <a:xfrm>
            <a:off x="153350" y="68813"/>
            <a:ext cx="8724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i="1" dirty="0">
                <a:solidFill>
                  <a:schemeClr val="bg1">
                    <a:lumMod val="50000"/>
                  </a:schemeClr>
                </a:solidFill>
              </a:rPr>
              <a:t>Results III: We can only create a ‘single-end’ tree; assessing the likelihood of first occurrence</a:t>
            </a:r>
          </a:p>
        </p:txBody>
      </p:sp>
    </p:spTree>
    <p:extLst>
      <p:ext uri="{BB962C8B-B14F-4D97-AF65-F5344CB8AC3E}">
        <p14:creationId xmlns:p14="http://schemas.microsoft.com/office/powerpoint/2010/main" val="101352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773</Words>
  <Application>Microsoft Macintosh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System Font Regular</vt:lpstr>
      <vt:lpstr>Office Theme</vt:lpstr>
      <vt:lpstr>(qualitatively) time metastatic seeding</vt:lpstr>
      <vt:lpstr>PowerPoint Presentation</vt:lpstr>
      <vt:lpstr>Pure observation occlude dissemination pattern</vt:lpstr>
      <vt:lpstr>Is the metastatic seeding pattern (timely) random?</vt:lpstr>
      <vt:lpstr>The BradleyTerry probability model; predict the outcome of a paired comparision</vt:lpstr>
      <vt:lpstr>90% of patients show ≤ 12 metastatic sites</vt:lpstr>
      <vt:lpstr>Bone(s) are among the first organ(s) were metastatic lesions are detected</vt:lpstr>
      <vt:lpstr>There is strong statistical evidence that bone and ‘other’ are the first organ sites were metastasis are found</vt:lpstr>
      <vt:lpstr>PowerPoint Presentation</vt:lpstr>
      <vt:lpstr>Limitations</vt:lpstr>
      <vt:lpstr>PlackettLuce model for modelling rankings data</vt:lpstr>
      <vt:lpstr>Generalization of the BradleyTerry model - PlackettLuce</vt:lpstr>
      <vt:lpstr>The likelihood for metastases detection at regional_LN are highest </vt:lpstr>
      <vt:lpstr>Summary</vt:lpstr>
      <vt:lpstr>PowerPoint Presentation</vt:lpstr>
      <vt:lpstr>PowerPoint Presentation</vt:lpstr>
      <vt:lpstr>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S10687</dc:creator>
  <cp:lastModifiedBy>S10687</cp:lastModifiedBy>
  <cp:revision>4</cp:revision>
  <dcterms:created xsi:type="dcterms:W3CDTF">2022-01-09T15:51:40Z</dcterms:created>
  <dcterms:modified xsi:type="dcterms:W3CDTF">2022-01-11T14:02:54Z</dcterms:modified>
</cp:coreProperties>
</file>