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/>
    <p:restoredTop sz="96327"/>
  </p:normalViewPr>
  <p:slideViewPr>
    <p:cSldViewPr snapToGrid="0" snapToObjects="1" showGuides="1">
      <p:cViewPr>
        <p:scale>
          <a:sx n="108" d="100"/>
          <a:sy n="108" d="100"/>
        </p:scale>
        <p:origin x="1416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2B40-6DCB-824B-9695-E337210F3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8D4FE-3EAC-5E40-9ECE-F96449DAF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8261-2DBE-2149-83DD-A7DC0C16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B961-FD6C-4246-817C-36E67E22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5D80E-FDFC-C245-AF94-652DD7F4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4558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6D83-151D-C349-ADEA-31DA0584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43907-5EA1-D04D-ACAD-3A48C274F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55FD-CF1A-4D46-8D80-BDAF20BD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0DBD-BC62-E144-8182-2C0BB09C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64EC-A7D4-524E-B21E-CA3901C3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8515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551D5-1358-2946-A97F-67E9F2ED4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0B386-AAEE-F040-B1CF-710A6710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7D4A5-A970-EF44-8EBA-511D9F0B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6041-DED1-FC4F-BB65-F8DA3373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DC4B-74B9-834E-B43C-A6D04065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4618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3E67-097C-2649-BB0A-A86E1B770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DC67-EC96-1A4E-9709-FA660AD0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FC9D3-C1C5-2E4D-8215-F44E1337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CA98-2EFA-8642-824B-238324D7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C0F27-2A9F-CC48-8287-B36306BE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5913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BCEA-87DC-F94C-8ACA-93A5D7DE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4FE1-584F-F346-9F4B-7347E3F85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AA260-44C0-EA49-BDC0-64D5E715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E016-ABAF-4149-9857-C77C87A8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8B72-0AD9-0F46-82DD-44852317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8114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1BF3-7C3A-5D4F-9EEF-28565D17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D0BA-B824-7E4A-9D9E-7EFE0C4D4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8F775-E4CA-8E46-9ABF-5286E821E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C8276-0476-3A4B-A06E-571D7691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8E03-BDBF-D840-AB16-2CC8DC15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BCC82-A27A-5D46-BD86-F60F7E51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7617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493F-DCBF-3C4D-A982-906D7AEB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1DF6C-E1B7-2E41-B6BE-CDCEF22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8672B-81F4-4149-8DF9-757D0F2C2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C49F3-F1D7-FE4C-8900-327142EB3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87565-7B51-5F4C-9E46-D0585E6D0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E13C1-635D-C04B-B41E-850DF4E1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B018A-3587-204B-B424-13A89CA3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C696E-2BFC-2A44-B6FE-DE6DD552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4707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D0D11-7112-1E4B-91AC-6FA17C49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03198-8451-694D-883F-BDB7B831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94FCD-86C9-304B-9D36-18C9D6BD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3C991-FE45-594B-BBE4-F0210388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0234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2F683-8E67-2D4D-8779-68EDACD0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3AC-EB02-464A-847C-33B9D548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FAA05-3222-3F4B-8FE2-B5B02495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642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ABDB-D82A-DC49-997A-60F4BBE6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7152-435A-7B43-9647-E699EBFC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289A4-A7B7-C847-B9AE-ABCA1906C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3D35C-C0AA-F244-97DA-44FC6A42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EDFC1-6388-A343-AF8C-498F610E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32FD-285F-1843-8FA6-C038953D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7087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725A-FD10-4A4C-B747-9830BAFF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9E58B-E2BB-B045-B7B5-7B8FE1F41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808E5-7ED3-2D45-AD7F-115C66B1A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E6B1-9A01-BE47-9ABD-3F8D100F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37D95-F6CD-BB41-B682-81618FEE9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86B4-E78B-374F-A1B3-512E59BF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3961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954BA-A426-EA49-ACD2-3903868F3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0063-A28B-2843-A2F3-0C4DBBD3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E3DD9-9CBD-714C-8A70-AFA07E5DB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883DE-58A9-DB41-B6D8-1F3D9046AC9E}" type="datetimeFigureOut">
              <a:rPr lang="en-AT" smtClean="0"/>
              <a:t>29.11.21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D9AC-63A4-7A4D-91F9-E0852467F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0241-4729-424D-B1AA-DFADAA32D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947F-B884-8A45-9B21-1E5FF92BDF4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0781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ature.com/articles/ng.3821#Sec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g.2762#MOESM7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nrc371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7F8A-1F73-E64F-B051-CA2D9C76B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T" dirty="0"/>
              <a:t>Follow-up on Y-chromosomes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20573-6562-7E45-A2E7-2BA6CCC26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2724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3D91-3BFB-7F41-AB08-B6CC25E6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T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102353-E14E-104F-A892-F11815B92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0" t="17337" r="16110" b="14013"/>
          <a:stretch/>
        </p:blipFill>
        <p:spPr>
          <a:xfrm>
            <a:off x="1495750" y="2955424"/>
            <a:ext cx="3989505" cy="2706305"/>
          </a:xfrm>
          <a:prstGeom prst="rect">
            <a:avLst/>
          </a:prstGeom>
        </p:spPr>
      </p:pic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3D3DC-76BA-004B-B97A-FB806D814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39" t="47377" r="8647" b="23194"/>
          <a:stretch/>
        </p:blipFill>
        <p:spPr>
          <a:xfrm>
            <a:off x="1218349" y="2365869"/>
            <a:ext cx="3465151" cy="33217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C68DCD-8707-3C41-8FE9-EDC8C3CF0992}"/>
              </a:ext>
            </a:extLst>
          </p:cNvPr>
          <p:cNvCxnSpPr>
            <a:cxnSpLocks/>
          </p:cNvCxnSpPr>
          <p:nvPr/>
        </p:nvCxnSpPr>
        <p:spPr>
          <a:xfrm>
            <a:off x="1563400" y="2649494"/>
            <a:ext cx="148834" cy="217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05F155-DAB9-6540-9737-D38C9ED18816}"/>
              </a:ext>
            </a:extLst>
          </p:cNvPr>
          <p:cNvCxnSpPr>
            <a:cxnSpLocks/>
          </p:cNvCxnSpPr>
          <p:nvPr/>
        </p:nvCxnSpPr>
        <p:spPr>
          <a:xfrm>
            <a:off x="3490503" y="2649494"/>
            <a:ext cx="0" cy="220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0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BA1B-2285-694B-B198-28121206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A) Technical aspects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40BA-EF6D-4E47-B2ED-A556F79D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8295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A1) </a:t>
            </a:r>
            <a:r>
              <a:rPr lang="en-GB" dirty="0" err="1"/>
              <a:t>FacetsY</a:t>
            </a:r>
            <a:r>
              <a:rPr lang="en-GB" dirty="0"/>
              <a:t> (algorithm): remove PAR2 (~ 59 Mb) seq. reads coming from the </a:t>
            </a:r>
            <a:r>
              <a:rPr lang="en-GB" dirty="0" err="1"/>
              <a:t>Yp</a:t>
            </a:r>
            <a:r>
              <a:rPr lang="en-GB" dirty="0"/>
              <a:t> arm. </a:t>
            </a:r>
          </a:p>
          <a:p>
            <a:pPr marL="0" indent="0">
              <a:buNone/>
            </a:pPr>
            <a:r>
              <a:rPr lang="en-GB" sz="2000" u="sng" dirty="0"/>
              <a:t>Background:</a:t>
            </a:r>
            <a:r>
              <a:rPr lang="en-GB" sz="2000" dirty="0"/>
              <a:t> We call Y-chromosome loss on the basis of the ‘50%-rule’. </a:t>
            </a:r>
            <a:r>
              <a:rPr lang="en-GB" sz="2000" dirty="0" err="1"/>
              <a:t>FacetsY</a:t>
            </a:r>
            <a:r>
              <a:rPr lang="en-GB" sz="2000" dirty="0"/>
              <a:t> fits segments which span all loci covered by seq. reads. Since the vast majority of the </a:t>
            </a:r>
            <a:r>
              <a:rPr lang="en-GB" sz="2000" dirty="0" err="1"/>
              <a:t>Yp</a:t>
            </a:r>
            <a:r>
              <a:rPr lang="en-GB" sz="2000" dirty="0"/>
              <a:t> is not informative and seq. reads are anyway sparse, we exclude PAR2 regions, since derived-fitted segments appear doubtful. </a:t>
            </a:r>
            <a:endParaRPr lang="en-GB" sz="2000" b="0" dirty="0">
              <a:effectLst/>
            </a:endParaRPr>
          </a:p>
          <a:p>
            <a:pPr marL="0" indent="0">
              <a:buNone/>
            </a:pPr>
            <a:br>
              <a:rPr lang="en-GB" b="0" dirty="0">
                <a:effectLst/>
              </a:rPr>
            </a:br>
            <a:r>
              <a:rPr lang="en-GB" dirty="0"/>
              <a:t>A2) Purity-estimation disparities between MSK-IMPACT and WES-recapture are independent of each other.</a:t>
            </a:r>
            <a:endParaRPr lang="en-GB" b="0" dirty="0">
              <a:effectLst/>
            </a:endParaRPr>
          </a:p>
          <a:p>
            <a:pPr marL="0" indent="0">
              <a:buNone/>
            </a:pPr>
            <a:r>
              <a:rPr lang="en-GB" sz="2000" u="sng" dirty="0"/>
              <a:t>Background:</a:t>
            </a:r>
            <a:r>
              <a:rPr lang="en-GB" sz="2000" dirty="0"/>
              <a:t> The overall purity concordance between the two methods is high. However, there are some cancer samples which display obvious disagreement (Figure, right bottom). Take a look into those samples (~ 5) and decipher whether there is an association with WGD. </a:t>
            </a:r>
            <a:endParaRPr lang="en-GB" sz="2000" b="0" dirty="0">
              <a:effectLst/>
            </a:endParaRPr>
          </a:p>
          <a:p>
            <a:pPr marL="0" indent="0">
              <a:buNone/>
            </a:pPr>
            <a:endParaRPr lang="en-A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433520-A811-8146-A61B-903F46C55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514" y="4713587"/>
            <a:ext cx="1878323" cy="183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FA24DC4-3AFD-3A4E-BC4F-928A1882514E}"/>
              </a:ext>
            </a:extLst>
          </p:cNvPr>
          <p:cNvGrpSpPr/>
          <p:nvPr/>
        </p:nvGrpSpPr>
        <p:grpSpPr>
          <a:xfrm>
            <a:off x="2206215" y="4655128"/>
            <a:ext cx="3228943" cy="2124990"/>
            <a:chOff x="1194598" y="3365504"/>
            <a:chExt cx="4266906" cy="3295860"/>
          </a:xfrm>
        </p:grpSpPr>
        <p:pic>
          <p:nvPicPr>
            <p:cNvPr id="7" name="Content Placeholder 3">
              <a:extLst>
                <a:ext uri="{FF2B5EF4-FFF2-40B4-BE49-F238E27FC236}">
                  <a16:creationId xmlns:a16="http://schemas.microsoft.com/office/drawing/2014/main" id="{77266E9C-9FC2-8F41-AEE6-B51BB5EF4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80" t="17337" r="16110" b="14013"/>
            <a:stretch/>
          </p:blipFill>
          <p:spPr>
            <a:xfrm>
              <a:off x="1471999" y="3955059"/>
              <a:ext cx="3989505" cy="2706305"/>
            </a:xfrm>
            <a:prstGeom prst="rect">
              <a:avLst/>
            </a:prstGeom>
          </p:spPr>
        </p:pic>
        <p:pic>
          <p:nvPicPr>
            <p:cNvPr id="8" name="Content Placeholder 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3CAFB4DF-F64A-E947-A3F8-A553F91F74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939" t="47377" r="8647" b="23194"/>
            <a:stretch/>
          </p:blipFill>
          <p:spPr>
            <a:xfrm>
              <a:off x="1194598" y="3365504"/>
              <a:ext cx="3465151" cy="33217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F74492-1EE7-8640-A545-74FAE65EDCA1}"/>
                </a:ext>
              </a:extLst>
            </p:cNvPr>
            <p:cNvCxnSpPr>
              <a:cxnSpLocks/>
            </p:cNvCxnSpPr>
            <p:nvPr/>
          </p:nvCxnSpPr>
          <p:spPr>
            <a:xfrm>
              <a:off x="1539649" y="3649129"/>
              <a:ext cx="148834" cy="2171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5060FA-245E-BA47-9499-EB25367FE58C}"/>
                </a:ext>
              </a:extLst>
            </p:cNvPr>
            <p:cNvCxnSpPr>
              <a:cxnSpLocks/>
            </p:cNvCxnSpPr>
            <p:nvPr/>
          </p:nvCxnSpPr>
          <p:spPr>
            <a:xfrm>
              <a:off x="3466752" y="3649129"/>
              <a:ext cx="0" cy="2205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224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C0A7-57D6-E641-98C1-D2E570B9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B) Y loss aspects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5259-7209-8A4E-832B-AEAACE4B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07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dirty="0"/>
              <a:t>B1) There is no unique </a:t>
            </a:r>
            <a:r>
              <a:rPr lang="en-GB" sz="2600" u="sng" dirty="0"/>
              <a:t>segment/probe/locus</a:t>
            </a:r>
            <a:r>
              <a:rPr lang="en-GB" sz="2600" dirty="0"/>
              <a:t> (marker) specifically enriched in the Y chromosome loss cases in solid </a:t>
            </a:r>
            <a:r>
              <a:rPr lang="en-GB" sz="2600" dirty="0" err="1"/>
              <a:t>tumor</a:t>
            </a:r>
            <a:r>
              <a:rPr lang="en-GB" sz="2600" dirty="0"/>
              <a:t> tissue.</a:t>
            </a:r>
            <a:endParaRPr lang="en-GB" sz="2600" b="0" dirty="0">
              <a:effectLst/>
            </a:endParaRPr>
          </a:p>
          <a:p>
            <a:pPr marL="0" indent="0">
              <a:buNone/>
            </a:pPr>
            <a:r>
              <a:rPr lang="en-GB" sz="2000" u="sng" dirty="0"/>
              <a:t>Background:</a:t>
            </a:r>
            <a:r>
              <a:rPr lang="en-GB" sz="2000" dirty="0"/>
              <a:t> an identification of specific loci which are associated with Y chromosome loss could make the seq. resolution coming from either MSK-IMPACT OR MSK-WES recapture obsolete. Moreover, it could serve as independent measurement in assessing this particular genomic biomarker (e.g. if locus X is deleted (PCR) there is a Y% likelihood that the Y chromosome is equally lost). Notably </a:t>
            </a:r>
            <a:r>
              <a:rPr lang="en-GB" sz="2000" u="sng" dirty="0">
                <a:hlinkClick r:id="rId2"/>
              </a:rPr>
              <a:t>https://www.nature.com/articles/ng.3821#Sec8</a:t>
            </a:r>
            <a:r>
              <a:rPr lang="en-GB" sz="2000" dirty="0"/>
              <a:t> </a:t>
            </a:r>
            <a:endParaRPr lang="en-GB" sz="2000" b="0" dirty="0">
              <a:effectLst/>
            </a:endParaRPr>
          </a:p>
          <a:p>
            <a:pPr marL="0" indent="0">
              <a:buNone/>
            </a:pPr>
            <a:endParaRPr lang="en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02012D-0ED4-6F47-B356-CC1CD204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08" y="4068112"/>
            <a:ext cx="3972055" cy="24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E94F2-E09F-7B4C-A62A-9AF71741B762}"/>
              </a:ext>
            </a:extLst>
          </p:cNvPr>
          <p:cNvSpPr txBox="1"/>
          <p:nvPr/>
        </p:nvSpPr>
        <p:spPr>
          <a:xfrm>
            <a:off x="5491620" y="4549676"/>
            <a:ext cx="6127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Position 5,258,450 (</a:t>
            </a:r>
            <a:r>
              <a:rPr lang="en-GB" i="1" dirty="0"/>
              <a:t>PCDH11Y</a:t>
            </a:r>
            <a:r>
              <a:rPr lang="en-GB" dirty="0"/>
              <a:t>) is covered by most of the cancer </a:t>
            </a:r>
          </a:p>
          <a:p>
            <a:r>
              <a:rPr lang="en-GB" dirty="0"/>
              <a:t>samples analysed (74.6%). There are only two additional </a:t>
            </a:r>
          </a:p>
          <a:p>
            <a:r>
              <a:rPr lang="en-GB" dirty="0"/>
              <a:t>positions which are covered in more than 50% of the samples </a:t>
            </a:r>
          </a:p>
          <a:p>
            <a:r>
              <a:rPr lang="en-GB" dirty="0"/>
              <a:t>investigated. Note that this is a holistic visualization of the </a:t>
            </a:r>
          </a:p>
          <a:p>
            <a:r>
              <a:rPr lang="en-GB" dirty="0"/>
              <a:t>cohort (n=12,405 samples). Position 15,523,000 falls within </a:t>
            </a:r>
          </a:p>
          <a:p>
            <a:r>
              <a:rPr lang="en-GB" i="1" dirty="0"/>
              <a:t>UTY</a:t>
            </a:r>
            <a:r>
              <a:rPr lang="en-GB" dirty="0"/>
              <a:t> (homologue to </a:t>
            </a:r>
            <a:r>
              <a:rPr lang="en-GB" i="1" dirty="0"/>
              <a:t>KDM6A</a:t>
            </a:r>
            <a:r>
              <a:rPr lang="en-GB" dirty="0"/>
              <a:t> on chromosome X).</a:t>
            </a:r>
            <a:endParaRPr lang="en-GB" b="0" dirty="0">
              <a:effectLst/>
            </a:endParaRPr>
          </a:p>
          <a:p>
            <a:br>
              <a:rPr lang="en-GB" dirty="0"/>
            </a:br>
            <a:endParaRPr lang="en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06D28-6361-824E-91C0-66853C8A8F71}"/>
              </a:ext>
            </a:extLst>
          </p:cNvPr>
          <p:cNvSpPr txBox="1"/>
          <p:nvPr/>
        </p:nvSpPr>
        <p:spPr>
          <a:xfrm>
            <a:off x="1553227" y="6473616"/>
            <a:ext cx="2359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400" dirty="0">
                <a:latin typeface="Arial" panose="020B0604020202020204" pitchFamily="34" charset="0"/>
                <a:cs typeface="Arial" panose="020B0604020202020204" pitchFamily="34" charset="0"/>
              </a:rPr>
              <a:t>Y chromosome coordinates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20586-83FA-DF43-9031-6378789AB1E6}"/>
              </a:ext>
            </a:extLst>
          </p:cNvPr>
          <p:cNvSpPr txBox="1"/>
          <p:nvPr/>
        </p:nvSpPr>
        <p:spPr>
          <a:xfrm rot="16200000">
            <a:off x="-142211" y="5134992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1400" dirty="0">
                <a:latin typeface="Arial" panose="020B0604020202020204" pitchFamily="34" charset="0"/>
                <a:cs typeface="Arial" panose="020B0604020202020204" pitchFamily="34" charset="0"/>
              </a:rPr>
              <a:t>Coverage among cohort</a:t>
            </a:r>
          </a:p>
        </p:txBody>
      </p:sp>
    </p:spTree>
    <p:extLst>
      <p:ext uri="{BB962C8B-B14F-4D97-AF65-F5344CB8AC3E}">
        <p14:creationId xmlns:p14="http://schemas.microsoft.com/office/powerpoint/2010/main" val="46142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2AFF-359A-AB42-9608-861B2B9D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Genomic complexity is, in part, the result of cancer, rather than the cause (hypothesis)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9CF3-F5E1-6D45-9A00-7567EAD2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10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B2) There is no notable SCNA (ranging from small to whole chromosomes) event associated with Y chromosome loss. </a:t>
            </a:r>
            <a:endParaRPr lang="en-GB" b="0" dirty="0">
              <a:effectLst/>
            </a:endParaRPr>
          </a:p>
          <a:p>
            <a:pPr marL="0" indent="0">
              <a:buNone/>
            </a:pPr>
            <a:r>
              <a:rPr lang="en-GB" sz="2000" u="sng" dirty="0"/>
              <a:t>Background:</a:t>
            </a:r>
            <a:r>
              <a:rPr lang="en-GB" sz="2000" dirty="0"/>
              <a:t> We know that FGA as a global measure of genome instability is associated with a higher chance of observing a Y chromosome loss in solid cancer tissue. However, whether this coincide by chance is largely unexplored. We aim to find a stringent co-occurrence pattern between any SCNA and Y chromosome loss.   </a:t>
            </a:r>
            <a:endParaRPr lang="en-GB" sz="2000" b="0" dirty="0">
              <a:effectLst/>
            </a:endParaRPr>
          </a:p>
          <a:p>
            <a:pPr marL="0" indent="0">
              <a:buNone/>
            </a:pPr>
            <a:br>
              <a:rPr lang="en-GB" dirty="0"/>
            </a:br>
            <a:endParaRPr lang="en-A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B65AD3-B99E-C640-9210-255AEDB7D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18" y="3451239"/>
            <a:ext cx="3134726" cy="32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3F4597-EF30-6E45-85F1-128D4CCD31CD}"/>
              </a:ext>
            </a:extLst>
          </p:cNvPr>
          <p:cNvSpPr txBox="1"/>
          <p:nvPr/>
        </p:nvSpPr>
        <p:spPr>
          <a:xfrm>
            <a:off x="7189939" y="6308209"/>
            <a:ext cx="451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www.pnas.org</a:t>
            </a:r>
            <a:r>
              <a:rPr lang="en-GB" dirty="0"/>
              <a:t>/content/109/21/8212</a:t>
            </a:r>
            <a:endParaRPr lang="en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B2BE9-C2E2-804E-95EE-C09E48745141}"/>
              </a:ext>
            </a:extLst>
          </p:cNvPr>
          <p:cNvSpPr txBox="1"/>
          <p:nvPr/>
        </p:nvSpPr>
        <p:spPr>
          <a:xfrm>
            <a:off x="7374577" y="4560125"/>
            <a:ext cx="4218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i="1" dirty="0"/>
              <a:t>SCNA: Gene-level, Chromsome-arm level??</a:t>
            </a:r>
          </a:p>
          <a:p>
            <a:r>
              <a:rPr lang="en-GB" i="1" dirty="0"/>
              <a:t>U</a:t>
            </a:r>
            <a:r>
              <a:rPr lang="en-AT" i="1" dirty="0"/>
              <a:t>nequal distribution through Panel Data</a:t>
            </a:r>
          </a:p>
        </p:txBody>
      </p:sp>
    </p:spTree>
    <p:extLst>
      <p:ext uri="{BB962C8B-B14F-4D97-AF65-F5344CB8AC3E}">
        <p14:creationId xmlns:p14="http://schemas.microsoft.com/office/powerpoint/2010/main" val="116456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30A7-A262-DF4A-B17D-1BAAD845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C) Lineage specific aspects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2432-CFFD-D946-B837-50434A1BB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46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C1) The selection for Y chromosome loss is cancer type independent. </a:t>
            </a:r>
            <a:endParaRPr lang="en-GB" b="0" dirty="0">
              <a:effectLst/>
            </a:endParaRPr>
          </a:p>
          <a:p>
            <a:pPr marL="0" indent="0">
              <a:buNone/>
            </a:pPr>
            <a:r>
              <a:rPr lang="en-GB" sz="2000" u="sng" dirty="0"/>
              <a:t>Background:</a:t>
            </a:r>
            <a:r>
              <a:rPr lang="en-GB" sz="2000" dirty="0"/>
              <a:t> Y chromosome loss rates vastly differ across different cancer types (range: 12 - 58%). Moreover, we observe several cancer types where the selection rate for Y chromosome loss vastly differs between primary or metastatic samples. At this stage we can exclusively speculate about the genomic background</a:t>
            </a:r>
            <a:endParaRPr lang="en-AT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3414DB-A292-D746-8FCA-6E9ADACE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66" y="3997804"/>
            <a:ext cx="66675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13C31-84E7-664C-A372-78A2AFF4E64E}"/>
              </a:ext>
            </a:extLst>
          </p:cNvPr>
          <p:cNvSpPr txBox="1"/>
          <p:nvPr/>
        </p:nvSpPr>
        <p:spPr>
          <a:xfrm>
            <a:off x="6638795" y="6400800"/>
            <a:ext cx="539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hlinkClick r:id="rId3"/>
              </a:rPr>
              <a:t>https://www.nature.com/articles/ng.2762#MOESM75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95663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B3D1-704D-CD44-840A-6A1E712B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Tumor suppressive function of KDM6A?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AA12-278C-1E4E-AADE-3FDA46FD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C3) KDM6A protects against bladder cancer in females</a:t>
            </a:r>
            <a:endParaRPr lang="en-GB" b="0" dirty="0">
              <a:effectLst/>
            </a:endParaRPr>
          </a:p>
          <a:p>
            <a:pPr marL="0" indent="0">
              <a:buNone/>
            </a:pPr>
            <a:r>
              <a:rPr lang="en-GB" sz="2000" u="sng" dirty="0"/>
              <a:t>Background:</a:t>
            </a:r>
            <a:r>
              <a:rPr lang="en-GB" sz="2000" dirty="0"/>
              <a:t> KDM6A is a lysine demethylase located on the X chromosome. One particular study (Kaneko and Li, Sci. Adv. 2018; 4: eaar5598) claims that KDM6A acts as a sex-specific </a:t>
            </a:r>
            <a:r>
              <a:rPr lang="en-GB" sz="2000" dirty="0" err="1"/>
              <a:t>tumor</a:t>
            </a:r>
            <a:r>
              <a:rPr lang="en-GB" sz="2000" dirty="0"/>
              <a:t> suppressor (Ubiquitination and Chromatin modification). KO of mouse Kdm6a reduces expression of Cdkn1a and Perp, canonical gene targets of the </a:t>
            </a:r>
            <a:r>
              <a:rPr lang="en-GB" sz="2000" dirty="0" err="1"/>
              <a:t>tumor</a:t>
            </a:r>
            <a:r>
              <a:rPr lang="en-GB" sz="2000" dirty="0"/>
              <a:t> suppressor p53. Consistently, loss of Kdm6a increases </a:t>
            </a:r>
            <a:r>
              <a:rPr lang="en-GB" sz="2000" dirty="0" err="1"/>
              <a:t>BCa</a:t>
            </a:r>
            <a:r>
              <a:rPr lang="en-GB" sz="2000" dirty="0"/>
              <a:t> risk in female mice, and mutations or reduced expression of human KDM6A predicts poor prognosis of female </a:t>
            </a:r>
            <a:r>
              <a:rPr lang="en-GB" sz="2000" dirty="0" err="1"/>
              <a:t>BCa</a:t>
            </a:r>
            <a:r>
              <a:rPr lang="en-GB" sz="2000" dirty="0"/>
              <a:t> patients.</a:t>
            </a:r>
            <a:endParaRPr lang="en-GB" sz="2000" b="0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C4) KDM6A (Chr. X) AND UTY (Chr. Y) inactivation are required to achieve adverse effects in males with bladder cancer</a:t>
            </a:r>
            <a:endParaRPr lang="en-GB" b="0" dirty="0">
              <a:effectLst/>
            </a:endParaRPr>
          </a:p>
          <a:p>
            <a:pPr marL="0" indent="0">
              <a:buNone/>
            </a:pPr>
            <a:r>
              <a:rPr lang="en-GB" sz="2200" u="sng" dirty="0"/>
              <a:t>Background:</a:t>
            </a:r>
            <a:r>
              <a:rPr lang="en-GB" sz="2200" dirty="0"/>
              <a:t> UTY is a homologous gene of KDM6A residing on chromosome Y. We claim that either one of the homologous genes can rescue the deleterious effect of inactivation of its counterpart. </a:t>
            </a:r>
            <a:br>
              <a:rPr lang="en-GB" sz="2200" dirty="0"/>
            </a:br>
            <a:br>
              <a:rPr lang="en-GB" dirty="0"/>
            </a:b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6155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1E89-1106-1D48-A89E-E54B8512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D) Cancer biology aspects</a:t>
            </a:r>
            <a:r>
              <a:rPr lang="en-GB" dirty="0"/>
              <a:t> 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4387B-F4B9-984A-8BB4-8603B382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D1) </a:t>
            </a:r>
            <a:r>
              <a:rPr lang="en-GB" i="1" dirty="0"/>
              <a:t>KDM6A</a:t>
            </a:r>
            <a:r>
              <a:rPr lang="en-GB" dirty="0"/>
              <a:t> regulates p53 </a:t>
            </a:r>
            <a:r>
              <a:rPr lang="en-GB" dirty="0" err="1"/>
              <a:t>signaling</a:t>
            </a:r>
            <a:endParaRPr lang="en-GB" b="0" dirty="0">
              <a:effectLst/>
            </a:endParaRPr>
          </a:p>
          <a:p>
            <a:pPr marL="0" indent="0">
              <a:buNone/>
            </a:pPr>
            <a:r>
              <a:rPr lang="en-GB" sz="2000" u="sng" dirty="0"/>
              <a:t>Background:</a:t>
            </a:r>
            <a:r>
              <a:rPr lang="en-GB" sz="2000" dirty="0"/>
              <a:t> See above. Reduced/missing KDM6A lead to reduced expression of CDKN1A (G1 arrest, quiescence)  and PERP (apoptosis) which are direct targets of TP53. CDKN1A (p21) is a direct target of p53 which, upon activation, keeps cells at a quiescent state and hence hinder the propagation of deleterious genetic material (</a:t>
            </a:r>
            <a:r>
              <a:rPr lang="en-GB" sz="2000" u="sng" dirty="0">
                <a:hlinkClick r:id="rId2"/>
              </a:rPr>
              <a:t>https://www.nature.com/articles/nrc3711</a:t>
            </a:r>
            <a:r>
              <a:rPr lang="en-GB" sz="2000" dirty="0"/>
              <a:t>).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dirty="0"/>
              <a:t>D2) Male patients with Klinefelter syndrome (&gt; 1X) show prolonged OS</a:t>
            </a:r>
            <a:endParaRPr lang="en-GB" sz="2000" b="0" dirty="0">
              <a:effectLst/>
            </a:endParaRPr>
          </a:p>
          <a:p>
            <a:pPr marL="0" indent="0">
              <a:buNone/>
            </a:pPr>
            <a:r>
              <a:rPr lang="en-GB" sz="2000" u="sng" dirty="0"/>
              <a:t>Background:</a:t>
            </a:r>
            <a:r>
              <a:rPr lang="en-GB" sz="2000" dirty="0"/>
              <a:t> The genotype of Klinefelter syndrome mimics a female genetic setup. As the argument above highlights - </a:t>
            </a:r>
            <a:r>
              <a:rPr lang="en-GB" sz="2000" i="1" dirty="0"/>
              <a:t>females are less likely to develop bladder cancer </a:t>
            </a:r>
            <a:r>
              <a:rPr lang="en-GB" sz="2000" dirty="0"/>
              <a:t>- we would expect that male patients, even with an Y chromosome loss, show an equal survival curve than females.</a:t>
            </a:r>
            <a:endParaRPr lang="en-AT" sz="2000" dirty="0"/>
          </a:p>
        </p:txBody>
      </p:sp>
    </p:spTree>
    <p:extLst>
      <p:ext uri="{BB962C8B-B14F-4D97-AF65-F5344CB8AC3E}">
        <p14:creationId xmlns:p14="http://schemas.microsoft.com/office/powerpoint/2010/main" val="310862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C44C-2061-4849-ADF6-B1311E83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E) Methodological and statistical aspects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C6173-B40C-654A-85E7-42AEA8B2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999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E1) Logistic regression. The model formulation (either: </a:t>
            </a:r>
            <a:r>
              <a:rPr lang="en-GB" b="1" dirty="0"/>
              <a:t>Gene ~ </a:t>
            </a:r>
            <a:r>
              <a:rPr lang="en-GB" b="1" dirty="0" err="1"/>
              <a:t>ChrY</a:t>
            </a:r>
            <a:r>
              <a:rPr lang="en-GB" dirty="0"/>
              <a:t> [...] or: </a:t>
            </a:r>
            <a:r>
              <a:rPr lang="en-GB" b="1" dirty="0" err="1"/>
              <a:t>ChrY</a:t>
            </a:r>
            <a:r>
              <a:rPr lang="en-GB" b="1" dirty="0"/>
              <a:t> ~ Gene [...]</a:t>
            </a:r>
            <a:r>
              <a:rPr lang="en-GB" dirty="0"/>
              <a:t>) does not influence the conclusions. </a:t>
            </a:r>
            <a:endParaRPr lang="en-GB" b="0" dirty="0">
              <a:effectLst/>
            </a:endParaRPr>
          </a:p>
          <a:p>
            <a:pPr marL="0" indent="0">
              <a:buNone/>
            </a:pPr>
            <a:r>
              <a:rPr lang="en-GB" sz="2000" u="sng" dirty="0"/>
              <a:t>Background:</a:t>
            </a:r>
            <a:r>
              <a:rPr lang="en-GB" sz="2000" dirty="0"/>
              <a:t> Compare these two models and assess the accuracy of both via </a:t>
            </a:r>
            <a:r>
              <a:rPr lang="en-GB" sz="2000" dirty="0" err="1"/>
              <a:t>i</a:t>
            </a:r>
            <a:r>
              <a:rPr lang="en-GB" sz="2000" dirty="0"/>
              <a:t>) Goodness of fit and ii) deviance check. Moreover, elaborate on this topic and create a running vignette which can be shared with all lab members (especially Francisco’s concern)</a:t>
            </a:r>
            <a:endParaRPr lang="en-GB" sz="2000" b="0" dirty="0">
              <a:effectLst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E3) How does an unequal sample size (i.e. unequal contribution of different cancer types in OS analysis) influence the overall Kaplan-Meier curve? </a:t>
            </a:r>
            <a:endParaRPr lang="en-AT" dirty="0"/>
          </a:p>
        </p:txBody>
      </p:sp>
      <p:pic>
        <p:nvPicPr>
          <p:cNvPr id="4" name="Google Shape;204;p26">
            <a:extLst>
              <a:ext uri="{FF2B5EF4-FFF2-40B4-BE49-F238E27FC236}">
                <a16:creationId xmlns:a16="http://schemas.microsoft.com/office/drawing/2014/main" id="{AD7B5A8D-4D02-514D-91FD-C73686CC47A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4360552"/>
            <a:ext cx="4627648" cy="2399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37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229B-60B0-5B4F-B3EF-39D3DA4C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Reducing the number of genes?</a:t>
            </a:r>
          </a:p>
        </p:txBody>
      </p:sp>
      <p:pic>
        <p:nvPicPr>
          <p:cNvPr id="4" name="Google Shape;319;p38">
            <a:extLst>
              <a:ext uri="{FF2B5EF4-FFF2-40B4-BE49-F238E27FC236}">
                <a16:creationId xmlns:a16="http://schemas.microsoft.com/office/drawing/2014/main" id="{D9D653A3-6D42-FD48-A335-EFDE3A88756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1981" y="2327563"/>
            <a:ext cx="6422611" cy="4039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8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70851</TotalTime>
  <Words>987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Follow-up on Y-chromosomes</vt:lpstr>
      <vt:lpstr>A) Technical aspects</vt:lpstr>
      <vt:lpstr>B) Y loss aspects</vt:lpstr>
      <vt:lpstr>Genomic complexity is, in part, the result of cancer, rather than the cause (hypothesis)</vt:lpstr>
      <vt:lpstr>C) Lineage specific aspects</vt:lpstr>
      <vt:lpstr>Tumor suppressive function of KDM6A?</vt:lpstr>
      <vt:lpstr>D) Cancer biology aspects </vt:lpstr>
      <vt:lpstr>E) Methodological and statistical aspects</vt:lpstr>
      <vt:lpstr>Reducing the number of genes?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Follow-up on Y-chromosomes</dc:title>
  <dc:creator>S10687</dc:creator>
  <cp:lastModifiedBy>S10687</cp:lastModifiedBy>
  <cp:revision>1</cp:revision>
  <dcterms:created xsi:type="dcterms:W3CDTF">2021-11-29T09:16:32Z</dcterms:created>
  <dcterms:modified xsi:type="dcterms:W3CDTF">2022-01-17T14:07:47Z</dcterms:modified>
</cp:coreProperties>
</file>