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70" r:id="rId12"/>
    <p:sldId id="271" r:id="rId13"/>
    <p:sldId id="269" r:id="rId14"/>
    <p:sldId id="264" r:id="rId15"/>
    <p:sldId id="265" r:id="rId16"/>
    <p:sldId id="26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773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80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80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57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94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36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29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63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56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34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59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1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0" y="1444990"/>
            <a:ext cx="91439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</a:t>
            </a:r>
            <a:r>
              <a:rPr lang="en-US" sz="4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73737" y="305957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trading101.com/learn/sklearn-guide/" TargetMode="External"/><Relationship Id="rId3" Type="http://schemas.openxmlformats.org/officeDocument/2006/relationships/hyperlink" Target="https://towardsdatascience.com/linear-regression-using-python-b136c91bf0a2" TargetMode="External"/><Relationship Id="rId7" Type="http://schemas.openxmlformats.org/officeDocument/2006/relationships/hyperlink" Target="https://pandas.pydata.org/docs/panda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insider.com/how-much-you-have-offer-buy-house-above-asking-price-2021-3" TargetMode="External"/><Relationship Id="rId5" Type="http://schemas.openxmlformats.org/officeDocument/2006/relationships/hyperlink" Target="https://sphweb.bumc.bu.edu/otlt/mph-modules/bs/bs704_probability/BS704_Probability12.html" TargetMode="External"/><Relationship Id="rId4" Type="http://schemas.openxmlformats.org/officeDocument/2006/relationships/hyperlink" Target="https://www.ctinsider.com/realestate/article/Bridgeport-New-Haven-housing-markets-cooling-17312154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0" y="2155773"/>
            <a:ext cx="9144000" cy="90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 smtClean="0">
                <a:latin typeface="Arial"/>
                <a:ea typeface="Arial"/>
                <a:cs typeface="Arial"/>
                <a:sym typeface="Arial"/>
              </a:rPr>
              <a:t>Modeling Home Prices Using A Multiple </a:t>
            </a:r>
            <a:br>
              <a:rPr lang="en-US" sz="2900" b="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2900" b="0" dirty="0" smtClean="0">
                <a:latin typeface="Arial"/>
                <a:ea typeface="Arial"/>
                <a:cs typeface="Arial"/>
                <a:sym typeface="Arial"/>
              </a:rPr>
              <a:t>Linear Regression Model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0" y="3169326"/>
            <a:ext cx="914400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 Machado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10022" r="180" b="11599"/>
          <a:stretch/>
        </p:blipFill>
        <p:spPr>
          <a:xfrm>
            <a:off x="1768646" y="3683500"/>
            <a:ext cx="5606708" cy="29296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927014"/>
            <a:ext cx="7720014" cy="2391659"/>
          </a:xfrm>
          <a:prstGeom prst="rect">
            <a:avLst/>
          </a:prstGeom>
        </p:spPr>
      </p:pic>
      <p:sp>
        <p:nvSpPr>
          <p:cNvPr id="7" name="Google Shape;124;p5"/>
          <p:cNvSpPr txBox="1">
            <a:spLocks/>
          </p:cNvSpPr>
          <p:nvPr/>
        </p:nvSpPr>
        <p:spPr>
          <a:xfrm>
            <a:off x="644699" y="842915"/>
            <a:ext cx="8095028" cy="106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Experiment by adding correlated variables to model and measure performance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Google Shape;124;p5"/>
          <p:cNvSpPr txBox="1">
            <a:spLocks/>
          </p:cNvSpPr>
          <p:nvPr/>
        </p:nvSpPr>
        <p:spPr>
          <a:xfrm>
            <a:off x="644699" y="4683592"/>
            <a:ext cx="8119863" cy="106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Largest skill gains observed with addition of first 7-10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Marginal improvement beyond 10 variables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Certain features add more skill than those with similar correlation coefficients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 lang="en-US" dirty="0"/>
          </a:p>
        </p:txBody>
      </p:sp>
      <p:sp>
        <p:nvSpPr>
          <p:cNvPr id="4" name="Google Shape;124;p5"/>
          <p:cNvSpPr txBox="1">
            <a:spLocks/>
          </p:cNvSpPr>
          <p:nvPr/>
        </p:nvSpPr>
        <p:spPr>
          <a:xfrm>
            <a:off x="301336" y="1341065"/>
            <a:ext cx="8385464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Model 1: The top 15 correlated variables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Model 2: The top 15 correlated when absolute value of negative correlated are considered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551469"/>
            <a:ext cx="9144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Four Prototypes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27966"/>
              </p:ext>
            </p:extLst>
          </p:nvPr>
        </p:nvGraphicFramePr>
        <p:xfrm>
          <a:off x="2411846" y="3055721"/>
          <a:ext cx="1244600" cy="3657600"/>
        </p:xfrm>
        <a:graphic>
          <a:graphicData uri="http://schemas.openxmlformats.org/drawingml/2006/table">
            <a:tbl>
              <a:tblPr/>
              <a:tblGrid>
                <a:gridCol w="1244600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OverallQual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GrLivArea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GarageCars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TotalBsmtSF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GarageYrBlt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FireplaceQu_Gd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FullBath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MasVnrArea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TotRmsAbvGrd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1stFlrSF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YearRemodAdd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ExterQual_Gd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52770"/>
              </p:ext>
            </p:extLst>
          </p:nvPr>
        </p:nvGraphicFramePr>
        <p:xfrm>
          <a:off x="4873336" y="3055721"/>
          <a:ext cx="1371600" cy="36576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Model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OverallQual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GrLivArea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GarageCars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ExterQual_TA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TotalBsmtSF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GarageYrBlt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FireplaceQu_Gd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FullBath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MasVnrArea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GarageFinish_Unf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FireplaceQu_NA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TotRmsAbvGrd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4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Analysis and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02238"/>
              </p:ext>
            </p:extLst>
          </p:nvPr>
        </p:nvGraphicFramePr>
        <p:xfrm>
          <a:off x="1983509" y="2931826"/>
          <a:ext cx="1933864" cy="3637612"/>
        </p:xfrm>
        <a:graphic>
          <a:graphicData uri="http://schemas.openxmlformats.org/drawingml/2006/table">
            <a:tbl>
              <a:tblPr/>
              <a:tblGrid>
                <a:gridCol w="1933864"/>
              </a:tblGrid>
              <a:tr h="208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OverallQual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GrLivArea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GarageCars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TotalBsmtSF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ExterQual_TA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GarageFinish_Unf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FireplaceQu_NA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MasVnrType_None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KitchenQual_TA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HeatingQC_TA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CentralAir_N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37220"/>
              </p:ext>
            </p:extLst>
          </p:nvPr>
        </p:nvGraphicFramePr>
        <p:xfrm>
          <a:off x="4589097" y="2931031"/>
          <a:ext cx="1831979" cy="3865245"/>
        </p:xfrm>
        <a:graphic>
          <a:graphicData uri="http://schemas.openxmlformats.org/drawingml/2006/table">
            <a:tbl>
              <a:tblPr/>
              <a:tblGrid>
                <a:gridCol w="1831979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OverallQual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GrLivArea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MasVnrType_BrkFace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TotalBsmtSF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ExterQual_TA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GarageFinish_Unf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FireplaceQu_NA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MasVnrType_None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BsmtQual_TA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KitchenQual_TA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HeatingQC_TA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CentralAir_N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ExterQual_Gd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Google Shape;124;p5"/>
          <p:cNvSpPr txBox="1">
            <a:spLocks/>
          </p:cNvSpPr>
          <p:nvPr/>
        </p:nvSpPr>
        <p:spPr>
          <a:xfrm>
            <a:off x="135225" y="352161"/>
            <a:ext cx="8623300" cy="257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Model 3: 7 most correlated, 7 most inversely correlated, and the addition of no central air observing a marked improvement when added previously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Model 4: Variation of model 3, removed number of car garages, then added brick face masonry veneer and good exterior quality noting change in model improvement previously analyzed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11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7" y="4114800"/>
            <a:ext cx="7723716" cy="2517200"/>
          </a:xfrm>
          <a:prstGeom prst="rect">
            <a:avLst/>
          </a:prstGeom>
        </p:spPr>
      </p:pic>
      <p:sp>
        <p:nvSpPr>
          <p:cNvPr id="5" name="Google Shape;124;p5"/>
          <p:cNvSpPr txBox="1">
            <a:spLocks/>
          </p:cNvSpPr>
          <p:nvPr/>
        </p:nvSpPr>
        <p:spPr>
          <a:xfrm>
            <a:off x="464299" y="1164384"/>
            <a:ext cx="8513445" cy="24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R^2 is a measure of the proportion of all independent variables have on the sale price as a percentage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All models indicate good performance above 86%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Models 3 and 4 indicate 3% better accuracy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Plotted predictions all show tightly grouped linear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repationships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06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Verification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6" y="4140322"/>
            <a:ext cx="7248439" cy="2361621"/>
          </a:xfrm>
          <a:prstGeom prst="rect">
            <a:avLst/>
          </a:prstGeom>
        </p:spPr>
      </p:pic>
      <p:sp>
        <p:nvSpPr>
          <p:cNvPr id="9" name="Google Shape;124;p5"/>
          <p:cNvSpPr txBox="1">
            <a:spLocks/>
          </p:cNvSpPr>
          <p:nvPr/>
        </p:nvSpPr>
        <p:spPr>
          <a:xfrm>
            <a:off x="487387" y="897471"/>
            <a:ext cx="8513445" cy="3059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Subject each model to the test dataset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Overall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erformance not as good as estimated, but all models still show decent skill above 81%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As expected, models 3 and 4 perform similarly and better than 1 or 2 with 2-3% better accuracy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Plotted predictions all show definitive linear relationships but observe a bit more variance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4482" r="5868" b="30359"/>
          <a:stretch/>
        </p:blipFill>
        <p:spPr>
          <a:xfrm>
            <a:off x="5238776" y="4300425"/>
            <a:ext cx="3437633" cy="1941626"/>
          </a:xfrm>
          <a:prstGeom prst="rect">
            <a:avLst/>
          </a:prstGeom>
        </p:spPr>
      </p:pic>
      <p:sp>
        <p:nvSpPr>
          <p:cNvPr id="8" name="Google Shape;124;p5"/>
          <p:cNvSpPr txBox="1">
            <a:spLocks/>
          </p:cNvSpPr>
          <p:nvPr/>
        </p:nvSpPr>
        <p:spPr>
          <a:xfrm>
            <a:off x="235570" y="1642682"/>
            <a:ext cx="8672860" cy="281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This proves a predictive model can be built using historical data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Preparing the dataset was essential for revealing qualitative data correlating to sale price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Identifying linearly correlated variables was critical for model design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190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3 selected as winner with 84% accuracy </a:t>
            </a:r>
            <a:endParaRPr 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 15 variables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Google Shape;124;p5"/>
          <p:cNvSpPr txBox="1">
            <a:spLocks/>
          </p:cNvSpPr>
          <p:nvPr/>
        </p:nvSpPr>
        <p:spPr>
          <a:xfrm>
            <a:off x="235570" y="4187536"/>
            <a:ext cx="4928712" cy="252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Linear regression techniques are applicable in this application since we are only concerned with one dependent variable (sale price)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16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9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r>
              <a:rPr lang="en-US" sz="1600" dirty="0" smtClean="0">
                <a:latin typeface="+mj-lt"/>
              </a:rPr>
              <a:t>Agarwal, </a:t>
            </a:r>
            <a:r>
              <a:rPr lang="en-US" sz="1600" dirty="0" err="1" smtClean="0">
                <a:latin typeface="+mj-lt"/>
              </a:rPr>
              <a:t>Animesh</a:t>
            </a:r>
            <a:r>
              <a:rPr lang="en-US" sz="1600" dirty="0" smtClean="0">
                <a:latin typeface="+mj-lt"/>
              </a:rPr>
              <a:t>. “Linear Regression using </a:t>
            </a:r>
            <a:r>
              <a:rPr lang="en-US" sz="1600" dirty="0">
                <a:latin typeface="+mj-lt"/>
              </a:rPr>
              <a:t>Python.” </a:t>
            </a:r>
            <a:r>
              <a:rPr lang="en-US" sz="1600" dirty="0" smtClean="0">
                <a:latin typeface="+mj-lt"/>
              </a:rPr>
              <a:t>Medium. (2018)  </a:t>
            </a:r>
            <a:r>
              <a:rPr lang="en-US" sz="1600" dirty="0" smtClean="0">
                <a:latin typeface="+mj-lt"/>
                <a:hlinkClick r:id="rId3"/>
              </a:rPr>
              <a:t>https</a:t>
            </a:r>
            <a:r>
              <a:rPr lang="en-US" sz="1600" dirty="0">
                <a:latin typeface="+mj-lt"/>
                <a:hlinkClick r:id="rId3"/>
              </a:rPr>
              <a:t>://</a:t>
            </a:r>
            <a:r>
              <a:rPr lang="en-US" sz="1600" dirty="0" smtClean="0">
                <a:latin typeface="+mj-lt"/>
                <a:hlinkClick r:id="rId3"/>
              </a:rPr>
              <a:t>towardsdatascience.com/linear-regression-using-python-b136c91bf0a2</a:t>
            </a:r>
            <a:endParaRPr lang="en-US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Dean, Andy. “Sold Home For Sale Real Estate Sign and Beautiful New House.” Andy Dean Photography – </a:t>
            </a:r>
            <a:r>
              <a:rPr lang="en-US" sz="1600" dirty="0" err="1">
                <a:latin typeface="+mj-lt"/>
              </a:rPr>
              <a:t>fotolia</a:t>
            </a:r>
            <a:r>
              <a:rPr lang="en-US" sz="1600" dirty="0">
                <a:latin typeface="+mj-lt"/>
              </a:rPr>
              <a:t>. </a:t>
            </a:r>
            <a:r>
              <a:rPr lang="en-US" sz="1600" dirty="0">
                <a:latin typeface="+mj-lt"/>
                <a:hlinkClick r:id="rId4"/>
              </a:rPr>
              <a:t>https://</a:t>
            </a:r>
            <a:r>
              <a:rPr lang="en-US" sz="1600" dirty="0" smtClean="0">
                <a:latin typeface="+mj-lt"/>
                <a:hlinkClick r:id="rId4"/>
              </a:rPr>
              <a:t>www.ctinsider.com/realestate/article/Bridgeport-New-Haven-housing-markets-cooling-17312154.php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LaMorte</a:t>
            </a:r>
            <a:r>
              <a:rPr lang="en-US" sz="1600" dirty="0">
                <a:latin typeface="+mj-lt"/>
              </a:rPr>
              <a:t>, Wayne. “The Role Of Probability – Central Limit Theorem.” Boston University of Public Health. (2016). </a:t>
            </a:r>
            <a:r>
              <a:rPr lang="en-US" sz="1600" dirty="0">
                <a:latin typeface="+mj-lt"/>
                <a:hlinkClick r:id="rId5"/>
              </a:rPr>
              <a:t>https://</a:t>
            </a:r>
            <a:r>
              <a:rPr lang="en-US" sz="1600" dirty="0" smtClean="0">
                <a:latin typeface="+mj-lt"/>
                <a:hlinkClick r:id="rId5"/>
              </a:rPr>
              <a:t>sphweb.bumc.bu.edu/otlt/mph-modules/bs/bs704_probability/BS704_Probability12.html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Lane, Dennis. “Prices </a:t>
            </a:r>
            <a:r>
              <a:rPr lang="en-US" sz="1600" dirty="0">
                <a:latin typeface="+mj-lt"/>
              </a:rPr>
              <a:t>are higher and houses for sale are fewer</a:t>
            </a:r>
            <a:r>
              <a:rPr lang="en-US" sz="1600" dirty="0" smtClean="0">
                <a:latin typeface="+mj-lt"/>
              </a:rPr>
              <a:t>.” </a:t>
            </a:r>
            <a:r>
              <a:rPr lang="en-US" sz="1600" dirty="0">
                <a:latin typeface="+mj-lt"/>
              </a:rPr>
              <a:t>Dennis Lane/Getty Images. </a:t>
            </a:r>
            <a:r>
              <a:rPr lang="en-US" sz="1600" dirty="0">
                <a:latin typeface="+mj-lt"/>
                <a:hlinkClick r:id="rId6"/>
              </a:rPr>
              <a:t>https://</a:t>
            </a:r>
            <a:r>
              <a:rPr lang="en-US" sz="1600" dirty="0" smtClean="0">
                <a:latin typeface="+mj-lt"/>
                <a:hlinkClick r:id="rId6"/>
              </a:rPr>
              <a:t>www.businessinsider.com/how-much-you-have-offer-buy-house-above-asking-price-2021-3</a:t>
            </a:r>
            <a:r>
              <a:rPr lang="en-US" sz="1600" dirty="0" smtClean="0">
                <a:latin typeface="+mj-lt"/>
              </a:rPr>
              <a:t> 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McKinney, </a:t>
            </a:r>
            <a:r>
              <a:rPr lang="en-US" sz="1600" dirty="0" err="1">
                <a:latin typeface="+mj-lt"/>
              </a:rPr>
              <a:t>Wess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Kluyver</a:t>
            </a:r>
            <a:r>
              <a:rPr lang="en-US" sz="1600" dirty="0">
                <a:latin typeface="+mj-lt"/>
              </a:rPr>
              <a:t>, Thomas. “Pandas: Powerful Python Data Analysis Toolkit.” Version 1.4.3. The Pandas Development Team. (2022). </a:t>
            </a:r>
            <a:r>
              <a:rPr lang="en-US" sz="1600" dirty="0">
                <a:latin typeface="+mj-lt"/>
                <a:hlinkClick r:id="rId7"/>
              </a:rPr>
              <a:t>https://</a:t>
            </a:r>
            <a:r>
              <a:rPr lang="en-US" sz="1600" dirty="0" smtClean="0">
                <a:latin typeface="+mj-lt"/>
                <a:hlinkClick r:id="rId7"/>
              </a:rPr>
              <a:t>pandas.pydata.org/docs/pandas.pdf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>
                <a:latin typeface="+mj-lt"/>
              </a:rPr>
              <a:t>Pedregosa</a:t>
            </a:r>
            <a:r>
              <a:rPr lang="en-US" sz="1600" dirty="0">
                <a:latin typeface="+mj-lt"/>
              </a:rPr>
              <a:t>, F., </a:t>
            </a:r>
            <a:r>
              <a:rPr lang="en-US" sz="1600" dirty="0" err="1">
                <a:latin typeface="+mj-lt"/>
              </a:rPr>
              <a:t>Varoquaux</a:t>
            </a:r>
            <a:r>
              <a:rPr lang="en-US" sz="1600" dirty="0">
                <a:latin typeface="+mj-lt"/>
              </a:rPr>
              <a:t>, G., </a:t>
            </a:r>
            <a:r>
              <a:rPr lang="en-US" sz="1600" dirty="0" err="1">
                <a:latin typeface="+mj-lt"/>
              </a:rPr>
              <a:t>Gramfort</a:t>
            </a:r>
            <a:r>
              <a:rPr lang="en-US" sz="1600" dirty="0">
                <a:latin typeface="+mj-lt"/>
              </a:rPr>
              <a:t>, A., Michel, V., </a:t>
            </a:r>
            <a:r>
              <a:rPr lang="en-US" sz="1600" dirty="0" err="1">
                <a:latin typeface="+mj-lt"/>
              </a:rPr>
              <a:t>Thirion</a:t>
            </a:r>
            <a:r>
              <a:rPr lang="en-US" sz="1600" dirty="0">
                <a:latin typeface="+mj-lt"/>
              </a:rPr>
              <a:t>, B., </a:t>
            </a:r>
            <a:r>
              <a:rPr lang="en-US" sz="1600" dirty="0" err="1">
                <a:latin typeface="+mj-lt"/>
              </a:rPr>
              <a:t>Grisel</a:t>
            </a:r>
            <a:r>
              <a:rPr lang="en-US" sz="1600" dirty="0">
                <a:latin typeface="+mj-lt"/>
              </a:rPr>
              <a:t>, O., </a:t>
            </a:r>
            <a:r>
              <a:rPr lang="en-US" sz="1600" dirty="0" err="1">
                <a:latin typeface="+mj-lt"/>
              </a:rPr>
              <a:t>Blondel</a:t>
            </a:r>
            <a:r>
              <a:rPr lang="en-US" sz="1600" dirty="0">
                <a:latin typeface="+mj-lt"/>
              </a:rPr>
              <a:t>, M., </a:t>
            </a:r>
            <a:r>
              <a:rPr lang="en-US" sz="1600" dirty="0" err="1">
                <a:latin typeface="+mj-lt"/>
              </a:rPr>
              <a:t>Prettenhofer</a:t>
            </a:r>
            <a:r>
              <a:rPr lang="en-US" sz="1600" dirty="0">
                <a:latin typeface="+mj-lt"/>
              </a:rPr>
              <a:t>, P., Weiss, R., </a:t>
            </a:r>
            <a:r>
              <a:rPr lang="en-US" sz="1600" dirty="0" err="1">
                <a:latin typeface="+mj-lt"/>
              </a:rPr>
              <a:t>Dubourg</a:t>
            </a:r>
            <a:r>
              <a:rPr lang="en-US" sz="1600" dirty="0">
                <a:latin typeface="+mj-lt"/>
              </a:rPr>
              <a:t>, V., </a:t>
            </a:r>
            <a:r>
              <a:rPr lang="en-US" sz="1600" dirty="0" err="1">
                <a:latin typeface="+mj-lt"/>
              </a:rPr>
              <a:t>Vanderplas</a:t>
            </a:r>
            <a:r>
              <a:rPr lang="en-US" sz="1600" dirty="0">
                <a:latin typeface="+mj-lt"/>
              </a:rPr>
              <a:t>, J., </a:t>
            </a:r>
            <a:r>
              <a:rPr lang="en-US" sz="1600" dirty="0" err="1">
                <a:latin typeface="+mj-lt"/>
              </a:rPr>
              <a:t>Passos</a:t>
            </a:r>
            <a:r>
              <a:rPr lang="en-US" sz="1600" dirty="0">
                <a:latin typeface="+mj-lt"/>
              </a:rPr>
              <a:t>, A., </a:t>
            </a:r>
            <a:r>
              <a:rPr lang="en-US" sz="1600" dirty="0" err="1">
                <a:latin typeface="+mj-lt"/>
              </a:rPr>
              <a:t>Cournapeau</a:t>
            </a:r>
            <a:r>
              <a:rPr lang="en-US" sz="1600" dirty="0">
                <a:latin typeface="+mj-lt"/>
              </a:rPr>
              <a:t>, D., </a:t>
            </a:r>
            <a:r>
              <a:rPr lang="en-US" sz="1600" dirty="0" err="1">
                <a:latin typeface="+mj-lt"/>
              </a:rPr>
              <a:t>Brucher</a:t>
            </a:r>
            <a:r>
              <a:rPr lang="en-US" sz="1600" dirty="0">
                <a:latin typeface="+mj-lt"/>
              </a:rPr>
              <a:t>, M., Perrot, M. </a:t>
            </a:r>
            <a:r>
              <a:rPr lang="en-US" sz="1600" dirty="0" err="1">
                <a:latin typeface="+mj-lt"/>
              </a:rPr>
              <a:t>Duchesnay</a:t>
            </a:r>
            <a:r>
              <a:rPr lang="en-US" sz="1600" dirty="0">
                <a:latin typeface="+mj-lt"/>
              </a:rPr>
              <a:t>, E. “</a:t>
            </a:r>
            <a:r>
              <a:rPr lang="en-US" sz="1600" dirty="0" err="1">
                <a:latin typeface="+mj-lt"/>
              </a:rPr>
              <a:t>Scikit</a:t>
            </a:r>
            <a:r>
              <a:rPr lang="en-US" sz="1600" dirty="0">
                <a:latin typeface="+mj-lt"/>
              </a:rPr>
              <a:t>-learn: Machine Learning in Python.” JMLR, Vol 12. (2011) pp. 2825-2830.</a:t>
            </a:r>
          </a:p>
          <a:p>
            <a:r>
              <a:rPr lang="en-US" sz="1600" dirty="0" err="1">
                <a:latin typeface="+mj-lt"/>
              </a:rPr>
              <a:t>Radovanovic</a:t>
            </a:r>
            <a:r>
              <a:rPr lang="en-US" sz="1600" dirty="0">
                <a:latin typeface="+mj-lt"/>
              </a:rPr>
              <a:t>, Igor. “</a:t>
            </a:r>
            <a:r>
              <a:rPr lang="en-US" sz="1600" dirty="0" err="1">
                <a:latin typeface="+mj-lt"/>
              </a:rPr>
              <a:t>Sklearn</a:t>
            </a:r>
            <a:r>
              <a:rPr lang="en-US" sz="1600" dirty="0">
                <a:latin typeface="+mj-lt"/>
              </a:rPr>
              <a:t> – An Introduction Guide To Machine Learning.” Algotraining101. (2021). </a:t>
            </a:r>
            <a:r>
              <a:rPr lang="en-US" sz="1600" dirty="0">
                <a:latin typeface="+mj-lt"/>
                <a:hlinkClick r:id="rId8"/>
              </a:rPr>
              <a:t>https://algotrading101.com/learn/sklearn-guide/</a:t>
            </a:r>
            <a:endParaRPr lang="en-US" sz="1600" dirty="0">
              <a:latin typeface="+mj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 smtClean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Using historical data, it is possible to predict what a house will sell for.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I will show you how I built a linear regression model that made 100 predictions with 84% accuracy to include: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Obtaining the data and examining its quality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Repairing reformatting the data as needed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correlations from previous sales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Parameters for constructing several prototype models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the prototypes using from real records </a:t>
            </a: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-1" y="551469"/>
            <a:ext cx="9144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much is a home worth?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9" t="8060" r="6357" b="33369"/>
          <a:stretch/>
        </p:blipFill>
        <p:spPr>
          <a:xfrm>
            <a:off x="6982832" y="2858609"/>
            <a:ext cx="1615736" cy="1482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7160" y="2970637"/>
            <a:ext cx="7063966" cy="26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The dataset was provided by Dr. John Williams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Contained records of Boston home sales from 2006 to 2010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Two files to both train and test the model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100 records in each file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75 data points for each home sold 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" b="11850"/>
          <a:stretch/>
        </p:blipFill>
        <p:spPr>
          <a:xfrm>
            <a:off x="354782" y="882781"/>
            <a:ext cx="8434434" cy="17565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66129" y="1324494"/>
            <a:ext cx="7886700" cy="75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Correlated variables show a linear relationship when compared to price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Overall quality, size, and year built show distinct correlation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9" y="2083861"/>
            <a:ext cx="6634668" cy="2811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731521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4"/>
                </a:solidFill>
                <a:effectLst/>
                <a:sym typeface="Arial"/>
              </a:rPr>
              <a:t>Identify home features that correlate to the sale price</a:t>
            </a:r>
            <a:endParaRPr lang="en-U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Google Shape;115;p4"/>
          <p:cNvSpPr txBox="1">
            <a:spLocks/>
          </p:cNvSpPr>
          <p:nvPr/>
        </p:nvSpPr>
        <p:spPr>
          <a:xfrm>
            <a:off x="745292" y="4895662"/>
            <a:ext cx="8097372" cy="181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Negatively correlated variables show downward trends in sale price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Year sold shows negative correlation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Kitchen, enclosed porch, and low quality finish show downward trends, but lack data points to be conclusive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4;p5"/>
          <p:cNvSpPr txBox="1">
            <a:spLocks/>
          </p:cNvSpPr>
          <p:nvPr/>
        </p:nvSpPr>
        <p:spPr>
          <a:xfrm>
            <a:off x="0" y="5445599"/>
            <a:ext cx="6129060" cy="99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Result is additional columns with 1’s and 0’s representing qualitative features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97" y="4715143"/>
            <a:ext cx="3000000" cy="2142857"/>
          </a:xfrm>
          <a:prstGeom prst="rect">
            <a:avLst/>
          </a:prstGeom>
        </p:spPr>
      </p:pic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2045570" y="1339495"/>
            <a:ext cx="6478415" cy="20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Identify missing or null values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Too many missing for pool, alley, and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misc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delete these columns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Fill the rest with “NA” to indicate not applicable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97" b="7728"/>
          <a:stretch/>
        </p:blipFill>
        <p:spPr>
          <a:xfrm>
            <a:off x="307109" y="979618"/>
            <a:ext cx="1542474" cy="40599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551469"/>
            <a:ext cx="9144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Categorical Data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Google Shape;124;p5"/>
          <p:cNvSpPr txBox="1">
            <a:spLocks/>
          </p:cNvSpPr>
          <p:nvPr/>
        </p:nvSpPr>
        <p:spPr>
          <a:xfrm>
            <a:off x="2020877" y="3472090"/>
            <a:ext cx="6478415" cy="157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ualitative data must be converted into numbers for model processing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Done through process of encoding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551469"/>
            <a:ext cx="9144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Numerical Data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76" y="1561818"/>
            <a:ext cx="2171429" cy="2000000"/>
          </a:xfrm>
          <a:prstGeom prst="rect">
            <a:avLst/>
          </a:prstGeom>
        </p:spPr>
      </p:pic>
      <p:sp>
        <p:nvSpPr>
          <p:cNvPr id="7" name="Google Shape;124;p5"/>
          <p:cNvSpPr txBox="1">
            <a:spLocks noGrp="1"/>
          </p:cNvSpPr>
          <p:nvPr>
            <p:ph type="body" idx="1"/>
          </p:nvPr>
        </p:nvSpPr>
        <p:spPr>
          <a:xfrm>
            <a:off x="223404" y="1588721"/>
            <a:ext cx="7050232" cy="28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Identify missing or null values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Fill in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lot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frontage missing data with average value in dataset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Assume 15 lots don’t have garages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A value of 0 for year built would heavily skew the data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Use the dataset minimum (1900)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latin typeface="+mn-lt"/>
            </a:endParaRPr>
          </a:p>
        </p:txBody>
      </p:sp>
      <p:sp>
        <p:nvSpPr>
          <p:cNvPr id="8" name="Google Shape;124;p5"/>
          <p:cNvSpPr txBox="1">
            <a:spLocks/>
          </p:cNvSpPr>
          <p:nvPr/>
        </p:nvSpPr>
        <p:spPr>
          <a:xfrm>
            <a:off x="223404" y="4405744"/>
            <a:ext cx="6726889" cy="157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Excessive zeros indicate lack of data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Use 10% as threshold (180 of 200)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Delete columns not meeting threshold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 r="33251" b="8342"/>
          <a:stretch/>
        </p:blipFill>
        <p:spPr>
          <a:xfrm>
            <a:off x="7128693" y="4155599"/>
            <a:ext cx="1449397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Correlation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831273"/>
            <a:ext cx="7886700" cy="208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Correlation coefficients measure how much a feature affects sale price </a:t>
            </a:r>
          </a:p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Good indication which variables add skill to a model</a:t>
            </a:r>
          </a:p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Range is from -1 to 1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31" y="3043671"/>
            <a:ext cx="1801975" cy="1923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990" y="3043671"/>
            <a:ext cx="1833386" cy="1923184"/>
          </a:xfrm>
          <a:prstGeom prst="rect">
            <a:avLst/>
          </a:prstGeom>
        </p:spPr>
      </p:pic>
      <p:sp>
        <p:nvSpPr>
          <p:cNvPr id="7" name="Google Shape;131;p6"/>
          <p:cNvSpPr txBox="1">
            <a:spLocks/>
          </p:cNvSpPr>
          <p:nvPr/>
        </p:nvSpPr>
        <p:spPr>
          <a:xfrm>
            <a:off x="628650" y="4966855"/>
            <a:ext cx="7886700" cy="208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Values closer to 1 represent strong correlation 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Values closer to -1 represent strong inverse (or negative) correlation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Values closer to 0 indicate no correlation</a:t>
            </a:r>
          </a:p>
        </p:txBody>
      </p:sp>
      <p:sp>
        <p:nvSpPr>
          <p:cNvPr id="8" name="Google Shape;131;p6"/>
          <p:cNvSpPr txBox="1">
            <a:spLocks/>
          </p:cNvSpPr>
          <p:nvPr/>
        </p:nvSpPr>
        <p:spPr>
          <a:xfrm>
            <a:off x="1668260" y="2534589"/>
            <a:ext cx="2325832" cy="44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Correlated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to Sale Price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Google Shape;131;p6"/>
          <p:cNvSpPr txBox="1">
            <a:spLocks/>
          </p:cNvSpPr>
          <p:nvPr/>
        </p:nvSpPr>
        <p:spPr>
          <a:xfrm>
            <a:off x="4959677" y="2495754"/>
            <a:ext cx="2514011" cy="54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Inversely Correlated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to Sale Price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2173698"/>
            <a:ext cx="7448117" cy="3152076"/>
          </a:xfrm>
          <a:prstGeom prst="rect">
            <a:avLst/>
          </a:prstGeom>
        </p:spPr>
      </p:pic>
      <p:sp>
        <p:nvSpPr>
          <p:cNvPr id="5" name="Google Shape;124;p5"/>
          <p:cNvSpPr txBox="1">
            <a:spLocks/>
          </p:cNvSpPr>
          <p:nvPr/>
        </p:nvSpPr>
        <p:spPr>
          <a:xfrm>
            <a:off x="487387" y="987899"/>
            <a:ext cx="8189022" cy="11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Encoding categorical data provides additional variables might otherwise be overlooked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Excellent basement quality is reflected in the price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  <p:sp>
        <p:nvSpPr>
          <p:cNvPr id="6" name="Google Shape;124;p5"/>
          <p:cNvSpPr txBox="1">
            <a:spLocks/>
          </p:cNvSpPr>
          <p:nvPr/>
        </p:nvSpPr>
        <p:spPr>
          <a:xfrm>
            <a:off x="727362" y="5435208"/>
            <a:ext cx="7824355" cy="99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Downward trends are clear evidence of inverse correlation in the descriptive data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0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-1" y="551469"/>
            <a:ext cx="9144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Multiple Linear Regression?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Google Shape;124;p5"/>
          <p:cNvSpPr txBox="1">
            <a:spLocks/>
          </p:cNvSpPr>
          <p:nvPr/>
        </p:nvSpPr>
        <p:spPr>
          <a:xfrm>
            <a:off x="623455" y="1771439"/>
            <a:ext cx="8020832" cy="19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ariables identified show a linear trends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There is a single dependent variable (sale price)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Multiple independent variables (home features)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092545"/>
            <a:ext cx="4738688" cy="645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6" y="3692857"/>
            <a:ext cx="3546764" cy="2660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1069</Words>
  <Application>Microsoft Office PowerPoint</Application>
  <PresentationFormat>On-screen Show (4:3)</PresentationFormat>
  <Paragraphs>192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Georgia</vt:lpstr>
      <vt:lpstr>Wingdings</vt:lpstr>
      <vt:lpstr>Office Theme</vt:lpstr>
      <vt:lpstr> Modeling Home Prices Using A Multiple  Linear Regression Model</vt:lpstr>
      <vt:lpstr>Introduction</vt:lpstr>
      <vt:lpstr>The Data</vt:lpstr>
      <vt:lpstr>Data Exploration</vt:lpstr>
      <vt:lpstr>Data Preparation</vt:lpstr>
      <vt:lpstr>Data Preparation</vt:lpstr>
      <vt:lpstr>Correlation</vt:lpstr>
      <vt:lpstr>Correlation</vt:lpstr>
      <vt:lpstr>Project Description</vt:lpstr>
      <vt:lpstr>Analysis and Results</vt:lpstr>
      <vt:lpstr>Analysis and Results</vt:lpstr>
      <vt:lpstr>Analysis and Results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Modeling Home Prices Using A Multiple  Linear Regression Model</dc:title>
  <dc:creator>Britni Epstein</dc:creator>
  <cp:lastModifiedBy>Chris</cp:lastModifiedBy>
  <cp:revision>29</cp:revision>
  <dcterms:modified xsi:type="dcterms:W3CDTF">2022-07-18T23:59:31Z</dcterms:modified>
</cp:coreProperties>
</file>