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1" r:id="rId4"/>
    <p:sldId id="258" r:id="rId5"/>
    <p:sldId id="262" r:id="rId6"/>
    <p:sldId id="263" r:id="rId7"/>
    <p:sldId id="265" r:id="rId8"/>
    <p:sldId id="264"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DBFF-E3D7-5606-0503-81517C3D0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7E3DFF-F61F-C611-12CA-05C8AB02B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DB75A4-E05C-9779-EABF-04BC94B6ED75}"/>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5" name="Footer Placeholder 4">
            <a:extLst>
              <a:ext uri="{FF2B5EF4-FFF2-40B4-BE49-F238E27FC236}">
                <a16:creationId xmlns:a16="http://schemas.microsoft.com/office/drawing/2014/main" id="{A2EC9750-E9C0-27FB-69C6-13B448E7A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25793-BFDB-DAB1-F99E-F266F187ED8D}"/>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278413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2463-C495-B11A-EF49-899161E59D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A98246-E6F4-F7FF-3108-85FFD60BD6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EA57A0-99B3-6406-1A54-35F72BDFDF71}"/>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5" name="Footer Placeholder 4">
            <a:extLst>
              <a:ext uri="{FF2B5EF4-FFF2-40B4-BE49-F238E27FC236}">
                <a16:creationId xmlns:a16="http://schemas.microsoft.com/office/drawing/2014/main" id="{7D226F30-69CE-3521-D8DD-1847787B18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A4445-FF80-5B42-D2C9-FEC429F4497A}"/>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3461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7F810-F8EB-1B98-8C86-1DADAA3225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C9BA96-09F3-095B-3083-BB70F0369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4A288-7055-F909-EA92-CEA2DC16DB8B}"/>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5" name="Footer Placeholder 4">
            <a:extLst>
              <a:ext uri="{FF2B5EF4-FFF2-40B4-BE49-F238E27FC236}">
                <a16:creationId xmlns:a16="http://schemas.microsoft.com/office/drawing/2014/main" id="{EE8015BD-68C8-C5E4-7083-099CF82C0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1A94D0-796E-5624-A552-64696F543829}"/>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381701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701B-114D-42CA-9F9F-4608BE6C3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CC68A-C4AF-586E-AFB4-F0AA456CD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AB934-B4E7-6A5D-7D03-D8FB7DDC2E46}"/>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5" name="Footer Placeholder 4">
            <a:extLst>
              <a:ext uri="{FF2B5EF4-FFF2-40B4-BE49-F238E27FC236}">
                <a16:creationId xmlns:a16="http://schemas.microsoft.com/office/drawing/2014/main" id="{8D2A9D96-8BF7-2766-B284-A5CA1EE63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2014F-5340-09B2-1B7A-6C0F260480E7}"/>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198532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5BE-C946-567F-3EC3-2FB70AE0D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3C1BA6-1754-EE90-723A-AB646CDB5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F4401F-C95E-2407-8424-819F9D2A08F8}"/>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5" name="Footer Placeholder 4">
            <a:extLst>
              <a:ext uri="{FF2B5EF4-FFF2-40B4-BE49-F238E27FC236}">
                <a16:creationId xmlns:a16="http://schemas.microsoft.com/office/drawing/2014/main" id="{46CC6E23-109B-52F9-8A32-A400F8481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31137-C5E3-51C8-1184-B53C18AAF9F5}"/>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143334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9BB0-2F57-3F1B-C7D7-6AE0687D37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751AF9-54EE-9002-3370-C4972DCA82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D5D211-82EB-033D-8816-BF7B26D2E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DD15B8-DA32-7106-3CCF-8B982C252EA5}"/>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6" name="Footer Placeholder 5">
            <a:extLst>
              <a:ext uri="{FF2B5EF4-FFF2-40B4-BE49-F238E27FC236}">
                <a16:creationId xmlns:a16="http://schemas.microsoft.com/office/drawing/2014/main" id="{9B0FDB5C-0B41-E311-E357-40081D1C32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FBEF13-136A-CA2E-32C3-1E23C67C8E52}"/>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141600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9308-F690-8971-26A6-D6A9EDECE5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FC2A4C-D4C3-71FE-7474-278EBF653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36481-D448-967C-FCE1-1CA91BD44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1F5AF5-A963-F8DE-6153-F2B7CEB8C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AA63D-1747-8F66-3449-F8FC78BC21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AB6839-DAD1-A97E-2D70-367DA2D04477}"/>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8" name="Footer Placeholder 7">
            <a:extLst>
              <a:ext uri="{FF2B5EF4-FFF2-40B4-BE49-F238E27FC236}">
                <a16:creationId xmlns:a16="http://schemas.microsoft.com/office/drawing/2014/main" id="{268B2672-13E1-261B-ACE6-DD878837A5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725E57-755C-9140-0AD2-70E314F256CC}"/>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401698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A6E0-E605-23DB-9332-BD42B10F1B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B0D9B0-1A25-3261-B40E-2FC404B7EDD1}"/>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4" name="Footer Placeholder 3">
            <a:extLst>
              <a:ext uri="{FF2B5EF4-FFF2-40B4-BE49-F238E27FC236}">
                <a16:creationId xmlns:a16="http://schemas.microsoft.com/office/drawing/2014/main" id="{16263A2F-E590-9FC5-18BC-F0CEFE1E2F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90CBF4-2193-2850-161F-4A9ECADF0C63}"/>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246907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776E1-3627-46A9-6A55-44016B03E7FD}"/>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3" name="Footer Placeholder 2">
            <a:extLst>
              <a:ext uri="{FF2B5EF4-FFF2-40B4-BE49-F238E27FC236}">
                <a16:creationId xmlns:a16="http://schemas.microsoft.com/office/drawing/2014/main" id="{A97B27C7-7A49-75FE-9303-6C450D6E24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A621C6-CD70-8AB5-A03A-BFD00D826599}"/>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323446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C1-E996-8A16-DCCE-460FA182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B48C6D-5CF6-35E7-2314-969578662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0D7745-E2B0-673E-C334-2C14A993B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E76B8-31FA-04DB-58C0-9FAD6503A6AB}"/>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6" name="Footer Placeholder 5">
            <a:extLst>
              <a:ext uri="{FF2B5EF4-FFF2-40B4-BE49-F238E27FC236}">
                <a16:creationId xmlns:a16="http://schemas.microsoft.com/office/drawing/2014/main" id="{6009F1C1-253C-5DD3-6327-5636D2A4F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FC08CE-495D-E9CB-2912-444E41A2D149}"/>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339966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C528-3EC2-085C-243C-D0E8D29DA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44F589-01B2-9876-5CDB-632BD5C33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CEE4C-51F2-0EA4-B22E-9F13C6557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5862F-2866-8786-16C6-BD1E32CFB70D}"/>
              </a:ext>
            </a:extLst>
          </p:cNvPr>
          <p:cNvSpPr>
            <a:spLocks noGrp="1"/>
          </p:cNvSpPr>
          <p:nvPr>
            <p:ph type="dt" sz="half" idx="10"/>
          </p:nvPr>
        </p:nvSpPr>
        <p:spPr/>
        <p:txBody>
          <a:bodyPr/>
          <a:lstStyle/>
          <a:p>
            <a:fld id="{D4FF9AC1-C202-4070-9B3E-5719D7D846C3}" type="datetimeFigureOut">
              <a:rPr lang="en-IN" smtClean="0"/>
              <a:t>15-09-2022</a:t>
            </a:fld>
            <a:endParaRPr lang="en-IN"/>
          </a:p>
        </p:txBody>
      </p:sp>
      <p:sp>
        <p:nvSpPr>
          <p:cNvPr id="6" name="Footer Placeholder 5">
            <a:extLst>
              <a:ext uri="{FF2B5EF4-FFF2-40B4-BE49-F238E27FC236}">
                <a16:creationId xmlns:a16="http://schemas.microsoft.com/office/drawing/2014/main" id="{426D49C5-C5D5-342F-D808-5CFA6424BD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78B279-93BD-8295-2287-5173FC7544F8}"/>
              </a:ext>
            </a:extLst>
          </p:cNvPr>
          <p:cNvSpPr>
            <a:spLocks noGrp="1"/>
          </p:cNvSpPr>
          <p:nvPr>
            <p:ph type="sldNum" sz="quarter" idx="12"/>
          </p:nvPr>
        </p:nvSpPr>
        <p:spPr/>
        <p:txBody>
          <a:bodyPr/>
          <a:lstStyle/>
          <a:p>
            <a:fld id="{00C4E6D7-D5F3-49B6-95D1-7BC4E086EAAF}" type="slidenum">
              <a:rPr lang="en-IN" smtClean="0"/>
              <a:t>‹#›</a:t>
            </a:fld>
            <a:endParaRPr lang="en-IN"/>
          </a:p>
        </p:txBody>
      </p:sp>
    </p:spTree>
    <p:extLst>
      <p:ext uri="{BB962C8B-B14F-4D97-AF65-F5344CB8AC3E}">
        <p14:creationId xmlns:p14="http://schemas.microsoft.com/office/powerpoint/2010/main" val="321185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49318-D84A-3761-FA40-B36E822EB3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1DBBB7-4CCC-2038-08DF-C7AE7D13E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10828-DC7F-9D57-DEF6-21810B57A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F9AC1-C202-4070-9B3E-5719D7D846C3}" type="datetimeFigureOut">
              <a:rPr lang="en-IN" smtClean="0"/>
              <a:t>15-09-2022</a:t>
            </a:fld>
            <a:endParaRPr lang="en-IN"/>
          </a:p>
        </p:txBody>
      </p:sp>
      <p:sp>
        <p:nvSpPr>
          <p:cNvPr id="5" name="Footer Placeholder 4">
            <a:extLst>
              <a:ext uri="{FF2B5EF4-FFF2-40B4-BE49-F238E27FC236}">
                <a16:creationId xmlns:a16="http://schemas.microsoft.com/office/drawing/2014/main" id="{12DBC8A4-37D4-9579-0F00-4FD99E047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D4F86B-67FE-BF5C-EBEE-DC424461C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4E6D7-D5F3-49B6-95D1-7BC4E086EAAF}" type="slidenum">
              <a:rPr lang="en-IN" smtClean="0"/>
              <a:t>‹#›</a:t>
            </a:fld>
            <a:endParaRPr lang="en-IN"/>
          </a:p>
        </p:txBody>
      </p:sp>
    </p:spTree>
    <p:extLst>
      <p:ext uri="{BB962C8B-B14F-4D97-AF65-F5344CB8AC3E}">
        <p14:creationId xmlns:p14="http://schemas.microsoft.com/office/powerpoint/2010/main" val="14384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xpo.dev/artifacts/eas/rm5c8e3TSLC3HBNnX91gqe.ap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7FE4-1A5F-EFA9-B5D1-0E5E676E5E8E}"/>
              </a:ext>
            </a:extLst>
          </p:cNvPr>
          <p:cNvSpPr>
            <a:spLocks noGrp="1"/>
          </p:cNvSpPr>
          <p:nvPr>
            <p:ph type="title"/>
          </p:nvPr>
        </p:nvSpPr>
        <p:spPr>
          <a:xfrm>
            <a:off x="838200" y="113333"/>
            <a:ext cx="10515600" cy="1325563"/>
          </a:xfrm>
        </p:spPr>
        <p:txBody>
          <a:bodyPr>
            <a:normAutofit/>
          </a:bodyPr>
          <a:lstStyle/>
          <a:p>
            <a:r>
              <a:rPr lang="en-IN" sz="2000" dirty="0"/>
              <a:t>Technology View (</a:t>
            </a:r>
            <a:r>
              <a:rPr lang="en-IN" sz="2000" dirty="0" err="1"/>
              <a:t>poc</a:t>
            </a:r>
            <a:r>
              <a:rPr lang="en-IN" sz="2000" dirty="0"/>
              <a:t>/prototype)</a:t>
            </a:r>
          </a:p>
        </p:txBody>
      </p:sp>
      <p:sp>
        <p:nvSpPr>
          <p:cNvPr id="3" name="Content Placeholder 2">
            <a:extLst>
              <a:ext uri="{FF2B5EF4-FFF2-40B4-BE49-F238E27FC236}">
                <a16:creationId xmlns:a16="http://schemas.microsoft.com/office/drawing/2014/main" id="{0D8BFB50-1337-4BCC-92F8-1CF42CA6BE6A}"/>
              </a:ext>
            </a:extLst>
          </p:cNvPr>
          <p:cNvSpPr>
            <a:spLocks noGrp="1"/>
          </p:cNvSpPr>
          <p:nvPr>
            <p:ph idx="1"/>
          </p:nvPr>
        </p:nvSpPr>
        <p:spPr>
          <a:xfrm>
            <a:off x="838200" y="914400"/>
            <a:ext cx="10515600" cy="5724939"/>
          </a:xfrm>
        </p:spPr>
        <p:txBody>
          <a:bodyPr>
            <a:normAutofit fontScale="92500"/>
          </a:bodyPr>
          <a:lstStyle/>
          <a:p>
            <a:pPr marL="0" indent="0">
              <a:buNone/>
            </a:pPr>
            <a:r>
              <a:rPr lang="en-IN" sz="1400" dirty="0"/>
              <a:t>Scope: Build a POC/Prototype of the Defender functionality within </a:t>
            </a:r>
            <a:r>
              <a:rPr lang="en-IN" sz="1400" dirty="0" err="1"/>
              <a:t>Mpowa’s</a:t>
            </a:r>
            <a:r>
              <a:rPr lang="en-IN" sz="1400" dirty="0"/>
              <a:t> </a:t>
            </a:r>
            <a:r>
              <a:rPr lang="en-IN" sz="1400" dirty="0" err="1"/>
              <a:t>Decarbonizer</a:t>
            </a:r>
            <a:r>
              <a:rPr lang="en-IN" sz="1400" dirty="0"/>
              <a:t> webapp. </a:t>
            </a:r>
          </a:p>
          <a:p>
            <a:pPr marL="0" indent="0">
              <a:buNone/>
            </a:pPr>
            <a:r>
              <a:rPr lang="en-IN" sz="1400" dirty="0"/>
              <a:t>Out of Scope: Jada AI integration</a:t>
            </a:r>
          </a:p>
          <a:p>
            <a:pPr marL="0" indent="0">
              <a:buNone/>
            </a:pPr>
            <a:r>
              <a:rPr lang="en-IN" sz="1400" dirty="0"/>
              <a:t>In scope but not ‘done’ for the Prototype: UX integration with Minima via Defender </a:t>
            </a:r>
            <a:r>
              <a:rPr lang="en-IN" sz="1400" dirty="0" err="1"/>
              <a:t>minidapp</a:t>
            </a:r>
            <a:r>
              <a:rPr lang="en-IN" sz="1400" dirty="0"/>
              <a:t>, Applying ML over Video streaming, Proper use of the Minima API and concepts (like layer 1 and layer 2), Event capture and store on mobile app in case of n/w outages, Real time ML integration etc</a:t>
            </a:r>
          </a:p>
          <a:p>
            <a:pPr marL="0" indent="0">
              <a:buNone/>
            </a:pPr>
            <a:r>
              <a:rPr lang="en-IN" sz="1400" dirty="0"/>
              <a:t>The technology landscape that will be visible over the next few slides are stitched up to enable moving towards desired outcome/states for the prototype and will change in the MVP and final product builds that will continue post the Minima competition. All discussion/text from hear on is focussing mostly on the Prototype view unless specified otherwise. </a:t>
            </a:r>
          </a:p>
          <a:p>
            <a:pPr marL="0" indent="0">
              <a:buNone/>
            </a:pPr>
            <a:r>
              <a:rPr lang="en-IN" sz="1400" dirty="0"/>
              <a:t>There are essentially 4 </a:t>
            </a:r>
            <a:r>
              <a:rPr lang="en-IN" sz="1400" dirty="0" err="1"/>
              <a:t>Usecases</a:t>
            </a:r>
            <a:r>
              <a:rPr lang="en-IN" sz="1400" dirty="0"/>
              <a:t> that we wanted to bring together as part of the prototype. The next slide shows the associated Sequence diagrams for these. </a:t>
            </a:r>
          </a:p>
          <a:p>
            <a:r>
              <a:rPr lang="en-IN" sz="1400" dirty="0"/>
              <a:t>Minima-Defender – capture event: User/Victim recording an unfolding event: On click of an easily accessible button the Defender functionality is kicked off and it starts to record image streams for a period of 1 min (configurable). The stream of images is deposited as it builds in a S3 bucket for processing. Notification events are posted from the bucket for downstream processing by the next use case. </a:t>
            </a:r>
          </a:p>
          <a:p>
            <a:r>
              <a:rPr lang="en-IN" sz="1400" dirty="0"/>
              <a:t>Minima-Defender – Apply ML model – on event capture end notification a Lambda function kicks off and calls a </a:t>
            </a:r>
            <a:r>
              <a:rPr lang="en-IN" sz="1400" dirty="0" err="1"/>
              <a:t>AWS:FaceRekognition</a:t>
            </a:r>
            <a:r>
              <a:rPr lang="en-IN" sz="1400" dirty="0"/>
              <a:t> model to work out Emotions, Facial Identification information and stores it back into an S3 bucket for the next use case</a:t>
            </a:r>
          </a:p>
          <a:p>
            <a:r>
              <a:rPr lang="en-IN" sz="1400" dirty="0"/>
              <a:t>Minima-Defender – persist event in minima level 1 – on ML done event a Lambda event should fire the call out of the create token command inside the defender </a:t>
            </a:r>
            <a:r>
              <a:rPr lang="en-IN" sz="1400" dirty="0" err="1"/>
              <a:t>Minidapp</a:t>
            </a:r>
            <a:endParaRPr lang="en-IN" sz="1400" dirty="0"/>
          </a:p>
          <a:p>
            <a:r>
              <a:rPr lang="en-IN" sz="1400" dirty="0"/>
              <a:t>Minima-Defender – view captured events – Admin user can view the list of Defender events </a:t>
            </a:r>
          </a:p>
          <a:p>
            <a:pPr marL="0" indent="0">
              <a:buNone/>
            </a:pPr>
            <a:r>
              <a:rPr lang="en-IN" sz="1400" dirty="0"/>
              <a:t>Deployment landscape: The mobile app is a React application hosted on AWS, the sequence diagram lists out the various tech we use and the deployment diagram should show how it all comes together on the services and infra in AWS – we touch S3, SNS, </a:t>
            </a:r>
            <a:r>
              <a:rPr lang="en-IN" sz="1400" dirty="0" err="1"/>
              <a:t>ML:ImageRekontion</a:t>
            </a:r>
            <a:r>
              <a:rPr lang="en-IN" sz="1400" dirty="0"/>
              <a:t>, Kubernetes etc</a:t>
            </a:r>
          </a:p>
          <a:p>
            <a:pPr marL="0" indent="0">
              <a:buNone/>
            </a:pPr>
            <a:r>
              <a:rPr lang="en-IN" sz="1400" dirty="0"/>
              <a:t>Minima-defender android mobile app download link: </a:t>
            </a:r>
            <a:r>
              <a:rPr lang="en-IN" sz="1050" b="0" i="0" dirty="0">
                <a:solidFill>
                  <a:srgbClr val="1F1F1F"/>
                </a:solidFill>
                <a:effectLst/>
                <a:latin typeface="Google Sans"/>
                <a:hlinkClick r:id="rId2"/>
              </a:rPr>
              <a:t>https://expo.dev/artifacts/eas/rm5c8e3TSLC3HBNnX91gqe.apk</a:t>
            </a:r>
            <a:r>
              <a:rPr lang="en-IN" sz="1050" b="0" i="0" dirty="0">
                <a:solidFill>
                  <a:srgbClr val="1F1F1F"/>
                </a:solidFill>
                <a:effectLst/>
                <a:latin typeface="Google Sans"/>
              </a:rPr>
              <a:t> </a:t>
            </a:r>
          </a:p>
          <a:p>
            <a:pPr marL="0" indent="0">
              <a:lnSpc>
                <a:spcPct val="100000"/>
              </a:lnSpc>
              <a:buNone/>
            </a:pPr>
            <a:r>
              <a:rPr lang="en-IN" sz="1400" dirty="0"/>
              <a:t>Minima-defender </a:t>
            </a:r>
            <a:r>
              <a:rPr lang="en-IN" sz="1400" dirty="0" err="1"/>
              <a:t>minidapp</a:t>
            </a:r>
            <a:r>
              <a:rPr lang="en-IN" sz="1400" dirty="0"/>
              <a:t> and commands </a:t>
            </a:r>
            <a:r>
              <a:rPr lang="en-IN" sz="1400" dirty="0" err="1"/>
              <a:t>GiI</a:t>
            </a:r>
            <a:r>
              <a:rPr lang="en-IN" sz="1400" dirty="0"/>
              <a:t> Repo: https://github.com/chris-md-git/minima.git</a:t>
            </a:r>
          </a:p>
          <a:p>
            <a:pPr marL="0" indent="0">
              <a:buNone/>
            </a:pPr>
            <a:r>
              <a:rPr lang="en-IN" sz="1400" dirty="0"/>
              <a:t> </a:t>
            </a:r>
          </a:p>
          <a:p>
            <a:endParaRPr lang="en-IN" sz="1400" dirty="0"/>
          </a:p>
          <a:p>
            <a:endParaRPr lang="en-IN" sz="1400" dirty="0"/>
          </a:p>
          <a:p>
            <a:endParaRPr lang="en-IN" sz="1400" dirty="0"/>
          </a:p>
          <a:p>
            <a:endParaRPr lang="en-IN" sz="1400" dirty="0"/>
          </a:p>
          <a:p>
            <a:endParaRPr lang="en-IN" sz="1400" dirty="0"/>
          </a:p>
          <a:p>
            <a:pPr marL="0" indent="0">
              <a:buNone/>
            </a:pPr>
            <a:endParaRPr lang="en-IN" sz="1400" dirty="0"/>
          </a:p>
        </p:txBody>
      </p:sp>
    </p:spTree>
    <p:extLst>
      <p:ext uri="{BB962C8B-B14F-4D97-AF65-F5344CB8AC3E}">
        <p14:creationId xmlns:p14="http://schemas.microsoft.com/office/powerpoint/2010/main" val="689027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8C85-0CF1-4518-9384-C5B10E93BD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341B60-9CDB-2949-4044-47F0949A827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AA6356D-6E1F-A0D0-7CBE-C62386F888A6}"/>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61689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F74C-9C7C-3654-9BD1-127564E392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6321D9-7F26-3F43-8998-5304F65CD75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C4FE4C8-0E8E-2721-F9FB-A468BCA8BC5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7939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C587DF-93D6-D00C-A7D1-EA69281C8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728869"/>
            <a:ext cx="10744200" cy="5768837"/>
          </a:xfrm>
          <a:prstGeom prst="rect">
            <a:avLst/>
          </a:prstGeom>
        </p:spPr>
      </p:pic>
      <p:sp>
        <p:nvSpPr>
          <p:cNvPr id="6" name="TextBox 5">
            <a:extLst>
              <a:ext uri="{FF2B5EF4-FFF2-40B4-BE49-F238E27FC236}">
                <a16:creationId xmlns:a16="http://schemas.microsoft.com/office/drawing/2014/main" id="{041BD4E2-8CF1-B4A5-2741-F629677FDBF4}"/>
              </a:ext>
            </a:extLst>
          </p:cNvPr>
          <p:cNvSpPr txBox="1"/>
          <p:nvPr/>
        </p:nvSpPr>
        <p:spPr>
          <a:xfrm>
            <a:off x="1484243" y="225287"/>
            <a:ext cx="5287618" cy="369332"/>
          </a:xfrm>
          <a:prstGeom prst="rect">
            <a:avLst/>
          </a:prstGeom>
          <a:noFill/>
        </p:spPr>
        <p:txBody>
          <a:bodyPr wrap="square" rtlCol="0">
            <a:spAutoFit/>
          </a:bodyPr>
          <a:lstStyle/>
          <a:p>
            <a:r>
              <a:rPr lang="en-IN" dirty="0"/>
              <a:t>Defender POC Sequence Diagrams</a:t>
            </a:r>
          </a:p>
        </p:txBody>
      </p:sp>
      <p:sp>
        <p:nvSpPr>
          <p:cNvPr id="7" name="TextBox 6">
            <a:extLst>
              <a:ext uri="{FF2B5EF4-FFF2-40B4-BE49-F238E27FC236}">
                <a16:creationId xmlns:a16="http://schemas.microsoft.com/office/drawing/2014/main" id="{E46A0D80-AEC5-E393-B4CC-2F2014559047}"/>
              </a:ext>
            </a:extLst>
          </p:cNvPr>
          <p:cNvSpPr txBox="1"/>
          <p:nvPr/>
        </p:nvSpPr>
        <p:spPr>
          <a:xfrm>
            <a:off x="1390787" y="594619"/>
            <a:ext cx="2662332" cy="307777"/>
          </a:xfrm>
          <a:prstGeom prst="rect">
            <a:avLst/>
          </a:prstGeom>
          <a:noFill/>
        </p:spPr>
        <p:txBody>
          <a:bodyPr wrap="none" rtlCol="0">
            <a:spAutoFit/>
          </a:bodyPr>
          <a:lstStyle/>
          <a:p>
            <a:r>
              <a:rPr lang="en-IN" sz="1400" dirty="0"/>
              <a:t>Minima-Defender – capture event</a:t>
            </a:r>
          </a:p>
        </p:txBody>
      </p:sp>
      <p:sp>
        <p:nvSpPr>
          <p:cNvPr id="9" name="TextBox 8">
            <a:extLst>
              <a:ext uri="{FF2B5EF4-FFF2-40B4-BE49-F238E27FC236}">
                <a16:creationId xmlns:a16="http://schemas.microsoft.com/office/drawing/2014/main" id="{5F6BBED2-83EB-5E5D-3CD4-258570E0FB82}"/>
              </a:ext>
            </a:extLst>
          </p:cNvPr>
          <p:cNvSpPr txBox="1"/>
          <p:nvPr/>
        </p:nvSpPr>
        <p:spPr>
          <a:xfrm>
            <a:off x="7003082" y="615984"/>
            <a:ext cx="2839560" cy="307777"/>
          </a:xfrm>
          <a:prstGeom prst="rect">
            <a:avLst/>
          </a:prstGeom>
          <a:noFill/>
        </p:spPr>
        <p:txBody>
          <a:bodyPr wrap="none" rtlCol="0">
            <a:spAutoFit/>
          </a:bodyPr>
          <a:lstStyle/>
          <a:p>
            <a:r>
              <a:rPr lang="en-IN" sz="1400" dirty="0"/>
              <a:t>Minima-Defender – Apply ML model</a:t>
            </a:r>
          </a:p>
        </p:txBody>
      </p:sp>
      <p:sp>
        <p:nvSpPr>
          <p:cNvPr id="11" name="TextBox 10">
            <a:extLst>
              <a:ext uri="{FF2B5EF4-FFF2-40B4-BE49-F238E27FC236}">
                <a16:creationId xmlns:a16="http://schemas.microsoft.com/office/drawing/2014/main" id="{27E6A897-4ADD-A74A-BDDF-ACE27CDFBEF2}"/>
              </a:ext>
            </a:extLst>
          </p:cNvPr>
          <p:cNvSpPr txBox="1"/>
          <p:nvPr/>
        </p:nvSpPr>
        <p:spPr>
          <a:xfrm>
            <a:off x="1900996" y="3728758"/>
            <a:ext cx="3867918" cy="307777"/>
          </a:xfrm>
          <a:prstGeom prst="rect">
            <a:avLst/>
          </a:prstGeom>
          <a:noFill/>
        </p:spPr>
        <p:txBody>
          <a:bodyPr wrap="none" rtlCol="0">
            <a:spAutoFit/>
          </a:bodyPr>
          <a:lstStyle/>
          <a:p>
            <a:r>
              <a:rPr lang="en-IN" sz="1400" dirty="0"/>
              <a:t>Minima-Defender – persist event in minima level 1</a:t>
            </a:r>
          </a:p>
        </p:txBody>
      </p:sp>
      <p:sp>
        <p:nvSpPr>
          <p:cNvPr id="13" name="TextBox 12">
            <a:extLst>
              <a:ext uri="{FF2B5EF4-FFF2-40B4-BE49-F238E27FC236}">
                <a16:creationId xmlns:a16="http://schemas.microsoft.com/office/drawing/2014/main" id="{FC82DCAA-BD87-DCD0-D153-9F31F9032DA4}"/>
              </a:ext>
            </a:extLst>
          </p:cNvPr>
          <p:cNvSpPr txBox="1"/>
          <p:nvPr/>
        </p:nvSpPr>
        <p:spPr>
          <a:xfrm>
            <a:off x="7671102" y="3704209"/>
            <a:ext cx="3208058" cy="307777"/>
          </a:xfrm>
          <a:prstGeom prst="rect">
            <a:avLst/>
          </a:prstGeom>
          <a:noFill/>
        </p:spPr>
        <p:txBody>
          <a:bodyPr wrap="none" rtlCol="0">
            <a:spAutoFit/>
          </a:bodyPr>
          <a:lstStyle/>
          <a:p>
            <a:r>
              <a:rPr lang="en-IN" sz="1400" dirty="0"/>
              <a:t>Minima-Defender – view captured events</a:t>
            </a:r>
          </a:p>
        </p:txBody>
      </p:sp>
      <p:pic>
        <p:nvPicPr>
          <p:cNvPr id="17" name="Picture 16">
            <a:extLst>
              <a:ext uri="{FF2B5EF4-FFF2-40B4-BE49-F238E27FC236}">
                <a16:creationId xmlns:a16="http://schemas.microsoft.com/office/drawing/2014/main" id="{5831BC70-DE12-2DC9-2513-8D16618A0F67}"/>
              </a:ext>
            </a:extLst>
          </p:cNvPr>
          <p:cNvPicPr>
            <a:picLocks noChangeAspect="1"/>
          </p:cNvPicPr>
          <p:nvPr/>
        </p:nvPicPr>
        <p:blipFill>
          <a:blip r:embed="rId3"/>
          <a:stretch>
            <a:fillRect/>
          </a:stretch>
        </p:blipFill>
        <p:spPr>
          <a:xfrm>
            <a:off x="10694194" y="5835749"/>
            <a:ext cx="369932" cy="436620"/>
          </a:xfrm>
          <a:prstGeom prst="rect">
            <a:avLst/>
          </a:prstGeom>
        </p:spPr>
      </p:pic>
      <p:pic>
        <p:nvPicPr>
          <p:cNvPr id="1028" name="Picture 4">
            <a:extLst>
              <a:ext uri="{FF2B5EF4-FFF2-40B4-BE49-F238E27FC236}">
                <a16:creationId xmlns:a16="http://schemas.microsoft.com/office/drawing/2014/main" id="{4317B5AE-36D0-6631-B6FC-8AADEA5F88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82" y="3955004"/>
            <a:ext cx="4452730" cy="244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78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62FD-64DA-E699-8E32-C801E27762C5}"/>
              </a:ext>
            </a:extLst>
          </p:cNvPr>
          <p:cNvSpPr>
            <a:spLocks noGrp="1"/>
          </p:cNvSpPr>
          <p:nvPr>
            <p:ph type="title"/>
          </p:nvPr>
        </p:nvSpPr>
        <p:spPr/>
        <p:txBody>
          <a:bodyPr>
            <a:normAutofit/>
          </a:bodyPr>
          <a:lstStyle/>
          <a:p>
            <a:r>
              <a:rPr lang="en-IN" sz="1800" dirty="0"/>
              <a:t>Deployment/Arch diagram</a:t>
            </a:r>
          </a:p>
        </p:txBody>
      </p:sp>
      <p:sp>
        <p:nvSpPr>
          <p:cNvPr id="3" name="Content Placeholder 2">
            <a:extLst>
              <a:ext uri="{FF2B5EF4-FFF2-40B4-BE49-F238E27FC236}">
                <a16:creationId xmlns:a16="http://schemas.microsoft.com/office/drawing/2014/main" id="{112E558D-B7B5-F5B2-15C2-EDCE0C9F249C}"/>
              </a:ext>
            </a:extLst>
          </p:cNvPr>
          <p:cNvSpPr>
            <a:spLocks noGrp="1"/>
          </p:cNvSpPr>
          <p:nvPr>
            <p:ph idx="1"/>
          </p:nvPr>
        </p:nvSpPr>
        <p:spPr>
          <a:xfrm>
            <a:off x="838200" y="1253331"/>
            <a:ext cx="10515600" cy="4351338"/>
          </a:xfrm>
        </p:spPr>
        <p:txBody>
          <a:bodyPr/>
          <a:lstStyle/>
          <a:p>
            <a:endParaRPr lang="en-IN" dirty="0"/>
          </a:p>
        </p:txBody>
      </p:sp>
      <p:pic>
        <p:nvPicPr>
          <p:cNvPr id="2050" name="Picture 2">
            <a:extLst>
              <a:ext uri="{FF2B5EF4-FFF2-40B4-BE49-F238E27FC236}">
                <a16:creationId xmlns:a16="http://schemas.microsoft.com/office/drawing/2014/main" id="{8ACAE8B0-A83A-F18B-0258-14262A694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278" y="1266429"/>
            <a:ext cx="10038522" cy="475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26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F556-0D17-B04A-3765-DAA129D30ACC}"/>
              </a:ext>
            </a:extLst>
          </p:cNvPr>
          <p:cNvSpPr>
            <a:spLocks noGrp="1"/>
          </p:cNvSpPr>
          <p:nvPr>
            <p:ph type="title"/>
          </p:nvPr>
        </p:nvSpPr>
        <p:spPr/>
        <p:txBody>
          <a:bodyPr>
            <a:normAutofit/>
          </a:bodyPr>
          <a:lstStyle/>
          <a:p>
            <a:r>
              <a:rPr lang="en-IN" sz="1800" dirty="0"/>
              <a:t>Defender </a:t>
            </a:r>
            <a:r>
              <a:rPr lang="en-IN" sz="1800" dirty="0" err="1"/>
              <a:t>Usecase</a:t>
            </a:r>
            <a:r>
              <a:rPr lang="en-IN" sz="1800" dirty="0"/>
              <a:t> 1 spec</a:t>
            </a:r>
          </a:p>
        </p:txBody>
      </p:sp>
      <p:sp>
        <p:nvSpPr>
          <p:cNvPr id="3" name="Content Placeholder 2">
            <a:extLst>
              <a:ext uri="{FF2B5EF4-FFF2-40B4-BE49-F238E27FC236}">
                <a16:creationId xmlns:a16="http://schemas.microsoft.com/office/drawing/2014/main" id="{0B847667-A95A-2B5F-29FB-90C9151D492A}"/>
              </a:ext>
            </a:extLst>
          </p:cNvPr>
          <p:cNvSpPr>
            <a:spLocks noGrp="1"/>
          </p:cNvSpPr>
          <p:nvPr>
            <p:ph idx="1"/>
          </p:nvPr>
        </p:nvSpPr>
        <p:spPr/>
        <p:txBody>
          <a:bodyPr/>
          <a:lstStyle/>
          <a:p>
            <a:pPr marL="0" indent="0">
              <a:buNone/>
            </a:pPr>
            <a:r>
              <a:rPr lang="en-IN" sz="2800" dirty="0"/>
              <a:t>Minima-Defender – capture event</a:t>
            </a:r>
            <a:endParaRPr lang="en-IN" dirty="0"/>
          </a:p>
        </p:txBody>
      </p:sp>
      <p:graphicFrame>
        <p:nvGraphicFramePr>
          <p:cNvPr id="4" name="Object 3">
            <a:extLst>
              <a:ext uri="{FF2B5EF4-FFF2-40B4-BE49-F238E27FC236}">
                <a16:creationId xmlns:a16="http://schemas.microsoft.com/office/drawing/2014/main" id="{95157748-E068-DCEA-D425-2224CDF793A2}"/>
              </a:ext>
            </a:extLst>
          </p:cNvPr>
          <p:cNvGraphicFramePr>
            <a:graphicFrameLocks noChangeAspect="1"/>
          </p:cNvGraphicFramePr>
          <p:nvPr>
            <p:extLst>
              <p:ext uri="{D42A27DB-BD31-4B8C-83A1-F6EECF244321}">
                <p14:modId xmlns:p14="http://schemas.microsoft.com/office/powerpoint/2010/main" val="2344578552"/>
              </p:ext>
            </p:extLst>
          </p:nvPr>
        </p:nvGraphicFramePr>
        <p:xfrm>
          <a:off x="2994992" y="2349984"/>
          <a:ext cx="4842496" cy="3826979"/>
        </p:xfrm>
        <a:graphic>
          <a:graphicData uri="http://schemas.openxmlformats.org/presentationml/2006/ole">
            <mc:AlternateContent xmlns:mc="http://schemas.openxmlformats.org/markup-compatibility/2006">
              <mc:Choice xmlns:v="urn:schemas-microsoft-com:vml" Requires="v">
                <p:oleObj name="Document" r:id="rId2" imgW="5732871" imgH="8917037" progId="Word.Document.12">
                  <p:embed/>
                </p:oleObj>
              </mc:Choice>
              <mc:Fallback>
                <p:oleObj name="Document" r:id="rId2" imgW="5732871" imgH="8917037" progId="Word.Document.12">
                  <p:embed/>
                  <p:pic>
                    <p:nvPicPr>
                      <p:cNvPr id="0" name=""/>
                      <p:cNvPicPr/>
                      <p:nvPr/>
                    </p:nvPicPr>
                    <p:blipFill>
                      <a:blip r:embed="rId3"/>
                      <a:stretch>
                        <a:fillRect/>
                      </a:stretch>
                    </p:blipFill>
                    <p:spPr>
                      <a:xfrm>
                        <a:off x="2994992" y="2349984"/>
                        <a:ext cx="4842496" cy="3826979"/>
                      </a:xfrm>
                      <a:prstGeom prst="rect">
                        <a:avLst/>
                      </a:prstGeom>
                    </p:spPr>
                  </p:pic>
                </p:oleObj>
              </mc:Fallback>
            </mc:AlternateContent>
          </a:graphicData>
        </a:graphic>
      </p:graphicFrame>
    </p:spTree>
    <p:extLst>
      <p:ext uri="{BB962C8B-B14F-4D97-AF65-F5344CB8AC3E}">
        <p14:creationId xmlns:p14="http://schemas.microsoft.com/office/powerpoint/2010/main" val="97205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68E7-8A71-5BAE-BBB5-B2DFB7B04A5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8EE381D-0A62-0080-A384-9402D5DE6BED}"/>
              </a:ext>
            </a:extLst>
          </p:cNvPr>
          <p:cNvPicPr>
            <a:picLocks noGrp="1" noChangeAspect="1"/>
          </p:cNvPicPr>
          <p:nvPr>
            <p:ph idx="1"/>
          </p:nvPr>
        </p:nvPicPr>
        <p:blipFill>
          <a:blip r:embed="rId2"/>
          <a:stretch>
            <a:fillRect/>
          </a:stretch>
        </p:blipFill>
        <p:spPr>
          <a:xfrm>
            <a:off x="2226255" y="1825625"/>
            <a:ext cx="7739489" cy="4351338"/>
          </a:xfrm>
        </p:spPr>
      </p:pic>
    </p:spTree>
    <p:extLst>
      <p:ext uri="{BB962C8B-B14F-4D97-AF65-F5344CB8AC3E}">
        <p14:creationId xmlns:p14="http://schemas.microsoft.com/office/powerpoint/2010/main" val="294532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D25E-185B-89E5-A98D-9B87F5D8B1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C96550-E9BC-4B78-9738-C4EFA05DE952}"/>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437BFFE-F372-20DB-3176-21DD080D2CB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97643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77FC-45B5-1D58-1BE0-DDFDEB955A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5EC092-C63F-96E0-00FD-D63AA2A6191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74B9326-E772-7F09-331A-9CFB0B7AFF5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77990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AE02-3EF3-5BA3-1CAE-06111A6804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FCB083-7F51-17F0-E714-C6EA1C737CF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B50BACB-727A-3B7C-4C96-70115FC87D26}"/>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25438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053A-41AA-BC73-D1CB-7FC4605D95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481F7D-1B67-FD59-26B2-A78413257CE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75D94F3-1422-6E68-9140-1C04EBB5EEC1}"/>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95316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476</Words>
  <Application>Microsoft Office PowerPoint</Application>
  <PresentationFormat>Widescreen</PresentationFormat>
  <Paragraphs>26</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Google Sans</vt:lpstr>
      <vt:lpstr>Office Theme</vt:lpstr>
      <vt:lpstr>Microsoft Word Document</vt:lpstr>
      <vt:lpstr>Technology View (poc/prototype)</vt:lpstr>
      <vt:lpstr>PowerPoint Presentation</vt:lpstr>
      <vt:lpstr>Deployment/Arch diagram</vt:lpstr>
      <vt:lpstr>Defender Usecase 1 spec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jac</dc:creator>
  <cp:lastModifiedBy>chris jac</cp:lastModifiedBy>
  <cp:revision>8</cp:revision>
  <dcterms:created xsi:type="dcterms:W3CDTF">2022-09-15T00:52:31Z</dcterms:created>
  <dcterms:modified xsi:type="dcterms:W3CDTF">2022-09-15T22:54:05Z</dcterms:modified>
</cp:coreProperties>
</file>