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layfair Display Medium"/>
      <p:regular r:id="rId27"/>
      <p:bold r:id="rId28"/>
      <p:italic r:id="rId29"/>
      <p:boldItalic r:id="rId30"/>
    </p:embeddedFont>
    <p:embeddedFont>
      <p:font typeface="Inria Serif"/>
      <p:regular r:id="rId31"/>
      <p:bold r:id="rId32"/>
      <p:italic r:id="rId33"/>
      <p:boldItalic r:id="rId34"/>
    </p:embeddedFont>
    <p:embeddedFont>
      <p:font typeface="Playfair Display"/>
      <p:regular r:id="rId35"/>
      <p:bold r:id="rId36"/>
      <p:italic r:id="rId37"/>
      <p:boldItalic r:id="rId38"/>
    </p:embeddedFont>
    <p:embeddedFont>
      <p:font typeface="Inria Serif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Chris Mess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riaSerifLight-bold.fntdata"/><Relationship Id="rId20" Type="http://schemas.openxmlformats.org/officeDocument/2006/relationships/slide" Target="slides/slide14.xml"/><Relationship Id="rId42" Type="http://schemas.openxmlformats.org/officeDocument/2006/relationships/font" Target="fonts/InriaSerifLight-boldItalic.fntdata"/><Relationship Id="rId41" Type="http://schemas.openxmlformats.org/officeDocument/2006/relationships/font" Target="fonts/InriaSerifLight-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layfairDisplayMedium-bold.fntdata"/><Relationship Id="rId27" Type="http://schemas.openxmlformats.org/officeDocument/2006/relationships/font" Target="fonts/PlayfairDisplayMedium-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layfairDisplayMedium-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riaSerif-regular.fntdata"/><Relationship Id="rId30" Type="http://schemas.openxmlformats.org/officeDocument/2006/relationships/font" Target="fonts/PlayfairDisplayMedium-boldItalic.fntdata"/><Relationship Id="rId11" Type="http://schemas.openxmlformats.org/officeDocument/2006/relationships/slide" Target="slides/slide5.xml"/><Relationship Id="rId33" Type="http://schemas.openxmlformats.org/officeDocument/2006/relationships/font" Target="fonts/InriaSerif-italic.fntdata"/><Relationship Id="rId10" Type="http://schemas.openxmlformats.org/officeDocument/2006/relationships/slide" Target="slides/slide4.xml"/><Relationship Id="rId32" Type="http://schemas.openxmlformats.org/officeDocument/2006/relationships/font" Target="fonts/InriaSerif-bold.fntdata"/><Relationship Id="rId13" Type="http://schemas.openxmlformats.org/officeDocument/2006/relationships/slide" Target="slides/slide7.xml"/><Relationship Id="rId35" Type="http://schemas.openxmlformats.org/officeDocument/2006/relationships/font" Target="fonts/PlayfairDisplay-regular.fntdata"/><Relationship Id="rId12" Type="http://schemas.openxmlformats.org/officeDocument/2006/relationships/slide" Target="slides/slide6.xml"/><Relationship Id="rId34" Type="http://schemas.openxmlformats.org/officeDocument/2006/relationships/font" Target="fonts/InriaSerif-boldItalic.fntdata"/><Relationship Id="rId15" Type="http://schemas.openxmlformats.org/officeDocument/2006/relationships/slide" Target="slides/slide9.xml"/><Relationship Id="rId37" Type="http://schemas.openxmlformats.org/officeDocument/2006/relationships/font" Target="fonts/PlayfairDisplay-italic.fntdata"/><Relationship Id="rId14" Type="http://schemas.openxmlformats.org/officeDocument/2006/relationships/slide" Target="slides/slide8.xml"/><Relationship Id="rId36" Type="http://schemas.openxmlformats.org/officeDocument/2006/relationships/font" Target="fonts/PlayfairDisplay-bold.fntdata"/><Relationship Id="rId17" Type="http://schemas.openxmlformats.org/officeDocument/2006/relationships/slide" Target="slides/slide11.xml"/><Relationship Id="rId39" Type="http://schemas.openxmlformats.org/officeDocument/2006/relationships/font" Target="fonts/InriaSerifLight-regular.fntdata"/><Relationship Id="rId16" Type="http://schemas.openxmlformats.org/officeDocument/2006/relationships/slide" Target="slides/slide10.xml"/><Relationship Id="rId38" Type="http://schemas.openxmlformats.org/officeDocument/2006/relationships/font" Target="fonts/PlayfairDisplay-boldItalic.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3-28T23:46:14.148">
    <p:pos x="1740" y="867"/>
    <p:text>See Week 1 lesson 9 3m mark for more info.
@devynpbyrd@hotmail.com can you review this lesson, and talk to how we will incorporate it into the evaluation? i.e. we will check the heterosckedacity of each model to ensure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79c0edbdf_1_10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79c0edbdf_1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79c0edbdf_1_27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79c0edbdf_1_2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hypothesize that there will be a positive correlation between the price of bitcoin and the number of positive sentiment tweets/reddit comments </a:t>
            </a:r>
            <a:r>
              <a:rPr lang="en"/>
              <a:t>about</a:t>
            </a:r>
            <a:r>
              <a:rPr lang="en"/>
              <a:t> </a:t>
            </a:r>
            <a:r>
              <a:rPr lang="en"/>
              <a:t>bitcoin</a:t>
            </a:r>
            <a:r>
              <a:rPr lang="en"/>
              <a:t>, and a negative correlation with the negative sentiment media.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79c0edbdf_1_27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79c0edbdf_1_2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9e102e09e_1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9e102e09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prepare the reddit data from the kaggle dataset,there were a few transformations that need to be done. Firstly, we aligned the reddit comments time frame with the kaggle dataset for the tweets about bitcoin. The twitter dataset contains only tweets from August 2017 to January 2019. And the reddit comments reached all the way back to 2012. Therefore, we trimmed the reddit </a:t>
            </a:r>
            <a:r>
              <a:rPr lang="en"/>
              <a:t>comment</a:t>
            </a:r>
            <a:r>
              <a:rPr lang="en"/>
              <a:t> dataset to match the twitter dataset.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cleaned up the text comments, removing special characters, numbers, and non-english comments.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used the VaderSentiment algorithm to tag the comments with a sentiment score.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we aggregated the data. The original data was at a per </a:t>
            </a:r>
            <a:r>
              <a:rPr lang="en"/>
              <a:t>comment bases, and the twitter data was aggregated at hourly intervals. So we summed up the total positive, negative, and neutral comments at each hour, in aggregate, and across different subreddits.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f9e102e09e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f9e102e09e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you can find the </a:t>
            </a:r>
            <a:r>
              <a:rPr lang="en"/>
              <a:t>notebook</a:t>
            </a:r>
            <a:r>
              <a:rPr lang="en"/>
              <a:t> used to perform all of the sentiment analysis.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79c0edbdf_1_27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79c0edbdf_1_2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f9e102e09e_1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f9e102e09e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determine whether there is any correlation between sentiment and bitcoin pricing movements, we will need to build several models.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279c0edbdf_1_2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279c0edbdf_1_2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will try two different models. A linear model will be used to determine the price of bitcoin at time t, and a logistic </a:t>
            </a:r>
            <a:r>
              <a:rPr lang="en">
                <a:solidFill>
                  <a:schemeClr val="dk1"/>
                </a:solidFill>
              </a:rPr>
              <a:t>regression</a:t>
            </a:r>
            <a:r>
              <a:rPr lang="en">
                <a:solidFill>
                  <a:schemeClr val="dk1"/>
                </a:solidFill>
              </a:rPr>
              <a:t> model will be used to determine whether the </a:t>
            </a:r>
            <a:r>
              <a:rPr lang="en">
                <a:solidFill>
                  <a:schemeClr val="dk1"/>
                </a:solidFill>
              </a:rPr>
              <a:t>price</a:t>
            </a:r>
            <a:r>
              <a:rPr lang="en">
                <a:solidFill>
                  <a:schemeClr val="dk1"/>
                </a:solidFill>
              </a:rPr>
              <a:t> at time t will be higher at time t than at time t-1.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Some of the parameters we will use are</a:t>
            </a:r>
            <a:endParaRPr>
              <a:solidFill>
                <a:schemeClr val="dk1"/>
              </a:solidFill>
            </a:endParaRPr>
          </a:p>
          <a:p>
            <a:pPr indent="0" lvl="0" marL="0" rtl="0" algn="l">
              <a:spcBef>
                <a:spcPts val="0"/>
              </a:spcBef>
              <a:spcAft>
                <a:spcPts val="0"/>
              </a:spcAft>
              <a:buNone/>
            </a:pPr>
            <a:r>
              <a:rPr lang="en">
                <a:solidFill>
                  <a:srgbClr val="756F6F"/>
                </a:solidFill>
              </a:rPr>
              <a:t>Open/close price at t-1</a:t>
            </a:r>
            <a:endParaRPr>
              <a:solidFill>
                <a:srgbClr val="756F6F"/>
              </a:solidFill>
            </a:endParaRPr>
          </a:p>
          <a:p>
            <a:pPr indent="0" lvl="0" marL="0" rtl="0" algn="l">
              <a:lnSpc>
                <a:spcPct val="115000"/>
              </a:lnSpc>
              <a:spcBef>
                <a:spcPts val="0"/>
              </a:spcBef>
              <a:spcAft>
                <a:spcPts val="0"/>
              </a:spcAft>
              <a:buNone/>
            </a:pPr>
            <a:r>
              <a:rPr lang="en">
                <a:solidFill>
                  <a:srgbClr val="756F6F"/>
                </a:solidFill>
              </a:rPr>
              <a:t>Reddit sentiment at t-1</a:t>
            </a:r>
            <a:endParaRPr>
              <a:solidFill>
                <a:srgbClr val="756F6F"/>
              </a:solidFill>
            </a:endParaRPr>
          </a:p>
          <a:p>
            <a:pPr indent="0" lvl="0" marL="0" rtl="0" algn="l">
              <a:lnSpc>
                <a:spcPct val="115000"/>
              </a:lnSpc>
              <a:spcBef>
                <a:spcPts val="600"/>
              </a:spcBef>
              <a:spcAft>
                <a:spcPts val="0"/>
              </a:spcAft>
              <a:buNone/>
            </a:pPr>
            <a:r>
              <a:rPr lang="en">
                <a:solidFill>
                  <a:srgbClr val="756F6F"/>
                </a:solidFill>
              </a:rPr>
              <a:t>Aggregate by subreddit?</a:t>
            </a:r>
            <a:endParaRPr>
              <a:solidFill>
                <a:srgbClr val="756F6F"/>
              </a:solidFill>
            </a:endParaRPr>
          </a:p>
          <a:p>
            <a:pPr indent="0" lvl="0" marL="0" rtl="0" algn="l">
              <a:lnSpc>
                <a:spcPct val="115000"/>
              </a:lnSpc>
              <a:spcBef>
                <a:spcPts val="600"/>
              </a:spcBef>
              <a:spcAft>
                <a:spcPts val="0"/>
              </a:spcAft>
              <a:buNone/>
            </a:pPr>
            <a:r>
              <a:rPr lang="en">
                <a:solidFill>
                  <a:srgbClr val="756F6F"/>
                </a:solidFill>
              </a:rPr>
              <a:t>Twitter sentiment at t-1</a:t>
            </a:r>
            <a:endParaRPr>
              <a:solidFill>
                <a:srgbClr val="756F6F"/>
              </a:solidFill>
            </a:endParaRPr>
          </a:p>
          <a:p>
            <a:pPr indent="0" lvl="0" marL="0" rtl="0" algn="l">
              <a:lnSpc>
                <a:spcPct val="115000"/>
              </a:lnSpc>
              <a:spcBef>
                <a:spcPts val="600"/>
              </a:spcBef>
              <a:spcAft>
                <a:spcPts val="600"/>
              </a:spcAft>
              <a:buNone/>
            </a:pPr>
            <a:r>
              <a:rPr lang="en">
                <a:solidFill>
                  <a:srgbClr val="756F6F"/>
                </a:solidFill>
              </a:rPr>
              <a:t>Reddit/Twitter content volume</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f9e102e09e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f9e102e09e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Since the data we are running the analysis on is a time series set, we </a:t>
            </a:r>
            <a:r>
              <a:rPr lang="en">
                <a:solidFill>
                  <a:schemeClr val="dk1"/>
                </a:solidFill>
              </a:rPr>
              <a:t>cannot</a:t>
            </a:r>
            <a:r>
              <a:rPr lang="en">
                <a:solidFill>
                  <a:schemeClr val="dk1"/>
                </a:solidFill>
              </a:rPr>
              <a:t> split it up into random datasets for training/validation/testing. As such, we will use a split of 60/20/20 in sequential order, with the first 60% of hour intervals being the training data, the next 20% being the validation data, and the next 20% being the test data.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f9e102e09e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f9e102e09e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000"/>
              </a:lnSpc>
              <a:spcBef>
                <a:spcPts val="0"/>
              </a:spcBef>
              <a:spcAft>
                <a:spcPts val="0"/>
              </a:spcAft>
              <a:buClr>
                <a:schemeClr val="dk1"/>
              </a:buClr>
              <a:buSzPts val="1100"/>
              <a:buFont typeface="Arial"/>
              <a:buNone/>
            </a:pPr>
            <a:r>
              <a:rPr lang="en">
                <a:solidFill>
                  <a:schemeClr val="dk1"/>
                </a:solidFill>
              </a:rPr>
              <a:t>Now we will need to compare the models against one another. For the linear regression models, we will use the adjusted R^2 of the model to compare to other linear regression models.</a:t>
            </a:r>
            <a:endParaRPr>
              <a:solidFill>
                <a:schemeClr val="dk1"/>
              </a:solidFill>
            </a:endParaRPr>
          </a:p>
          <a:p>
            <a:pPr indent="0" lvl="0" marL="0" rtl="0" algn="l">
              <a:lnSpc>
                <a:spcPct val="107000"/>
              </a:lnSpc>
              <a:spcBef>
                <a:spcPts val="800"/>
              </a:spcBef>
              <a:spcAft>
                <a:spcPts val="0"/>
              </a:spcAft>
              <a:buClr>
                <a:schemeClr val="dk1"/>
              </a:buClr>
              <a:buSzPts val="1100"/>
              <a:buFont typeface="Arial"/>
              <a:buNone/>
            </a:pPr>
            <a:r>
              <a:t/>
            </a:r>
            <a:endParaRPr>
              <a:solidFill>
                <a:schemeClr val="dk1"/>
              </a:solidFill>
            </a:endParaRPr>
          </a:p>
          <a:p>
            <a:pPr indent="0" lvl="0" marL="0" rtl="0" algn="l">
              <a:lnSpc>
                <a:spcPct val="107000"/>
              </a:lnSpc>
              <a:spcBef>
                <a:spcPts val="800"/>
              </a:spcBef>
              <a:spcAft>
                <a:spcPts val="0"/>
              </a:spcAft>
              <a:buClr>
                <a:schemeClr val="dk1"/>
              </a:buClr>
              <a:buSzPts val="1100"/>
              <a:buFont typeface="Arial"/>
              <a:buNone/>
            </a:pPr>
            <a:r>
              <a:rPr lang="en">
                <a:solidFill>
                  <a:schemeClr val="dk1"/>
                </a:solidFill>
              </a:rPr>
              <a:t>For the logistic </a:t>
            </a:r>
            <a:r>
              <a:rPr lang="en">
                <a:solidFill>
                  <a:schemeClr val="dk1"/>
                </a:solidFill>
              </a:rPr>
              <a:t>regression</a:t>
            </a:r>
            <a:r>
              <a:rPr lang="en">
                <a:solidFill>
                  <a:schemeClr val="dk1"/>
                </a:solidFill>
              </a:rPr>
              <a:t> curve, we will use the Receiver operator curve and Area under curve to evaluate models against one another. </a:t>
            </a:r>
            <a:endParaRPr>
              <a:solidFill>
                <a:schemeClr val="dk1"/>
              </a:solidFill>
            </a:endParaRPr>
          </a:p>
          <a:p>
            <a:pPr indent="0" lvl="0" marL="0" rtl="0" algn="l">
              <a:lnSpc>
                <a:spcPct val="107000"/>
              </a:lnSpc>
              <a:spcBef>
                <a:spcPts val="800"/>
              </a:spcBef>
              <a:spcAft>
                <a:spcPts val="0"/>
              </a:spcAft>
              <a:buClr>
                <a:schemeClr val="dk1"/>
              </a:buClr>
              <a:buSzPts val="1100"/>
              <a:buFont typeface="Arial"/>
              <a:buNone/>
            </a:pPr>
            <a:r>
              <a:t/>
            </a:r>
            <a:endParaRPr>
              <a:solidFill>
                <a:schemeClr val="dk1"/>
              </a:solidFill>
            </a:endParaRPr>
          </a:p>
          <a:p>
            <a:pPr indent="0" lvl="0" marL="0" rtl="0" algn="l">
              <a:lnSpc>
                <a:spcPct val="107000"/>
              </a:lnSpc>
              <a:spcBef>
                <a:spcPts val="800"/>
              </a:spcBef>
              <a:spcAft>
                <a:spcPts val="800"/>
              </a:spcAft>
              <a:buClr>
                <a:schemeClr val="dk1"/>
              </a:buClr>
              <a:buSzPts val="1100"/>
              <a:buFont typeface="Arial"/>
              <a:buNone/>
            </a:pPr>
            <a:r>
              <a:rPr lang="en">
                <a:solidFill>
                  <a:schemeClr val="dk1"/>
                </a:solidFill>
              </a:rPr>
              <a:t>For both models, we will examine the statistical significance consistency of the standard deviations to ensure the models we are using are reasonable.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f9e102e09e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f9e102e09e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000"/>
              </a:lnSpc>
              <a:spcBef>
                <a:spcPts val="0"/>
              </a:spcBef>
              <a:spcAft>
                <a:spcPts val="0"/>
              </a:spcAft>
              <a:buClr>
                <a:schemeClr val="dk1"/>
              </a:buClr>
              <a:buSzPts val="1100"/>
              <a:buFont typeface="Arial"/>
              <a:buNone/>
            </a:pPr>
            <a:r>
              <a:rPr lang="en">
                <a:solidFill>
                  <a:schemeClr val="dk1"/>
                </a:solidFill>
              </a:rPr>
              <a:t>Lastly, once models are selected, we will perform a retrospective analysis and compare what percent of time the prediction is correct. I.e. what percent of times that we thought the price would decrease form t-1 to t, did it actually decrease?</a:t>
            </a:r>
            <a:endParaRPr>
              <a:solidFill>
                <a:schemeClr val="dk1"/>
              </a:solidFill>
            </a:endParaRPr>
          </a:p>
          <a:p>
            <a:pPr indent="0" lvl="0" marL="0" rtl="0" algn="l">
              <a:spcBef>
                <a:spcPts val="8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79c0edbdf_1_19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79c0edbdf_1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2685b1c9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2685b1c9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79c0edbdf_1_20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79c0edbdf_1_2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79c0edbdf_1_26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79c0edbdf_1_2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79c0edbdf_1_23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79c0edbdf_1_2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Decentralized, monetary system separate from the state (note that 2008 financial crisis was only a year prior to bitcoin launch.) Nobody knows who satoshi actually is. On Pizza day, Laszlo Hanyecz paid 10,000 BTC for pizza (two papa johns pizzas that were worth $25 but would now be worth over $500 million).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79c0edbdf_1_23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79c0edbdf_1_2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53740"/>
                </a:solidFill>
              </a:rPr>
              <a:t>Sentiment analysis is a type of natural language processing that is able to interpret and categorize opinions expressed in text. It is used to identify and understand the attitudes, opinions and emotions of people based on text. </a:t>
            </a:r>
            <a:endParaRPr sz="1200">
              <a:solidFill>
                <a:srgbClr val="353740"/>
              </a:solidFill>
            </a:endParaRPr>
          </a:p>
          <a:p>
            <a:pPr indent="0" lvl="0" marL="0" rtl="0" algn="l">
              <a:spcBef>
                <a:spcPts val="0"/>
              </a:spcBef>
              <a:spcAft>
                <a:spcPts val="0"/>
              </a:spcAft>
              <a:buClr>
                <a:schemeClr val="dk1"/>
              </a:buClr>
              <a:buSzPts val="1100"/>
              <a:buFont typeface="Arial"/>
              <a:buNone/>
            </a:pPr>
            <a:r>
              <a:t/>
            </a:r>
            <a:endParaRPr sz="1200">
              <a:solidFill>
                <a:srgbClr val="353740"/>
              </a:solidFill>
            </a:endParaRPr>
          </a:p>
          <a:p>
            <a:pPr indent="0" lvl="0" marL="0" rtl="0" algn="l">
              <a:spcBef>
                <a:spcPts val="0"/>
              </a:spcBef>
              <a:spcAft>
                <a:spcPts val="0"/>
              </a:spcAft>
              <a:buClr>
                <a:schemeClr val="dk1"/>
              </a:buClr>
              <a:buSzPts val="1100"/>
              <a:buFont typeface="Arial"/>
              <a:buNone/>
            </a:pPr>
            <a:r>
              <a:rPr lang="en" sz="1200">
                <a:solidFill>
                  <a:srgbClr val="353740"/>
                </a:solidFill>
              </a:rPr>
              <a:t>Sentiment analysis can be used across a variety of applications, from customer service to product feedback to marketing. For example, Dorritos could measure how their superbowl commercial is perceived in real time by analyzing the “sentiment” of the tweets that have the hashtag #dorritos.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9e102e09e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9e102e09e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000"/>
              </a:lnSpc>
              <a:spcBef>
                <a:spcPts val="0"/>
              </a:spcBef>
              <a:spcAft>
                <a:spcPts val="0"/>
              </a:spcAft>
              <a:buClr>
                <a:schemeClr val="dk1"/>
              </a:buClr>
              <a:buSzPts val="1100"/>
              <a:buFont typeface="Arial"/>
              <a:buNone/>
            </a:pPr>
            <a:r>
              <a:rPr lang="en">
                <a:solidFill>
                  <a:schemeClr val="dk1"/>
                </a:solidFill>
              </a:rPr>
              <a:t>There are many different approaches to sentiment analysis, from simple rule based approaches to deep learning and recurrent neural networks. To decide on a model, we considered two factors, accuracy of model and consistency with other data sets. </a:t>
            </a:r>
            <a:endParaRPr>
              <a:solidFill>
                <a:schemeClr val="dk1"/>
              </a:solidFill>
            </a:endParaRPr>
          </a:p>
          <a:p>
            <a:pPr indent="0" lvl="0" marL="0" rtl="0" algn="l">
              <a:lnSpc>
                <a:spcPct val="107000"/>
              </a:lnSpc>
              <a:spcBef>
                <a:spcPts val="800"/>
              </a:spcBef>
              <a:spcAft>
                <a:spcPts val="0"/>
              </a:spcAft>
              <a:buClr>
                <a:schemeClr val="dk1"/>
              </a:buClr>
              <a:buSzPts val="1100"/>
              <a:buFont typeface="Arial"/>
              <a:buNone/>
            </a:pPr>
            <a:r>
              <a:t/>
            </a:r>
            <a:endParaRPr>
              <a:solidFill>
                <a:schemeClr val="dk1"/>
              </a:solidFill>
            </a:endParaRPr>
          </a:p>
          <a:p>
            <a:pPr indent="0" lvl="0" marL="0" rtl="0" algn="l">
              <a:lnSpc>
                <a:spcPct val="107000"/>
              </a:lnSpc>
              <a:spcBef>
                <a:spcPts val="800"/>
              </a:spcBef>
              <a:spcAft>
                <a:spcPts val="800"/>
              </a:spcAft>
              <a:buClr>
                <a:schemeClr val="dk1"/>
              </a:buClr>
              <a:buSzPts val="1100"/>
              <a:buFont typeface="Arial"/>
              <a:buNone/>
            </a:pPr>
            <a:r>
              <a:rPr lang="en">
                <a:solidFill>
                  <a:schemeClr val="dk1"/>
                </a:solidFill>
              </a:rPr>
              <a:t>Regarding accuracy of model, we consulted a whitepaper, </a:t>
            </a:r>
            <a:r>
              <a:rPr i="1" lang="en">
                <a:solidFill>
                  <a:schemeClr val="dk1"/>
                </a:solidFill>
              </a:rPr>
              <a:t>Social media sentiment analysis for cryptocurrency market</a:t>
            </a:r>
            <a:r>
              <a:rPr lang="en">
                <a:solidFill>
                  <a:schemeClr val="dk1"/>
                </a:solidFill>
              </a:rPr>
              <a:t> that covers accuracy of different sentiment analysis models when trained on crypto currency content across twitter and reddit. The paper found that of 21 models tested, VaderSentement was one of the strong performing models. Because this is the same model used in the twitter data kaggle set, we opted to use this one for the reddit sentiment analysis as well.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79c0edbdf_1_25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79c0edbdf_1_2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that when you input a </a:t>
            </a:r>
            <a:r>
              <a:rPr lang="en"/>
              <a:t>sentence </a:t>
            </a:r>
            <a:r>
              <a:rPr lang="en"/>
              <a:t>the model will return a sentiment score. The </a:t>
            </a:r>
            <a:r>
              <a:rPr lang="en"/>
              <a:t>sentence</a:t>
            </a:r>
            <a:r>
              <a:rPr lang="en"/>
              <a:t> </a:t>
            </a:r>
            <a:r>
              <a:rPr lang="en" sz="1400">
                <a:solidFill>
                  <a:srgbClr val="756F6F"/>
                </a:solidFill>
                <a:latin typeface="Inria Serif Light"/>
                <a:ea typeface="Inria Serif Light"/>
                <a:cs typeface="Inria Serif Light"/>
                <a:sym typeface="Inria Serif Light"/>
              </a:rPr>
              <a:t>“Bitcoin is a terrible investment, I don't know why anyone would buy it." </a:t>
            </a:r>
            <a:r>
              <a:rPr lang="en">
                <a:solidFill>
                  <a:schemeClr val="dk1"/>
                </a:solidFill>
              </a:rPr>
              <a:t>gives a compound score of -.48. Negative 1 implies the sentence is very negative, and positive 1 means very positive. Here we can see the statement leans negative.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79c0edbdf_1_26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79c0edbdf_1_2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2571750"/>
            <a:ext cx="9144000" cy="257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02900" y="1361354"/>
            <a:ext cx="37245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p:nvPr/>
        </p:nvSpPr>
        <p:spPr>
          <a:xfrm>
            <a:off x="8227900" y="-1675"/>
            <a:ext cx="916200" cy="916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55" name="Shape 55"/>
        <p:cNvGrpSpPr/>
        <p:nvPr/>
      </p:nvGrpSpPr>
      <p:grpSpPr>
        <a:xfrm>
          <a:off x="0" y="0"/>
          <a:ext cx="0" cy="0"/>
          <a:chOff x="0" y="0"/>
          <a:chExt cx="0" cy="0"/>
        </a:xfrm>
      </p:grpSpPr>
      <p:sp>
        <p:nvSpPr>
          <p:cNvPr id="56" name="Google Shape;56;p11"/>
          <p:cNvSpPr/>
          <p:nvPr/>
        </p:nvSpPr>
        <p:spPr>
          <a:xfrm>
            <a:off x="0" y="0"/>
            <a:ext cx="9144000" cy="5143500"/>
          </a:xfrm>
          <a:prstGeom prst="frame">
            <a:avLst>
              <a:gd fmla="val 8849"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transparent frame">
  <p:cSld name="BLANK_1">
    <p:bg>
      <p:bgPr>
        <a:solidFill>
          <a:schemeClr val="lt1"/>
        </a:solidFill>
      </p:bgPr>
    </p:bg>
    <p:spTree>
      <p:nvGrpSpPr>
        <p:cNvPr id="58" name="Shape 58"/>
        <p:cNvGrpSpPr/>
        <p:nvPr/>
      </p:nvGrpSpPr>
      <p:grpSpPr>
        <a:xfrm>
          <a:off x="0" y="0"/>
          <a:ext cx="0" cy="0"/>
          <a:chOff x="0" y="0"/>
          <a:chExt cx="0" cy="0"/>
        </a:xfrm>
      </p:grpSpPr>
      <p:sp>
        <p:nvSpPr>
          <p:cNvPr id="59" name="Google Shape;59;p12"/>
          <p:cNvSpPr/>
          <p:nvPr/>
        </p:nvSpPr>
        <p:spPr>
          <a:xfrm>
            <a:off x="0" y="0"/>
            <a:ext cx="9144000" cy="5143500"/>
          </a:xfrm>
          <a:prstGeom prst="frame">
            <a:avLst>
              <a:gd fmla="val 8849" name="adj1"/>
            </a:avLst>
          </a:prstGeom>
          <a:solidFill>
            <a:srgbClr val="3B1106">
              <a:alpha val="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2"/>
          <p:cNvSpPr txBox="1"/>
          <p:nvPr>
            <p:ph idx="12" type="sldNum"/>
          </p:nvPr>
        </p:nvSpPr>
        <p:spPr>
          <a:xfrm>
            <a:off x="8688300" y="4687750"/>
            <a:ext cx="455700" cy="455700"/>
          </a:xfrm>
          <a:prstGeom prst="rect">
            <a:avLst/>
          </a:prstGeom>
          <a:solidFill>
            <a:srgbClr val="3B1106">
              <a:alpha val="6150"/>
            </a:srgbClr>
          </a:solidFill>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2"/>
        </a:solidFill>
      </p:bgPr>
    </p:bg>
    <p:spTree>
      <p:nvGrpSpPr>
        <p:cNvPr id="13" name="Shape 13"/>
        <p:cNvGrpSpPr/>
        <p:nvPr/>
      </p:nvGrpSpPr>
      <p:grpSpPr>
        <a:xfrm>
          <a:off x="0" y="0"/>
          <a:ext cx="0" cy="0"/>
          <a:chOff x="0" y="0"/>
          <a:chExt cx="0" cy="0"/>
        </a:xfrm>
      </p:grpSpPr>
      <p:sp>
        <p:nvSpPr>
          <p:cNvPr id="14" name="Google Shape;14;p3"/>
          <p:cNvSpPr/>
          <p:nvPr/>
        </p:nvSpPr>
        <p:spPr>
          <a:xfrm>
            <a:off x="0" y="2571750"/>
            <a:ext cx="9144000" cy="2571900"/>
          </a:xfrm>
          <a:prstGeom prst="rect">
            <a:avLst/>
          </a:prstGeom>
          <a:solidFill>
            <a:srgbClr val="3B1106">
              <a:alpha val="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ctrTitle"/>
          </p:nvPr>
        </p:nvSpPr>
        <p:spPr>
          <a:xfrm>
            <a:off x="702900" y="1233658"/>
            <a:ext cx="4746000" cy="11598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6" name="Google Shape;16;p3"/>
          <p:cNvSpPr txBox="1"/>
          <p:nvPr>
            <p:ph idx="1" type="subTitle"/>
          </p:nvPr>
        </p:nvSpPr>
        <p:spPr>
          <a:xfrm>
            <a:off x="702900" y="2787333"/>
            <a:ext cx="4746000" cy="2994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1400"/>
              <a:buNone/>
              <a:defRPr sz="1400"/>
            </a:lvl1pPr>
            <a:lvl2pPr lvl="1" rtl="0">
              <a:spcBef>
                <a:spcPts val="600"/>
              </a:spcBef>
              <a:spcAft>
                <a:spcPts val="0"/>
              </a:spcAft>
              <a:buClr>
                <a:schemeClr val="dk1"/>
              </a:buClr>
              <a:buSzPts val="1400"/>
              <a:buNone/>
              <a:defRPr sz="1400"/>
            </a:lvl2pPr>
            <a:lvl3pPr lvl="2" rtl="0">
              <a:spcBef>
                <a:spcPts val="600"/>
              </a:spcBef>
              <a:spcAft>
                <a:spcPts val="0"/>
              </a:spcAft>
              <a:buClr>
                <a:schemeClr val="dk1"/>
              </a:buClr>
              <a:buSzPts val="1400"/>
              <a:buNone/>
              <a:defRPr sz="1400"/>
            </a:lvl3pPr>
            <a:lvl4pPr lvl="3" rtl="0">
              <a:spcBef>
                <a:spcPts val="600"/>
              </a:spcBef>
              <a:spcAft>
                <a:spcPts val="0"/>
              </a:spcAft>
              <a:buSzPts val="1400"/>
              <a:buNone/>
              <a:defRPr sz="1400"/>
            </a:lvl4pPr>
            <a:lvl5pPr lvl="4" rtl="0">
              <a:spcBef>
                <a:spcPts val="600"/>
              </a:spcBef>
              <a:spcAft>
                <a:spcPts val="0"/>
              </a:spcAft>
              <a:buSzPts val="1400"/>
              <a:buNone/>
              <a:defRPr sz="1400"/>
            </a:lvl5pPr>
            <a:lvl6pPr lvl="5" rtl="0">
              <a:spcBef>
                <a:spcPts val="600"/>
              </a:spcBef>
              <a:spcAft>
                <a:spcPts val="0"/>
              </a:spcAft>
              <a:buSzPts val="1400"/>
              <a:buNone/>
              <a:defRPr sz="1400"/>
            </a:lvl6pPr>
            <a:lvl7pPr lvl="6" rtl="0">
              <a:spcBef>
                <a:spcPts val="600"/>
              </a:spcBef>
              <a:spcAft>
                <a:spcPts val="0"/>
              </a:spcAft>
              <a:buSzPts val="1400"/>
              <a:buNone/>
              <a:defRPr sz="1400"/>
            </a:lvl7pPr>
            <a:lvl8pPr lvl="7" rtl="0">
              <a:spcBef>
                <a:spcPts val="600"/>
              </a:spcBef>
              <a:spcAft>
                <a:spcPts val="0"/>
              </a:spcAft>
              <a:buSzPts val="1400"/>
              <a:buNone/>
              <a:defRPr sz="1400"/>
            </a:lvl8pPr>
            <a:lvl9pPr lvl="8" rtl="0">
              <a:spcBef>
                <a:spcPts val="600"/>
              </a:spcBef>
              <a:spcAft>
                <a:spcPts val="600"/>
              </a:spcAft>
              <a:buSzPts val="1400"/>
              <a:buNone/>
              <a:defRPr sz="1400"/>
            </a:lvl9pPr>
          </a:lstStyle>
          <a:p/>
        </p:txBody>
      </p:sp>
      <p:sp>
        <p:nvSpPr>
          <p:cNvPr id="17" name="Google Shape;17;p3"/>
          <p:cNvSpPr/>
          <p:nvPr/>
        </p:nvSpPr>
        <p:spPr>
          <a:xfrm>
            <a:off x="5928400" y="916150"/>
            <a:ext cx="2299500" cy="3311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 name="Google Shape;18;p3"/>
          <p:cNvSpPr/>
          <p:nvPr/>
        </p:nvSpPr>
        <p:spPr>
          <a:xfrm>
            <a:off x="8227900" y="4227300"/>
            <a:ext cx="916200" cy="916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1"/>
        </a:solidFill>
      </p:bgPr>
    </p:bg>
    <p:spTree>
      <p:nvGrpSpPr>
        <p:cNvPr id="19" name="Shape 19"/>
        <p:cNvGrpSpPr/>
        <p:nvPr/>
      </p:nvGrpSpPr>
      <p:grpSpPr>
        <a:xfrm>
          <a:off x="0" y="0"/>
          <a:ext cx="0" cy="0"/>
          <a:chOff x="0" y="0"/>
          <a:chExt cx="0" cy="0"/>
        </a:xfrm>
      </p:grpSpPr>
      <p:sp>
        <p:nvSpPr>
          <p:cNvPr id="20" name="Google Shape;20;p4"/>
          <p:cNvSpPr/>
          <p:nvPr/>
        </p:nvSpPr>
        <p:spPr>
          <a:xfrm>
            <a:off x="2307300" y="921000"/>
            <a:ext cx="6836700" cy="4222500"/>
          </a:xfrm>
          <a:prstGeom prst="rect">
            <a:avLst/>
          </a:prstGeom>
          <a:solidFill>
            <a:srgbClr val="3B1106">
              <a:alpha val="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 type="body"/>
          </p:nvPr>
        </p:nvSpPr>
        <p:spPr>
          <a:xfrm>
            <a:off x="2763000" y="1376700"/>
            <a:ext cx="5925300" cy="3311100"/>
          </a:xfrm>
          <a:prstGeom prst="rect">
            <a:avLst/>
          </a:prstGeom>
        </p:spPr>
        <p:txBody>
          <a:bodyPr anchorCtr="0" anchor="t" bIns="0" lIns="0" spcFirstLastPara="1" rIns="0" wrap="square" tIns="0">
            <a:noAutofit/>
          </a:bodyPr>
          <a:lstStyle>
            <a:lvl1pPr indent="-431800" lvl="0" marL="457200" rtl="0">
              <a:spcBef>
                <a:spcPts val="0"/>
              </a:spcBef>
              <a:spcAft>
                <a:spcPts val="0"/>
              </a:spcAft>
              <a:buClr>
                <a:schemeClr val="lt1"/>
              </a:buClr>
              <a:buSzPts val="3200"/>
              <a:buFont typeface="Inria Serif"/>
              <a:buChar char="▫"/>
              <a:defRPr i="1" sz="3200">
                <a:solidFill>
                  <a:schemeClr val="lt1"/>
                </a:solidFill>
                <a:latin typeface="Inria Serif"/>
                <a:ea typeface="Inria Serif"/>
                <a:cs typeface="Inria Serif"/>
                <a:sym typeface="Inria Serif"/>
              </a:defRPr>
            </a:lvl1pPr>
            <a:lvl2pPr indent="-431800" lvl="1" marL="914400" rtl="0">
              <a:spcBef>
                <a:spcPts val="600"/>
              </a:spcBef>
              <a:spcAft>
                <a:spcPts val="0"/>
              </a:spcAft>
              <a:buClr>
                <a:schemeClr val="lt1"/>
              </a:buClr>
              <a:buSzPts val="3200"/>
              <a:buFont typeface="Inria Serif"/>
              <a:buChar char="▪"/>
              <a:defRPr i="1" sz="3200">
                <a:solidFill>
                  <a:schemeClr val="lt1"/>
                </a:solidFill>
                <a:latin typeface="Inria Serif"/>
                <a:ea typeface="Inria Serif"/>
                <a:cs typeface="Inria Serif"/>
                <a:sym typeface="Inria Serif"/>
              </a:defRPr>
            </a:lvl2pPr>
            <a:lvl3pPr indent="-431800" lvl="2" marL="1371600" rtl="0">
              <a:spcBef>
                <a:spcPts val="600"/>
              </a:spcBef>
              <a:spcAft>
                <a:spcPts val="0"/>
              </a:spcAft>
              <a:buClr>
                <a:schemeClr val="lt1"/>
              </a:buClr>
              <a:buSzPts val="3200"/>
              <a:buFont typeface="Inria Serif"/>
              <a:buChar char="▫"/>
              <a:defRPr i="1" sz="3200">
                <a:solidFill>
                  <a:schemeClr val="lt1"/>
                </a:solidFill>
                <a:latin typeface="Inria Serif"/>
                <a:ea typeface="Inria Serif"/>
                <a:cs typeface="Inria Serif"/>
                <a:sym typeface="Inria Serif"/>
              </a:defRPr>
            </a:lvl3pPr>
            <a:lvl4pPr indent="-431800" lvl="3" marL="1828800" rtl="0">
              <a:spcBef>
                <a:spcPts val="600"/>
              </a:spcBef>
              <a:spcAft>
                <a:spcPts val="0"/>
              </a:spcAft>
              <a:buClr>
                <a:schemeClr val="lt1"/>
              </a:buClr>
              <a:buSzPts val="3200"/>
              <a:buFont typeface="Inria Serif"/>
              <a:buChar char="●"/>
              <a:defRPr i="1" sz="3200">
                <a:solidFill>
                  <a:schemeClr val="lt1"/>
                </a:solidFill>
                <a:latin typeface="Inria Serif"/>
                <a:ea typeface="Inria Serif"/>
                <a:cs typeface="Inria Serif"/>
                <a:sym typeface="Inria Serif"/>
              </a:defRPr>
            </a:lvl4pPr>
            <a:lvl5pPr indent="-431800" lvl="4" marL="2286000" rtl="0">
              <a:spcBef>
                <a:spcPts val="600"/>
              </a:spcBef>
              <a:spcAft>
                <a:spcPts val="0"/>
              </a:spcAft>
              <a:buClr>
                <a:schemeClr val="lt1"/>
              </a:buClr>
              <a:buSzPts val="3200"/>
              <a:buFont typeface="Inria Serif"/>
              <a:buChar char="○"/>
              <a:defRPr i="1" sz="3200">
                <a:solidFill>
                  <a:schemeClr val="lt1"/>
                </a:solidFill>
                <a:latin typeface="Inria Serif"/>
                <a:ea typeface="Inria Serif"/>
                <a:cs typeface="Inria Serif"/>
                <a:sym typeface="Inria Serif"/>
              </a:defRPr>
            </a:lvl5pPr>
            <a:lvl6pPr indent="-431800" lvl="5" marL="2743200" rtl="0">
              <a:spcBef>
                <a:spcPts val="600"/>
              </a:spcBef>
              <a:spcAft>
                <a:spcPts val="0"/>
              </a:spcAft>
              <a:buClr>
                <a:schemeClr val="lt1"/>
              </a:buClr>
              <a:buSzPts val="3200"/>
              <a:buFont typeface="Inria Serif"/>
              <a:buChar char="■"/>
              <a:defRPr i="1" sz="3200">
                <a:solidFill>
                  <a:schemeClr val="lt1"/>
                </a:solidFill>
                <a:latin typeface="Inria Serif"/>
                <a:ea typeface="Inria Serif"/>
                <a:cs typeface="Inria Serif"/>
                <a:sym typeface="Inria Serif"/>
              </a:defRPr>
            </a:lvl6pPr>
            <a:lvl7pPr indent="-431800" lvl="6" marL="3200400" rtl="0">
              <a:spcBef>
                <a:spcPts val="600"/>
              </a:spcBef>
              <a:spcAft>
                <a:spcPts val="0"/>
              </a:spcAft>
              <a:buClr>
                <a:schemeClr val="lt1"/>
              </a:buClr>
              <a:buSzPts val="3200"/>
              <a:buFont typeface="Inria Serif"/>
              <a:buChar char="●"/>
              <a:defRPr i="1" sz="3200">
                <a:solidFill>
                  <a:schemeClr val="lt1"/>
                </a:solidFill>
                <a:latin typeface="Inria Serif"/>
                <a:ea typeface="Inria Serif"/>
                <a:cs typeface="Inria Serif"/>
                <a:sym typeface="Inria Serif"/>
              </a:defRPr>
            </a:lvl7pPr>
            <a:lvl8pPr indent="-431800" lvl="7" marL="3657600" rtl="0">
              <a:spcBef>
                <a:spcPts val="600"/>
              </a:spcBef>
              <a:spcAft>
                <a:spcPts val="0"/>
              </a:spcAft>
              <a:buClr>
                <a:schemeClr val="lt1"/>
              </a:buClr>
              <a:buSzPts val="3200"/>
              <a:buFont typeface="Inria Serif"/>
              <a:buChar char="○"/>
              <a:defRPr i="1" sz="3200">
                <a:solidFill>
                  <a:schemeClr val="lt1"/>
                </a:solidFill>
                <a:latin typeface="Inria Serif"/>
                <a:ea typeface="Inria Serif"/>
                <a:cs typeface="Inria Serif"/>
                <a:sym typeface="Inria Serif"/>
              </a:defRPr>
            </a:lvl8pPr>
            <a:lvl9pPr indent="-431800" lvl="8" marL="4114800" rtl="0">
              <a:spcBef>
                <a:spcPts val="600"/>
              </a:spcBef>
              <a:spcAft>
                <a:spcPts val="600"/>
              </a:spcAft>
              <a:buClr>
                <a:schemeClr val="lt1"/>
              </a:buClr>
              <a:buSzPts val="3200"/>
              <a:buFont typeface="Inria Serif"/>
              <a:buChar char="■"/>
              <a:defRPr i="1" sz="3200">
                <a:solidFill>
                  <a:schemeClr val="lt1"/>
                </a:solidFill>
                <a:latin typeface="Inria Serif"/>
                <a:ea typeface="Inria Serif"/>
                <a:cs typeface="Inria Serif"/>
                <a:sym typeface="Inria Serif"/>
              </a:defRPr>
            </a:lvl9pPr>
          </a:lstStyle>
          <a:p/>
        </p:txBody>
      </p:sp>
      <p:sp>
        <p:nvSpPr>
          <p:cNvPr id="22" name="Google Shape;22;p4"/>
          <p:cNvSpPr txBox="1"/>
          <p:nvPr/>
        </p:nvSpPr>
        <p:spPr>
          <a:xfrm>
            <a:off x="213450" y="600536"/>
            <a:ext cx="1957200" cy="653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b="1" lang="en" sz="9600">
                <a:solidFill>
                  <a:schemeClr val="lt2"/>
                </a:solidFill>
                <a:latin typeface="Inria Serif"/>
                <a:ea typeface="Inria Serif"/>
                <a:cs typeface="Inria Serif"/>
                <a:sym typeface="Inria Serif"/>
              </a:rPr>
              <a:t>“</a:t>
            </a:r>
            <a:endParaRPr b="1" sz="9600">
              <a:solidFill>
                <a:schemeClr val="lt2"/>
              </a:solidFill>
              <a:latin typeface="Inria Serif"/>
              <a:ea typeface="Inria Serif"/>
              <a:cs typeface="Inria Serif"/>
              <a:sym typeface="Inria Serif"/>
            </a:endParaRPr>
          </a:p>
        </p:txBody>
      </p:sp>
      <p:sp>
        <p:nvSpPr>
          <p:cNvPr id="23" name="Google Shape;23;p4"/>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4" name="Shape 24"/>
        <p:cNvGrpSpPr/>
        <p:nvPr/>
      </p:nvGrpSpPr>
      <p:grpSpPr>
        <a:xfrm>
          <a:off x="0" y="0"/>
          <a:ext cx="0" cy="0"/>
          <a:chOff x="0" y="0"/>
          <a:chExt cx="0" cy="0"/>
        </a:xfrm>
      </p:grpSpPr>
      <p:sp>
        <p:nvSpPr>
          <p:cNvPr id="25" name="Google Shape;25;p5"/>
          <p:cNvSpPr/>
          <p:nvPr/>
        </p:nvSpPr>
        <p:spPr>
          <a:xfrm>
            <a:off x="2307300" y="921000"/>
            <a:ext cx="6836700" cy="42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type="title"/>
          </p:nvPr>
        </p:nvSpPr>
        <p:spPr>
          <a:xfrm>
            <a:off x="455700" y="823775"/>
            <a:ext cx="1623900" cy="3864000"/>
          </a:xfrm>
          <a:prstGeom prst="rect">
            <a:avLst/>
          </a:prstGeom>
        </p:spPr>
        <p:txBody>
          <a:bodyPr anchorCtr="0" anchor="t"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p:txBody>
      </p:sp>
      <p:sp>
        <p:nvSpPr>
          <p:cNvPr id="27" name="Google Shape;27;p5"/>
          <p:cNvSpPr txBox="1"/>
          <p:nvPr>
            <p:ph idx="1" type="body"/>
          </p:nvPr>
        </p:nvSpPr>
        <p:spPr>
          <a:xfrm>
            <a:off x="2763000" y="1376700"/>
            <a:ext cx="5925300" cy="33111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55600" lvl="1" marL="914400" rtl="0">
              <a:spcBef>
                <a:spcPts val="600"/>
              </a:spcBef>
              <a:spcAft>
                <a:spcPts val="0"/>
              </a:spcAft>
              <a:buSzPts val="2000"/>
              <a:buChar char="▪"/>
              <a:defRPr/>
            </a:lvl2pPr>
            <a:lvl3pPr indent="-355600" lvl="2" marL="1371600" rtl="0">
              <a:spcBef>
                <a:spcPts val="600"/>
              </a:spcBef>
              <a:spcAft>
                <a:spcPts val="0"/>
              </a:spcAft>
              <a:buSzPts val="2000"/>
              <a:buChar char="▫"/>
              <a:defRPr/>
            </a:lvl3pPr>
            <a:lvl4pPr indent="-355600" lvl="3" marL="1828800" rtl="0">
              <a:spcBef>
                <a:spcPts val="600"/>
              </a:spcBef>
              <a:spcAft>
                <a:spcPts val="0"/>
              </a:spcAft>
              <a:buSzPts val="2000"/>
              <a:buChar char="●"/>
              <a:defRPr/>
            </a:lvl4pPr>
            <a:lvl5pPr indent="-355600" lvl="4" marL="2286000" rtl="0">
              <a:spcBef>
                <a:spcPts val="600"/>
              </a:spcBef>
              <a:spcAft>
                <a:spcPts val="0"/>
              </a:spcAft>
              <a:buSzPts val="2000"/>
              <a:buChar char="○"/>
              <a:defRPr/>
            </a:lvl5pPr>
            <a:lvl6pPr indent="-355600" lvl="5" marL="2743200" rtl="0">
              <a:spcBef>
                <a:spcPts val="600"/>
              </a:spcBef>
              <a:spcAft>
                <a:spcPts val="0"/>
              </a:spcAft>
              <a:buSzPts val="2000"/>
              <a:buChar char="■"/>
              <a:defRPr/>
            </a:lvl6pPr>
            <a:lvl7pPr indent="-355600" lvl="6" marL="3200400" rtl="0">
              <a:spcBef>
                <a:spcPts val="600"/>
              </a:spcBef>
              <a:spcAft>
                <a:spcPts val="0"/>
              </a:spcAft>
              <a:buSzPts val="2000"/>
              <a:buChar char="●"/>
              <a:defRPr/>
            </a:lvl7pPr>
            <a:lvl8pPr indent="-355600" lvl="7" marL="3657600" rtl="0">
              <a:spcBef>
                <a:spcPts val="600"/>
              </a:spcBef>
              <a:spcAft>
                <a:spcPts val="0"/>
              </a:spcAft>
              <a:buSzPts val="2000"/>
              <a:buChar char="○"/>
              <a:defRPr/>
            </a:lvl8pPr>
            <a:lvl9pPr indent="-355600" lvl="8" marL="4114800" rtl="0">
              <a:spcBef>
                <a:spcPts val="600"/>
              </a:spcBef>
              <a:spcAft>
                <a:spcPts val="600"/>
              </a:spcAft>
              <a:buSzPts val="2000"/>
              <a:buChar char="■"/>
              <a:defRPr/>
            </a:lvl9pPr>
          </a:lstStyle>
          <a:p/>
        </p:txBody>
      </p:sp>
      <p:sp>
        <p:nvSpPr>
          <p:cNvPr id="28" name="Google Shape;28;p5"/>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29" name="Shape 29"/>
        <p:cNvGrpSpPr/>
        <p:nvPr/>
      </p:nvGrpSpPr>
      <p:grpSpPr>
        <a:xfrm>
          <a:off x="0" y="0"/>
          <a:ext cx="0" cy="0"/>
          <a:chOff x="0" y="0"/>
          <a:chExt cx="0" cy="0"/>
        </a:xfrm>
      </p:grpSpPr>
      <p:sp>
        <p:nvSpPr>
          <p:cNvPr id="30" name="Google Shape;30;p6"/>
          <p:cNvSpPr/>
          <p:nvPr/>
        </p:nvSpPr>
        <p:spPr>
          <a:xfrm>
            <a:off x="457200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5700" y="1586238"/>
            <a:ext cx="3623100" cy="334800"/>
          </a:xfrm>
          <a:prstGeom prst="rect">
            <a:avLst/>
          </a:prstGeom>
        </p:spPr>
        <p:txBody>
          <a:bodyPr anchorCtr="0" anchor="b"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p:txBody>
      </p:sp>
      <p:sp>
        <p:nvSpPr>
          <p:cNvPr id="32" name="Google Shape;32;p6"/>
          <p:cNvSpPr txBox="1"/>
          <p:nvPr>
            <p:ph idx="1" type="body"/>
          </p:nvPr>
        </p:nvSpPr>
        <p:spPr>
          <a:xfrm>
            <a:off x="455700" y="2139163"/>
            <a:ext cx="3623100" cy="14181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55600" lvl="1" marL="914400" rtl="0">
              <a:spcBef>
                <a:spcPts val="600"/>
              </a:spcBef>
              <a:spcAft>
                <a:spcPts val="0"/>
              </a:spcAft>
              <a:buSzPts val="2000"/>
              <a:buChar char="▪"/>
              <a:defRPr/>
            </a:lvl2pPr>
            <a:lvl3pPr indent="-355600" lvl="2" marL="1371600" rtl="0">
              <a:spcBef>
                <a:spcPts val="600"/>
              </a:spcBef>
              <a:spcAft>
                <a:spcPts val="0"/>
              </a:spcAft>
              <a:buSzPts val="2000"/>
              <a:buChar char="▫"/>
              <a:defRPr/>
            </a:lvl3pPr>
            <a:lvl4pPr indent="-355600" lvl="3" marL="1828800" rtl="0">
              <a:spcBef>
                <a:spcPts val="600"/>
              </a:spcBef>
              <a:spcAft>
                <a:spcPts val="0"/>
              </a:spcAft>
              <a:buSzPts val="2000"/>
              <a:buChar char="●"/>
              <a:defRPr/>
            </a:lvl4pPr>
            <a:lvl5pPr indent="-355600" lvl="4" marL="2286000" rtl="0">
              <a:spcBef>
                <a:spcPts val="600"/>
              </a:spcBef>
              <a:spcAft>
                <a:spcPts val="0"/>
              </a:spcAft>
              <a:buSzPts val="2000"/>
              <a:buChar char="○"/>
              <a:defRPr/>
            </a:lvl5pPr>
            <a:lvl6pPr indent="-355600" lvl="5" marL="2743200" rtl="0">
              <a:spcBef>
                <a:spcPts val="600"/>
              </a:spcBef>
              <a:spcAft>
                <a:spcPts val="0"/>
              </a:spcAft>
              <a:buSzPts val="2000"/>
              <a:buChar char="■"/>
              <a:defRPr/>
            </a:lvl6pPr>
            <a:lvl7pPr indent="-355600" lvl="6" marL="3200400" rtl="0">
              <a:spcBef>
                <a:spcPts val="600"/>
              </a:spcBef>
              <a:spcAft>
                <a:spcPts val="0"/>
              </a:spcAft>
              <a:buSzPts val="2000"/>
              <a:buChar char="●"/>
              <a:defRPr/>
            </a:lvl7pPr>
            <a:lvl8pPr indent="-355600" lvl="7" marL="3657600" rtl="0">
              <a:spcBef>
                <a:spcPts val="600"/>
              </a:spcBef>
              <a:spcAft>
                <a:spcPts val="0"/>
              </a:spcAft>
              <a:buSzPts val="2000"/>
              <a:buChar char="○"/>
              <a:defRPr/>
            </a:lvl8pPr>
            <a:lvl9pPr indent="-355600" lvl="8" marL="4114800" rtl="0">
              <a:spcBef>
                <a:spcPts val="600"/>
              </a:spcBef>
              <a:spcAft>
                <a:spcPts val="600"/>
              </a:spcAft>
              <a:buSzPts val="2000"/>
              <a:buChar char="■"/>
              <a:defRPr/>
            </a:lvl9pPr>
          </a:lstStyle>
          <a:p/>
        </p:txBody>
      </p:sp>
      <p:sp>
        <p:nvSpPr>
          <p:cNvPr id="33" name="Google Shape;33;p6"/>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4" name="Shape 34"/>
        <p:cNvGrpSpPr/>
        <p:nvPr/>
      </p:nvGrpSpPr>
      <p:grpSpPr>
        <a:xfrm>
          <a:off x="0" y="0"/>
          <a:ext cx="0" cy="0"/>
          <a:chOff x="0" y="0"/>
          <a:chExt cx="0" cy="0"/>
        </a:xfrm>
      </p:grpSpPr>
      <p:sp>
        <p:nvSpPr>
          <p:cNvPr id="35" name="Google Shape;35;p7"/>
          <p:cNvSpPr/>
          <p:nvPr/>
        </p:nvSpPr>
        <p:spPr>
          <a:xfrm>
            <a:off x="2307300" y="921000"/>
            <a:ext cx="6836700" cy="42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455700" y="823775"/>
            <a:ext cx="1623900" cy="3864000"/>
          </a:xfrm>
          <a:prstGeom prst="rect">
            <a:avLst/>
          </a:prstGeom>
        </p:spPr>
        <p:txBody>
          <a:bodyPr anchorCtr="0" anchor="t"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p:txBody>
      </p:sp>
      <p:sp>
        <p:nvSpPr>
          <p:cNvPr id="37" name="Google Shape;37;p7"/>
          <p:cNvSpPr txBox="1"/>
          <p:nvPr>
            <p:ph idx="1" type="body"/>
          </p:nvPr>
        </p:nvSpPr>
        <p:spPr>
          <a:xfrm>
            <a:off x="2794425" y="1376725"/>
            <a:ext cx="2754000" cy="33111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38" name="Google Shape;38;p7"/>
          <p:cNvSpPr txBox="1"/>
          <p:nvPr>
            <p:ph idx="2" type="body"/>
          </p:nvPr>
        </p:nvSpPr>
        <p:spPr>
          <a:xfrm>
            <a:off x="5934401" y="1376725"/>
            <a:ext cx="2754000" cy="33111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39" name="Google Shape;39;p7"/>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p8"/>
          <p:cNvSpPr/>
          <p:nvPr/>
        </p:nvSpPr>
        <p:spPr>
          <a:xfrm>
            <a:off x="2307300" y="921000"/>
            <a:ext cx="6836700" cy="42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title"/>
          </p:nvPr>
        </p:nvSpPr>
        <p:spPr>
          <a:xfrm>
            <a:off x="455700" y="823775"/>
            <a:ext cx="1623900" cy="3864000"/>
          </a:xfrm>
          <a:prstGeom prst="rect">
            <a:avLst/>
          </a:prstGeom>
        </p:spPr>
        <p:txBody>
          <a:bodyPr anchorCtr="0" anchor="t"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p:txBody>
      </p:sp>
      <p:sp>
        <p:nvSpPr>
          <p:cNvPr id="43" name="Google Shape;43;p8"/>
          <p:cNvSpPr txBox="1"/>
          <p:nvPr>
            <p:ph idx="1" type="body"/>
          </p:nvPr>
        </p:nvSpPr>
        <p:spPr>
          <a:xfrm>
            <a:off x="2762975" y="1376725"/>
            <a:ext cx="1845900" cy="33111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600"/>
              </a:spcAft>
              <a:buSzPts val="1600"/>
              <a:buChar char="■"/>
              <a:defRPr sz="1600"/>
            </a:lvl9pPr>
          </a:lstStyle>
          <a:p/>
        </p:txBody>
      </p:sp>
      <p:sp>
        <p:nvSpPr>
          <p:cNvPr id="44" name="Google Shape;44;p8"/>
          <p:cNvSpPr txBox="1"/>
          <p:nvPr>
            <p:ph idx="2" type="body"/>
          </p:nvPr>
        </p:nvSpPr>
        <p:spPr>
          <a:xfrm>
            <a:off x="4802737" y="1376725"/>
            <a:ext cx="1845900" cy="33111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600"/>
              </a:spcAft>
              <a:buSzPts val="1600"/>
              <a:buChar char="■"/>
              <a:defRPr sz="1600"/>
            </a:lvl9pPr>
          </a:lstStyle>
          <a:p/>
        </p:txBody>
      </p:sp>
      <p:sp>
        <p:nvSpPr>
          <p:cNvPr id="45" name="Google Shape;45;p8"/>
          <p:cNvSpPr txBox="1"/>
          <p:nvPr>
            <p:ph idx="3" type="body"/>
          </p:nvPr>
        </p:nvSpPr>
        <p:spPr>
          <a:xfrm>
            <a:off x="6842500" y="1376725"/>
            <a:ext cx="1845900" cy="33111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600"/>
              </a:spcAft>
              <a:buSzPts val="1600"/>
              <a:buChar char="■"/>
              <a:defRPr sz="1600"/>
            </a:lvl9pPr>
          </a:lstStyle>
          <a:p/>
        </p:txBody>
      </p:sp>
      <p:sp>
        <p:nvSpPr>
          <p:cNvPr id="46" name="Google Shape;46;p8"/>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9"/>
          <p:cNvSpPr/>
          <p:nvPr/>
        </p:nvSpPr>
        <p:spPr>
          <a:xfrm>
            <a:off x="2307300" y="921000"/>
            <a:ext cx="6836700" cy="42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type="title"/>
          </p:nvPr>
        </p:nvSpPr>
        <p:spPr>
          <a:xfrm>
            <a:off x="455700" y="823775"/>
            <a:ext cx="1623900" cy="3864000"/>
          </a:xfrm>
          <a:prstGeom prst="rect">
            <a:avLst/>
          </a:prstGeom>
        </p:spPr>
        <p:txBody>
          <a:bodyPr anchorCtr="0" anchor="t"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p:txBody>
      </p:sp>
      <p:sp>
        <p:nvSpPr>
          <p:cNvPr id="50" name="Google Shape;50;p9"/>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51" name="Shape 51"/>
        <p:cNvGrpSpPr/>
        <p:nvPr/>
      </p:nvGrpSpPr>
      <p:grpSpPr>
        <a:xfrm>
          <a:off x="0" y="0"/>
          <a:ext cx="0" cy="0"/>
          <a:chOff x="0" y="0"/>
          <a:chExt cx="0" cy="0"/>
        </a:xfrm>
      </p:grpSpPr>
      <p:sp>
        <p:nvSpPr>
          <p:cNvPr id="52" name="Google Shape;52;p10"/>
          <p:cNvSpPr/>
          <p:nvPr/>
        </p:nvSpPr>
        <p:spPr>
          <a:xfrm>
            <a:off x="2307300" y="0"/>
            <a:ext cx="6836700" cy="46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txBox="1"/>
          <p:nvPr>
            <p:ph idx="1" type="body"/>
          </p:nvPr>
        </p:nvSpPr>
        <p:spPr>
          <a:xfrm>
            <a:off x="367825" y="3875252"/>
            <a:ext cx="1767300" cy="859500"/>
          </a:xfrm>
          <a:prstGeom prst="rect">
            <a:avLst/>
          </a:prstGeom>
        </p:spPr>
        <p:txBody>
          <a:bodyPr anchorCtr="0" anchor="b" bIns="0" lIns="0" spcFirstLastPara="1" rIns="0" wrap="square" tIns="0">
            <a:noAutofit/>
          </a:bodyPr>
          <a:lstStyle>
            <a:lvl1pPr indent="-228600" lvl="0" marL="457200" rtl="0" algn="r">
              <a:lnSpc>
                <a:spcPct val="100000"/>
              </a:lnSpc>
              <a:spcBef>
                <a:spcPts val="0"/>
              </a:spcBef>
              <a:spcAft>
                <a:spcPts val="0"/>
              </a:spcAft>
              <a:buClr>
                <a:schemeClr val="dk2"/>
              </a:buClr>
              <a:buSzPts val="1500"/>
              <a:buNone/>
              <a:defRPr sz="1500">
                <a:solidFill>
                  <a:schemeClr val="dk2"/>
                </a:solidFill>
              </a:defRPr>
            </a:lvl1pPr>
          </a:lstStyle>
          <a:p/>
        </p:txBody>
      </p:sp>
      <p:sp>
        <p:nvSpPr>
          <p:cNvPr id="54" name="Google Shape;54;p10"/>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688300" y="4687750"/>
            <a:ext cx="455700" cy="455700"/>
          </a:xfrm>
          <a:prstGeom prst="rect">
            <a:avLst/>
          </a:prstGeom>
          <a:solidFill>
            <a:schemeClr val="accent2"/>
          </a:solidFill>
          <a:ln>
            <a:noFill/>
          </a:ln>
        </p:spPr>
        <p:txBody>
          <a:bodyPr anchorCtr="0" anchor="ctr" bIns="0" lIns="0" spcFirstLastPara="1" rIns="0" wrap="square" tIns="0">
            <a:noAutofit/>
          </a:bodyPr>
          <a:lstStyle>
            <a:lvl1pPr lvl="0" rtl="0" algn="ctr">
              <a:buNone/>
              <a:defRPr b="1" sz="1300">
                <a:solidFill>
                  <a:schemeClr val="lt1"/>
                </a:solidFill>
                <a:latin typeface="Inria Serif"/>
                <a:ea typeface="Inria Serif"/>
                <a:cs typeface="Inria Serif"/>
                <a:sym typeface="Inria Serif"/>
              </a:defRPr>
            </a:lvl1pPr>
            <a:lvl2pPr lvl="1" rtl="0" algn="ctr">
              <a:buNone/>
              <a:defRPr b="1" sz="1300">
                <a:solidFill>
                  <a:schemeClr val="lt1"/>
                </a:solidFill>
                <a:latin typeface="Inria Serif"/>
                <a:ea typeface="Inria Serif"/>
                <a:cs typeface="Inria Serif"/>
                <a:sym typeface="Inria Serif"/>
              </a:defRPr>
            </a:lvl2pPr>
            <a:lvl3pPr lvl="2" rtl="0" algn="ctr">
              <a:buNone/>
              <a:defRPr b="1" sz="1300">
                <a:solidFill>
                  <a:schemeClr val="lt1"/>
                </a:solidFill>
                <a:latin typeface="Inria Serif"/>
                <a:ea typeface="Inria Serif"/>
                <a:cs typeface="Inria Serif"/>
                <a:sym typeface="Inria Serif"/>
              </a:defRPr>
            </a:lvl3pPr>
            <a:lvl4pPr lvl="3" rtl="0" algn="ctr">
              <a:buNone/>
              <a:defRPr b="1" sz="1300">
                <a:solidFill>
                  <a:schemeClr val="lt1"/>
                </a:solidFill>
                <a:latin typeface="Inria Serif"/>
                <a:ea typeface="Inria Serif"/>
                <a:cs typeface="Inria Serif"/>
                <a:sym typeface="Inria Serif"/>
              </a:defRPr>
            </a:lvl4pPr>
            <a:lvl5pPr lvl="4" rtl="0" algn="ctr">
              <a:buNone/>
              <a:defRPr b="1" sz="1300">
                <a:solidFill>
                  <a:schemeClr val="lt1"/>
                </a:solidFill>
                <a:latin typeface="Inria Serif"/>
                <a:ea typeface="Inria Serif"/>
                <a:cs typeface="Inria Serif"/>
                <a:sym typeface="Inria Serif"/>
              </a:defRPr>
            </a:lvl5pPr>
            <a:lvl6pPr lvl="5" rtl="0" algn="ctr">
              <a:buNone/>
              <a:defRPr b="1" sz="1300">
                <a:solidFill>
                  <a:schemeClr val="lt1"/>
                </a:solidFill>
                <a:latin typeface="Inria Serif"/>
                <a:ea typeface="Inria Serif"/>
                <a:cs typeface="Inria Serif"/>
                <a:sym typeface="Inria Serif"/>
              </a:defRPr>
            </a:lvl6pPr>
            <a:lvl7pPr lvl="6" rtl="0" algn="ctr">
              <a:buNone/>
              <a:defRPr b="1" sz="1300">
                <a:solidFill>
                  <a:schemeClr val="lt1"/>
                </a:solidFill>
                <a:latin typeface="Inria Serif"/>
                <a:ea typeface="Inria Serif"/>
                <a:cs typeface="Inria Serif"/>
                <a:sym typeface="Inria Serif"/>
              </a:defRPr>
            </a:lvl7pPr>
            <a:lvl8pPr lvl="7" rtl="0" algn="ctr">
              <a:buNone/>
              <a:defRPr b="1" sz="1300">
                <a:solidFill>
                  <a:schemeClr val="lt1"/>
                </a:solidFill>
                <a:latin typeface="Inria Serif"/>
                <a:ea typeface="Inria Serif"/>
                <a:cs typeface="Inria Serif"/>
                <a:sym typeface="Inria Serif"/>
              </a:defRPr>
            </a:lvl8pPr>
            <a:lvl9pPr lvl="8" rtl="0" algn="ctr">
              <a:buNone/>
              <a:defRPr b="1" sz="1300">
                <a:solidFill>
                  <a:schemeClr val="lt1"/>
                </a:solidFill>
                <a:latin typeface="Inria Serif"/>
                <a:ea typeface="Inria Serif"/>
                <a:cs typeface="Inria Serif"/>
                <a:sym typeface="Inria Serif"/>
              </a:defRPr>
            </a:lvl9pPr>
          </a:lstStyle>
          <a:p>
            <a:pPr indent="0" lvl="0" marL="0" rtl="0" algn="ctr">
              <a:spcBef>
                <a:spcPts val="0"/>
              </a:spcBef>
              <a:spcAft>
                <a:spcPts val="0"/>
              </a:spcAft>
              <a:buNone/>
            </a:pPr>
            <a:fld id="{00000000-1234-1234-1234-123412341234}" type="slidenum">
              <a:rPr lang="en"/>
              <a:t>‹#›</a:t>
            </a:fld>
            <a:endParaRPr/>
          </a:p>
        </p:txBody>
      </p:sp>
      <p:sp>
        <p:nvSpPr>
          <p:cNvPr id="7" name="Google Shape;7;p1"/>
          <p:cNvSpPr txBox="1"/>
          <p:nvPr>
            <p:ph type="title"/>
          </p:nvPr>
        </p:nvSpPr>
        <p:spPr>
          <a:xfrm>
            <a:off x="455700" y="823775"/>
            <a:ext cx="1623900" cy="3864000"/>
          </a:xfrm>
          <a:prstGeom prst="rect">
            <a:avLst/>
          </a:prstGeom>
          <a:noFill/>
          <a:ln>
            <a:noFill/>
          </a:ln>
        </p:spPr>
        <p:txBody>
          <a:bodyPr anchorCtr="0" anchor="t" bIns="0" lIns="0" spcFirstLastPara="1" rIns="0" wrap="square" tIns="0">
            <a:noAutofit/>
          </a:bodyPr>
          <a:lstStyle>
            <a:lvl1pPr lvl="0"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1pPr>
            <a:lvl2pPr lvl="1"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2pPr>
            <a:lvl3pPr lvl="2"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3pPr>
            <a:lvl4pPr lvl="3"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4pPr>
            <a:lvl5pPr lvl="4"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5pPr>
            <a:lvl6pPr lvl="5"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6pPr>
            <a:lvl7pPr lvl="6"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7pPr>
            <a:lvl8pPr lvl="7"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8pPr>
            <a:lvl9pPr lvl="8"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9pPr>
          </a:lstStyle>
          <a:p/>
        </p:txBody>
      </p:sp>
      <p:sp>
        <p:nvSpPr>
          <p:cNvPr id="8" name="Google Shape;8;p1"/>
          <p:cNvSpPr txBox="1"/>
          <p:nvPr>
            <p:ph idx="1" type="body"/>
          </p:nvPr>
        </p:nvSpPr>
        <p:spPr>
          <a:xfrm>
            <a:off x="2763000" y="1376700"/>
            <a:ext cx="5925300" cy="3311100"/>
          </a:xfrm>
          <a:prstGeom prst="rect">
            <a:avLst/>
          </a:prstGeom>
          <a:noFill/>
          <a:ln>
            <a:noFill/>
          </a:ln>
        </p:spPr>
        <p:txBody>
          <a:bodyPr anchorCtr="0" anchor="t" bIns="0" lIns="0" spcFirstLastPara="1" rIns="0" wrap="square" tIns="0">
            <a:noAutofit/>
          </a:bodyPr>
          <a:lstStyle>
            <a:lvl1pPr indent="-355600" lvl="0" marL="457200" rtl="0">
              <a:lnSpc>
                <a:spcPct val="115000"/>
              </a:lnSpc>
              <a:spcBef>
                <a:spcPts val="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1pPr>
            <a:lvl2pPr indent="-355600" lvl="1" marL="914400" rtl="0">
              <a:lnSpc>
                <a:spcPct val="115000"/>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2pPr>
            <a:lvl3pPr indent="-355600" lvl="2" marL="1371600" rtl="0">
              <a:lnSpc>
                <a:spcPct val="115000"/>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3pPr>
            <a:lvl4pPr indent="-355600" lvl="3" marL="18288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4pPr>
            <a:lvl5pPr indent="-355600" lvl="4" marL="22860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5pPr>
            <a:lvl6pPr indent="-355600" lvl="5" marL="27432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6pPr>
            <a:lvl7pPr indent="-355600" lvl="6" marL="32004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7pPr>
            <a:lvl8pPr indent="-355600" lvl="7" marL="3657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8pPr>
            <a:lvl9pPr indent="-355600" lvl="8" marL="4114800" rtl="0">
              <a:lnSpc>
                <a:spcPct val="115000"/>
              </a:lnSpc>
              <a:spcBef>
                <a:spcPts val="600"/>
              </a:spcBef>
              <a:spcAft>
                <a:spcPts val="60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github.com/MGT-6203-Spring-2023-Edx/Team-10/blob/main/Code/Sentiment%20Analysis.ipynb" TargetMode="Externa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6.jpg"/><Relationship Id="rId5"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ph type="ctrTitle"/>
          </p:nvPr>
        </p:nvSpPr>
        <p:spPr>
          <a:xfrm>
            <a:off x="702900" y="1361354"/>
            <a:ext cx="37245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Bitcoin Sentiment Analysis</a:t>
            </a:r>
            <a:endParaRPr/>
          </a:p>
        </p:txBody>
      </p:sp>
      <p:pic>
        <p:nvPicPr>
          <p:cNvPr id="66" name="Google Shape;66;p13"/>
          <p:cNvPicPr preferRelativeResize="0"/>
          <p:nvPr/>
        </p:nvPicPr>
        <p:blipFill>
          <a:blip r:embed="rId3">
            <a:alphaModFix/>
          </a:blip>
          <a:stretch>
            <a:fillRect/>
          </a:stretch>
        </p:blipFill>
        <p:spPr>
          <a:xfrm>
            <a:off x="4572000" y="1189549"/>
            <a:ext cx="3637149" cy="2904874"/>
          </a:xfrm>
          <a:prstGeom prst="rect">
            <a:avLst/>
          </a:prstGeom>
          <a:noFill/>
          <a:ln>
            <a:noFill/>
          </a:ln>
        </p:spPr>
      </p:pic>
      <p:grpSp>
        <p:nvGrpSpPr>
          <p:cNvPr id="67" name="Google Shape;67;p13"/>
          <p:cNvGrpSpPr/>
          <p:nvPr/>
        </p:nvGrpSpPr>
        <p:grpSpPr>
          <a:xfrm>
            <a:off x="8259930" y="195"/>
            <a:ext cx="883954" cy="910608"/>
            <a:chOff x="4604550" y="3714775"/>
            <a:chExt cx="439625" cy="319075"/>
          </a:xfrm>
        </p:grpSpPr>
        <p:sp>
          <p:nvSpPr>
            <p:cNvPr id="68" name="Google Shape;68;p13"/>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9525">
              <a:solidFill>
                <a:srgbClr val="756F6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9525">
              <a:solidFill>
                <a:srgbClr val="756F6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idx="4294967295" type="ctrTitle"/>
          </p:nvPr>
        </p:nvSpPr>
        <p:spPr>
          <a:xfrm>
            <a:off x="855300" y="1722038"/>
            <a:ext cx="3195000" cy="40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Hypothesis</a:t>
            </a:r>
            <a:endParaRPr sz="3000"/>
          </a:p>
        </p:txBody>
      </p:sp>
      <p:sp>
        <p:nvSpPr>
          <p:cNvPr id="181" name="Google Shape;181;p22"/>
          <p:cNvSpPr txBox="1"/>
          <p:nvPr>
            <p:ph idx="4294967295" type="subTitle"/>
          </p:nvPr>
        </p:nvSpPr>
        <p:spPr>
          <a:xfrm>
            <a:off x="855300" y="2259858"/>
            <a:ext cx="3195000" cy="1161600"/>
          </a:xfrm>
          <a:prstGeom prst="rect">
            <a:avLst/>
          </a:prstGeom>
        </p:spPr>
        <p:txBody>
          <a:bodyPr anchorCtr="0" anchor="t" bIns="0" lIns="0" spcFirstLastPara="1" rIns="0" wrap="square" tIns="0">
            <a:noAutofit/>
          </a:bodyPr>
          <a:lstStyle/>
          <a:p>
            <a:pPr indent="-317500" lvl="0" marL="457200" rtl="0" algn="l">
              <a:spcBef>
                <a:spcPts val="0"/>
              </a:spcBef>
              <a:spcAft>
                <a:spcPts val="600"/>
              </a:spcAft>
              <a:buSzPts val="1400"/>
              <a:buChar char="▫"/>
            </a:pPr>
            <a:r>
              <a:rPr lang="en"/>
              <a:t>Positive correlation between sentiment of tweets/posts and Bitcoin price</a:t>
            </a:r>
            <a:endParaRPr sz="1400"/>
          </a:p>
        </p:txBody>
      </p:sp>
      <p:sp>
        <p:nvSpPr>
          <p:cNvPr id="182" name="Google Shape;182;p22"/>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83" name="Google Shape;183;p22" title="Bitcoin Price vs. Sentiment Score (Prediction)"/>
          <p:cNvPicPr preferRelativeResize="0"/>
          <p:nvPr/>
        </p:nvPicPr>
        <p:blipFill>
          <a:blip r:embed="rId3">
            <a:alphaModFix/>
          </a:blip>
          <a:stretch>
            <a:fillRect/>
          </a:stretch>
        </p:blipFill>
        <p:spPr>
          <a:xfrm>
            <a:off x="4164750" y="1250274"/>
            <a:ext cx="4274325" cy="264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ctrTitle"/>
          </p:nvPr>
        </p:nvSpPr>
        <p:spPr>
          <a:xfrm>
            <a:off x="702900" y="1233658"/>
            <a:ext cx="4746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Preparation</a:t>
            </a:r>
            <a:endParaRPr/>
          </a:p>
        </p:txBody>
      </p:sp>
      <p:sp>
        <p:nvSpPr>
          <p:cNvPr id="189" name="Google Shape;189;p23"/>
          <p:cNvSpPr txBox="1"/>
          <p:nvPr>
            <p:ph idx="1" type="subTitle"/>
          </p:nvPr>
        </p:nvSpPr>
        <p:spPr>
          <a:xfrm>
            <a:off x="702900" y="2787333"/>
            <a:ext cx="4746000" cy="2994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How should we transform the data?</a:t>
            </a:r>
            <a:endParaRPr/>
          </a:p>
        </p:txBody>
      </p:sp>
      <p:pic>
        <p:nvPicPr>
          <p:cNvPr id="190" name="Google Shape;190;p23"/>
          <p:cNvPicPr preferRelativeResize="0"/>
          <p:nvPr/>
        </p:nvPicPr>
        <p:blipFill rotWithShape="1">
          <a:blip r:embed="rId3">
            <a:alphaModFix amt="50000"/>
          </a:blip>
          <a:srcRect b="2483" l="0" r="0" t="1630"/>
          <a:stretch/>
        </p:blipFill>
        <p:spPr>
          <a:xfrm>
            <a:off x="5928950" y="918225"/>
            <a:ext cx="2300475" cy="3308876"/>
          </a:xfrm>
          <a:prstGeom prst="rect">
            <a:avLst/>
          </a:prstGeom>
          <a:noFill/>
          <a:ln>
            <a:noFill/>
          </a:ln>
        </p:spPr>
      </p:pic>
      <p:sp>
        <p:nvSpPr>
          <p:cNvPr id="191" name="Google Shape;191;p23"/>
          <p:cNvSpPr txBox="1"/>
          <p:nvPr/>
        </p:nvSpPr>
        <p:spPr>
          <a:xfrm>
            <a:off x="6340775" y="1317875"/>
            <a:ext cx="1491300" cy="25152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en" sz="9600">
                <a:solidFill>
                  <a:schemeClr val="lt1"/>
                </a:solidFill>
                <a:latin typeface="Inria Serif"/>
                <a:ea typeface="Inria Serif"/>
                <a:cs typeface="Inria Serif"/>
                <a:sym typeface="Inria Serif"/>
              </a:rPr>
              <a:t>3</a:t>
            </a:r>
            <a:endParaRPr b="1" sz="9600">
              <a:solidFill>
                <a:schemeClr val="lt1"/>
              </a:solidFill>
              <a:latin typeface="Inria Serif"/>
              <a:ea typeface="Inria Serif"/>
              <a:cs typeface="Inria Serif"/>
              <a:sym typeface="Inria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grpSp>
        <p:nvGrpSpPr>
          <p:cNvPr id="196" name="Google Shape;196;p24"/>
          <p:cNvGrpSpPr/>
          <p:nvPr/>
        </p:nvGrpSpPr>
        <p:grpSpPr>
          <a:xfrm>
            <a:off x="455607" y="3882978"/>
            <a:ext cx="704026" cy="802424"/>
            <a:chOff x="4630125" y="278900"/>
            <a:chExt cx="400675" cy="456675"/>
          </a:xfrm>
        </p:grpSpPr>
        <p:sp>
          <p:nvSpPr>
            <p:cNvPr id="197" name="Google Shape;197;p24"/>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24"/>
          <p:cNvSpPr txBox="1"/>
          <p:nvPr>
            <p:ph idx="4294967295" type="title"/>
          </p:nvPr>
        </p:nvSpPr>
        <p:spPr>
          <a:xfrm>
            <a:off x="614300" y="823775"/>
            <a:ext cx="6320400" cy="137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Reddit </a:t>
            </a:r>
            <a:r>
              <a:rPr lang="en"/>
              <a:t>Sentiment Analysis</a:t>
            </a:r>
            <a:endParaRPr/>
          </a:p>
        </p:txBody>
      </p:sp>
      <p:sp>
        <p:nvSpPr>
          <p:cNvPr id="202" name="Google Shape;202;p24"/>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203" name="Google Shape;203;p24"/>
          <p:cNvGrpSpPr/>
          <p:nvPr/>
        </p:nvGrpSpPr>
        <p:grpSpPr>
          <a:xfrm>
            <a:off x="6327001" y="1389085"/>
            <a:ext cx="2360931" cy="2487594"/>
            <a:chOff x="5632317" y="1189775"/>
            <a:chExt cx="3305700" cy="3483050"/>
          </a:xfrm>
        </p:grpSpPr>
        <p:sp>
          <p:nvSpPr>
            <p:cNvPr id="204" name="Google Shape;204;p24"/>
            <p:cNvSpPr/>
            <p:nvPr/>
          </p:nvSpPr>
          <p:spPr>
            <a:xfrm>
              <a:off x="5632317" y="1189775"/>
              <a:ext cx="3305700" cy="669000"/>
            </a:xfrm>
            <a:prstGeom prst="chevron">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Aggregate</a:t>
              </a:r>
              <a:endParaRPr>
                <a:solidFill>
                  <a:schemeClr val="lt1"/>
                </a:solidFill>
                <a:latin typeface="Playfair Display"/>
                <a:ea typeface="Playfair Display"/>
                <a:cs typeface="Playfair Display"/>
                <a:sym typeface="Playfair Display"/>
              </a:endParaRPr>
            </a:p>
          </p:txBody>
        </p:sp>
        <p:sp>
          <p:nvSpPr>
            <p:cNvPr id="205" name="Google Shape;205;p24"/>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nria Serif Light"/>
                  <a:ea typeface="Inria Serif Light"/>
                  <a:cs typeface="Inria Serif Light"/>
                  <a:sym typeface="Inria Serif Light"/>
                </a:rPr>
                <a:t>Lastly, aggregate the reddit comments at various intervals to use it in the final regression model.</a:t>
              </a:r>
              <a:endParaRPr sz="1200">
                <a:solidFill>
                  <a:schemeClr val="dk1"/>
                </a:solidFill>
                <a:latin typeface="Inria Serif Light"/>
                <a:ea typeface="Inria Serif Light"/>
                <a:cs typeface="Inria Serif Light"/>
                <a:sym typeface="Inria Serif Light"/>
              </a:endParaRPr>
            </a:p>
          </p:txBody>
        </p:sp>
      </p:grpSp>
      <p:grpSp>
        <p:nvGrpSpPr>
          <p:cNvPr id="206" name="Google Shape;206;p24"/>
          <p:cNvGrpSpPr/>
          <p:nvPr/>
        </p:nvGrpSpPr>
        <p:grpSpPr>
          <a:xfrm>
            <a:off x="2304400" y="1389238"/>
            <a:ext cx="2533196" cy="2487441"/>
            <a:chOff x="0" y="1189989"/>
            <a:chExt cx="3546900" cy="3482836"/>
          </a:xfrm>
        </p:grpSpPr>
        <p:sp>
          <p:nvSpPr>
            <p:cNvPr id="207" name="Google Shape;207;p24"/>
            <p:cNvSpPr/>
            <p:nvPr/>
          </p:nvSpPr>
          <p:spPr>
            <a:xfrm>
              <a:off x="0" y="1189989"/>
              <a:ext cx="3546900" cy="669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Transform</a:t>
              </a:r>
              <a:endParaRPr>
                <a:solidFill>
                  <a:schemeClr val="lt1"/>
                </a:solidFill>
                <a:latin typeface="Playfair Display"/>
                <a:ea typeface="Playfair Display"/>
                <a:cs typeface="Playfair Display"/>
                <a:sym typeface="Playfair Display"/>
              </a:endParaRPr>
            </a:p>
          </p:txBody>
        </p:sp>
        <p:sp>
          <p:nvSpPr>
            <p:cNvPr id="208" name="Google Shape;208;p24"/>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nria Serif Light"/>
                  <a:ea typeface="Inria Serif Light"/>
                  <a:cs typeface="Inria Serif Light"/>
                  <a:sym typeface="Inria Serif Light"/>
                </a:rPr>
                <a:t>Several data transformation steps must occur:</a:t>
              </a:r>
              <a:endParaRPr sz="1200">
                <a:solidFill>
                  <a:schemeClr val="dk1"/>
                </a:solidFill>
                <a:latin typeface="Inria Serif Light"/>
                <a:ea typeface="Inria Serif Light"/>
                <a:cs typeface="Inria Serif Light"/>
                <a:sym typeface="Inria Serif Light"/>
              </a:endParaRPr>
            </a:p>
            <a:p>
              <a:pPr indent="-304800" lvl="0" marL="457200" rtl="0" algn="l">
                <a:lnSpc>
                  <a:spcPct val="115000"/>
                </a:lnSpc>
                <a:spcBef>
                  <a:spcPts val="0"/>
                </a:spcBef>
                <a:spcAft>
                  <a:spcPts val="0"/>
                </a:spcAft>
                <a:buClr>
                  <a:schemeClr val="dk1"/>
                </a:buClr>
                <a:buSzPts val="1200"/>
                <a:buFont typeface="Inria Serif Light"/>
                <a:buChar char="●"/>
              </a:pPr>
              <a:r>
                <a:rPr lang="en" sz="1200">
                  <a:solidFill>
                    <a:schemeClr val="dk1"/>
                  </a:solidFill>
                  <a:latin typeface="Inria Serif Light"/>
                  <a:ea typeface="Inria Serif Light"/>
                  <a:cs typeface="Inria Serif Light"/>
                  <a:sym typeface="Inria Serif Light"/>
                </a:rPr>
                <a:t>Align the date range </a:t>
              </a:r>
              <a:endParaRPr sz="1200">
                <a:solidFill>
                  <a:schemeClr val="dk1"/>
                </a:solidFill>
                <a:latin typeface="Inria Serif Light"/>
                <a:ea typeface="Inria Serif Light"/>
                <a:cs typeface="Inria Serif Light"/>
                <a:sym typeface="Inria Serif Light"/>
              </a:endParaRPr>
            </a:p>
            <a:p>
              <a:pPr indent="-304800" lvl="0" marL="457200" rtl="0" algn="l">
                <a:lnSpc>
                  <a:spcPct val="115000"/>
                </a:lnSpc>
                <a:spcBef>
                  <a:spcPts val="0"/>
                </a:spcBef>
                <a:spcAft>
                  <a:spcPts val="0"/>
                </a:spcAft>
                <a:buClr>
                  <a:schemeClr val="dk1"/>
                </a:buClr>
                <a:buSzPts val="1200"/>
                <a:buFont typeface="Inria Serif Light"/>
                <a:buChar char="●"/>
              </a:pPr>
              <a:r>
                <a:rPr lang="en" sz="1200">
                  <a:solidFill>
                    <a:schemeClr val="dk1"/>
                  </a:solidFill>
                  <a:latin typeface="Inria Serif Light"/>
                  <a:ea typeface="Inria Serif Light"/>
                  <a:cs typeface="Inria Serif Light"/>
                  <a:sym typeface="Inria Serif Light"/>
                </a:rPr>
                <a:t>Remove Symbols, URLS, numbers</a:t>
              </a:r>
              <a:endParaRPr sz="1200">
                <a:solidFill>
                  <a:schemeClr val="dk1"/>
                </a:solidFill>
                <a:latin typeface="Inria Serif Light"/>
                <a:ea typeface="Inria Serif Light"/>
                <a:cs typeface="Inria Serif Light"/>
                <a:sym typeface="Inria Serif Light"/>
              </a:endParaRPr>
            </a:p>
            <a:p>
              <a:pPr indent="-304800" lvl="0" marL="457200" rtl="0" algn="l">
                <a:lnSpc>
                  <a:spcPct val="115000"/>
                </a:lnSpc>
                <a:spcBef>
                  <a:spcPts val="0"/>
                </a:spcBef>
                <a:spcAft>
                  <a:spcPts val="0"/>
                </a:spcAft>
                <a:buClr>
                  <a:schemeClr val="dk1"/>
                </a:buClr>
                <a:buSzPts val="1200"/>
                <a:buFont typeface="Inria Serif Light"/>
                <a:buChar char="●"/>
              </a:pPr>
              <a:r>
                <a:rPr lang="en" sz="1200">
                  <a:solidFill>
                    <a:schemeClr val="dk1"/>
                  </a:solidFill>
                  <a:latin typeface="Inria Serif Light"/>
                  <a:ea typeface="Inria Serif Light"/>
                  <a:cs typeface="Inria Serif Light"/>
                  <a:sym typeface="Inria Serif Light"/>
                </a:rPr>
                <a:t>Language standardization</a:t>
              </a:r>
              <a:endParaRPr sz="1200">
                <a:solidFill>
                  <a:schemeClr val="dk1"/>
                </a:solidFill>
                <a:latin typeface="Inria Serif Light"/>
                <a:ea typeface="Inria Serif Light"/>
                <a:cs typeface="Inria Serif Light"/>
                <a:sym typeface="Inria Serif Light"/>
              </a:endParaRPr>
            </a:p>
          </p:txBody>
        </p:sp>
      </p:grpSp>
      <p:grpSp>
        <p:nvGrpSpPr>
          <p:cNvPr id="209" name="Google Shape;209;p24"/>
          <p:cNvGrpSpPr/>
          <p:nvPr/>
        </p:nvGrpSpPr>
        <p:grpSpPr>
          <a:xfrm>
            <a:off x="4407151" y="1389085"/>
            <a:ext cx="2360931" cy="2487594"/>
            <a:chOff x="2944204" y="1189775"/>
            <a:chExt cx="3305700" cy="3483050"/>
          </a:xfrm>
        </p:grpSpPr>
        <p:sp>
          <p:nvSpPr>
            <p:cNvPr id="210" name="Google Shape;210;p24"/>
            <p:cNvSpPr/>
            <p:nvPr/>
          </p:nvSpPr>
          <p:spPr>
            <a:xfrm>
              <a:off x="2944204" y="1189775"/>
              <a:ext cx="3305700" cy="6690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Tag</a:t>
              </a:r>
              <a:endParaRPr>
                <a:solidFill>
                  <a:schemeClr val="lt1"/>
                </a:solidFill>
                <a:latin typeface="Playfair Display"/>
                <a:ea typeface="Playfair Display"/>
                <a:cs typeface="Playfair Display"/>
                <a:sym typeface="Playfair Display"/>
              </a:endParaRPr>
            </a:p>
          </p:txBody>
        </p:sp>
        <p:sp>
          <p:nvSpPr>
            <p:cNvPr id="211" name="Google Shape;211;p24"/>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200">
                  <a:solidFill>
                    <a:schemeClr val="dk1"/>
                  </a:solidFill>
                  <a:latin typeface="Inria Serif Light"/>
                  <a:ea typeface="Inria Serif Light"/>
                  <a:cs typeface="Inria Serif Light"/>
                  <a:sym typeface="Inria Serif Light"/>
                </a:rPr>
                <a:t>We will use the VaderSentiment Tagging package, as the it was used in the twitter data set. </a:t>
              </a:r>
              <a:endParaRPr sz="1200">
                <a:solidFill>
                  <a:schemeClr val="dk1"/>
                </a:solidFill>
                <a:latin typeface="Inria Serif Light"/>
                <a:ea typeface="Inria Serif Light"/>
                <a:cs typeface="Inria Serif Light"/>
                <a:sym typeface="Inria Serif Light"/>
              </a:endParaRPr>
            </a:p>
          </p:txBody>
        </p:sp>
      </p:grpSp>
      <p:grpSp>
        <p:nvGrpSpPr>
          <p:cNvPr id="212" name="Google Shape;212;p24"/>
          <p:cNvGrpSpPr/>
          <p:nvPr/>
        </p:nvGrpSpPr>
        <p:grpSpPr>
          <a:xfrm>
            <a:off x="600675" y="1389150"/>
            <a:ext cx="2205807" cy="2487442"/>
            <a:chOff x="0" y="1189989"/>
            <a:chExt cx="3088500" cy="3482836"/>
          </a:xfrm>
        </p:grpSpPr>
        <p:sp>
          <p:nvSpPr>
            <p:cNvPr id="213" name="Google Shape;213;p24"/>
            <p:cNvSpPr/>
            <p:nvPr/>
          </p:nvSpPr>
          <p:spPr>
            <a:xfrm>
              <a:off x="0" y="1189989"/>
              <a:ext cx="3088500" cy="6690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Extract</a:t>
              </a:r>
              <a:endParaRPr>
                <a:solidFill>
                  <a:schemeClr val="lt1"/>
                </a:solidFill>
                <a:latin typeface="Playfair Display"/>
                <a:ea typeface="Playfair Display"/>
                <a:cs typeface="Playfair Display"/>
                <a:sym typeface="Playfair Display"/>
              </a:endParaRPr>
            </a:p>
          </p:txBody>
        </p:sp>
        <p:sp>
          <p:nvSpPr>
            <p:cNvPr id="214" name="Google Shape;214;p24"/>
            <p:cNvSpPr txBox="1"/>
            <p:nvPr/>
          </p:nvSpPr>
          <p:spPr>
            <a:xfrm>
              <a:off x="42615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nria Serif Light"/>
                  <a:ea typeface="Inria Serif Light"/>
                  <a:cs typeface="Inria Serif Light"/>
                  <a:sym typeface="Inria Serif Light"/>
                </a:rPr>
                <a:t>The data we will use for this analysis has already been prepared. See sources cited.</a:t>
              </a:r>
              <a:endParaRPr sz="1200">
                <a:solidFill>
                  <a:schemeClr val="dk1"/>
                </a:solidFill>
                <a:latin typeface="Inria Serif Light"/>
                <a:ea typeface="Inria Serif Light"/>
                <a:cs typeface="Inria Serif Light"/>
                <a:sym typeface="Inria Serif Light"/>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455700" y="823775"/>
            <a:ext cx="1623900" cy="386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Reddit Sentiment Analysis Results</a:t>
            </a:r>
            <a:endParaRPr/>
          </a:p>
        </p:txBody>
      </p:sp>
      <p:sp>
        <p:nvSpPr>
          <p:cNvPr id="220" name="Google Shape;220;p25"/>
          <p:cNvSpPr txBox="1"/>
          <p:nvPr>
            <p:ph idx="1" type="body"/>
          </p:nvPr>
        </p:nvSpPr>
        <p:spPr>
          <a:xfrm>
            <a:off x="2763000" y="1376700"/>
            <a:ext cx="5925300" cy="33111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u="sng">
                <a:solidFill>
                  <a:schemeClr val="hlink"/>
                </a:solidFill>
                <a:hlinkClick r:id="rId3"/>
              </a:rPr>
              <a:t>Jupyter Notebook</a:t>
            </a:r>
            <a:endParaRPr/>
          </a:p>
        </p:txBody>
      </p:sp>
      <p:pic>
        <p:nvPicPr>
          <p:cNvPr id="221" name="Google Shape;221;p25"/>
          <p:cNvPicPr preferRelativeResize="0"/>
          <p:nvPr/>
        </p:nvPicPr>
        <p:blipFill>
          <a:blip r:embed="rId4">
            <a:alphaModFix/>
          </a:blip>
          <a:stretch>
            <a:fillRect/>
          </a:stretch>
        </p:blipFill>
        <p:spPr>
          <a:xfrm>
            <a:off x="5121125" y="1365838"/>
            <a:ext cx="3733900" cy="2779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ctrTitle"/>
          </p:nvPr>
        </p:nvSpPr>
        <p:spPr>
          <a:xfrm>
            <a:off x="702900" y="1233658"/>
            <a:ext cx="4746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Planned Approach</a:t>
            </a:r>
            <a:endParaRPr/>
          </a:p>
        </p:txBody>
      </p:sp>
      <p:sp>
        <p:nvSpPr>
          <p:cNvPr id="227" name="Google Shape;227;p26"/>
          <p:cNvSpPr txBox="1"/>
          <p:nvPr>
            <p:ph idx="1" type="subTitle"/>
          </p:nvPr>
        </p:nvSpPr>
        <p:spPr>
          <a:xfrm>
            <a:off x="702900" y="2787333"/>
            <a:ext cx="4746000" cy="2994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What should we do with the data?</a:t>
            </a:r>
            <a:endParaRPr/>
          </a:p>
        </p:txBody>
      </p:sp>
      <p:pic>
        <p:nvPicPr>
          <p:cNvPr id="228" name="Google Shape;228;p26"/>
          <p:cNvPicPr preferRelativeResize="0"/>
          <p:nvPr/>
        </p:nvPicPr>
        <p:blipFill rotWithShape="1">
          <a:blip r:embed="rId3">
            <a:alphaModFix amt="50000"/>
          </a:blip>
          <a:srcRect b="2483" l="0" r="0" t="1630"/>
          <a:stretch/>
        </p:blipFill>
        <p:spPr>
          <a:xfrm>
            <a:off x="5928950" y="918225"/>
            <a:ext cx="2300475" cy="3308876"/>
          </a:xfrm>
          <a:prstGeom prst="rect">
            <a:avLst/>
          </a:prstGeom>
          <a:noFill/>
          <a:ln>
            <a:noFill/>
          </a:ln>
        </p:spPr>
      </p:pic>
      <p:sp>
        <p:nvSpPr>
          <p:cNvPr id="229" name="Google Shape;229;p26"/>
          <p:cNvSpPr txBox="1"/>
          <p:nvPr/>
        </p:nvSpPr>
        <p:spPr>
          <a:xfrm>
            <a:off x="6340775" y="1317875"/>
            <a:ext cx="1491300" cy="25152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en" sz="9600">
                <a:solidFill>
                  <a:schemeClr val="lt1"/>
                </a:solidFill>
                <a:latin typeface="Inria Serif"/>
                <a:ea typeface="Inria Serif"/>
                <a:cs typeface="Inria Serif"/>
                <a:sym typeface="Inria Serif"/>
              </a:rPr>
              <a:t>4</a:t>
            </a:r>
            <a:endParaRPr b="1" sz="9600">
              <a:solidFill>
                <a:schemeClr val="lt1"/>
              </a:solidFill>
              <a:latin typeface="Inria Serif"/>
              <a:ea typeface="Inria Serif"/>
              <a:cs typeface="Inria Serif"/>
              <a:sym typeface="Inria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pSp>
        <p:nvGrpSpPr>
          <p:cNvPr id="234" name="Google Shape;234;p27"/>
          <p:cNvGrpSpPr/>
          <p:nvPr/>
        </p:nvGrpSpPr>
        <p:grpSpPr>
          <a:xfrm>
            <a:off x="455607" y="3882978"/>
            <a:ext cx="704026" cy="802424"/>
            <a:chOff x="4630125" y="278900"/>
            <a:chExt cx="400675" cy="456675"/>
          </a:xfrm>
        </p:grpSpPr>
        <p:sp>
          <p:nvSpPr>
            <p:cNvPr id="235" name="Google Shape;235;p27"/>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27"/>
          <p:cNvSpPr txBox="1"/>
          <p:nvPr>
            <p:ph type="title"/>
          </p:nvPr>
        </p:nvSpPr>
        <p:spPr>
          <a:xfrm>
            <a:off x="455700" y="823775"/>
            <a:ext cx="1623900" cy="386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Approach</a:t>
            </a:r>
            <a:endParaRPr/>
          </a:p>
        </p:txBody>
      </p:sp>
      <p:sp>
        <p:nvSpPr>
          <p:cNvPr id="240" name="Google Shape;240;p27"/>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241" name="Google Shape;241;p27"/>
          <p:cNvGrpSpPr/>
          <p:nvPr/>
        </p:nvGrpSpPr>
        <p:grpSpPr>
          <a:xfrm>
            <a:off x="6327001" y="1389085"/>
            <a:ext cx="2360931" cy="2487594"/>
            <a:chOff x="5632317" y="1189775"/>
            <a:chExt cx="3305700" cy="3483050"/>
          </a:xfrm>
        </p:grpSpPr>
        <p:sp>
          <p:nvSpPr>
            <p:cNvPr id="242" name="Google Shape;242;p27"/>
            <p:cNvSpPr/>
            <p:nvPr/>
          </p:nvSpPr>
          <p:spPr>
            <a:xfrm>
              <a:off x="5632317" y="1189775"/>
              <a:ext cx="3305700" cy="6690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Test</a:t>
              </a:r>
              <a:endParaRPr>
                <a:solidFill>
                  <a:schemeClr val="lt1"/>
                </a:solidFill>
                <a:latin typeface="Playfair Display"/>
                <a:ea typeface="Playfair Display"/>
                <a:cs typeface="Playfair Display"/>
                <a:sym typeface="Playfair Display"/>
              </a:endParaRPr>
            </a:p>
          </p:txBody>
        </p:sp>
        <p:sp>
          <p:nvSpPr>
            <p:cNvPr id="243" name="Google Shape;243;p27"/>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nria Serif Light"/>
                  <a:ea typeface="Inria Serif Light"/>
                  <a:cs typeface="Inria Serif Light"/>
                  <a:sym typeface="Inria Serif Light"/>
                </a:rPr>
                <a:t>Compare the different models against one another</a:t>
              </a:r>
              <a:endParaRPr sz="1200">
                <a:solidFill>
                  <a:schemeClr val="dk1"/>
                </a:solidFill>
                <a:latin typeface="Inria Serif Light"/>
                <a:ea typeface="Inria Serif Light"/>
                <a:cs typeface="Inria Serif Light"/>
                <a:sym typeface="Inria Serif Light"/>
              </a:endParaRPr>
            </a:p>
          </p:txBody>
        </p:sp>
      </p:grpSp>
      <p:grpSp>
        <p:nvGrpSpPr>
          <p:cNvPr id="244" name="Google Shape;244;p27"/>
          <p:cNvGrpSpPr/>
          <p:nvPr/>
        </p:nvGrpSpPr>
        <p:grpSpPr>
          <a:xfrm>
            <a:off x="2304400" y="1389238"/>
            <a:ext cx="2533196" cy="2487441"/>
            <a:chOff x="0" y="1189989"/>
            <a:chExt cx="3546900" cy="3482836"/>
          </a:xfrm>
        </p:grpSpPr>
        <p:sp>
          <p:nvSpPr>
            <p:cNvPr id="245" name="Google Shape;245;p27"/>
            <p:cNvSpPr/>
            <p:nvPr/>
          </p:nvSpPr>
          <p:spPr>
            <a:xfrm>
              <a:off x="0" y="1189989"/>
              <a:ext cx="3546900" cy="6690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Train</a:t>
              </a:r>
              <a:endParaRPr>
                <a:solidFill>
                  <a:schemeClr val="lt1"/>
                </a:solidFill>
                <a:latin typeface="Playfair Display"/>
                <a:ea typeface="Playfair Display"/>
                <a:cs typeface="Playfair Display"/>
                <a:sym typeface="Playfair Display"/>
              </a:endParaRPr>
            </a:p>
          </p:txBody>
        </p:sp>
        <p:sp>
          <p:nvSpPr>
            <p:cNvPr id="246" name="Google Shape;246;p27"/>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nria Serif Light"/>
                  <a:ea typeface="Inria Serif Light"/>
                  <a:cs typeface="Inria Serif Light"/>
                  <a:sym typeface="Inria Serif Light"/>
                </a:rPr>
                <a:t>Model and p</a:t>
              </a:r>
              <a:r>
                <a:rPr lang="en" sz="1200">
                  <a:solidFill>
                    <a:schemeClr val="dk1"/>
                  </a:solidFill>
                  <a:latin typeface="Inria Serif Light"/>
                  <a:ea typeface="Inria Serif Light"/>
                  <a:cs typeface="Inria Serif Light"/>
                  <a:sym typeface="Inria Serif Light"/>
                </a:rPr>
                <a:t>arameter</a:t>
              </a:r>
              <a:r>
                <a:rPr lang="en" sz="1200">
                  <a:solidFill>
                    <a:schemeClr val="dk1"/>
                  </a:solidFill>
                  <a:latin typeface="Inria Serif Light"/>
                  <a:ea typeface="Inria Serif Light"/>
                  <a:cs typeface="Inria Serif Light"/>
                  <a:sym typeface="Inria Serif Light"/>
                </a:rPr>
                <a:t> selection, split the data into train/test/validate sections and train the selected models</a:t>
              </a:r>
              <a:endParaRPr sz="1200">
                <a:solidFill>
                  <a:schemeClr val="dk1"/>
                </a:solidFill>
                <a:latin typeface="Inria Serif Light"/>
                <a:ea typeface="Inria Serif Light"/>
                <a:cs typeface="Inria Serif Light"/>
                <a:sym typeface="Inria Serif Light"/>
              </a:endParaRPr>
            </a:p>
          </p:txBody>
        </p:sp>
      </p:grpSp>
      <p:grpSp>
        <p:nvGrpSpPr>
          <p:cNvPr id="247" name="Google Shape;247;p27"/>
          <p:cNvGrpSpPr/>
          <p:nvPr/>
        </p:nvGrpSpPr>
        <p:grpSpPr>
          <a:xfrm>
            <a:off x="4407151" y="1389085"/>
            <a:ext cx="2360931" cy="2487594"/>
            <a:chOff x="2944204" y="1189775"/>
            <a:chExt cx="3305700" cy="3483050"/>
          </a:xfrm>
        </p:grpSpPr>
        <p:sp>
          <p:nvSpPr>
            <p:cNvPr id="248" name="Google Shape;248;p27"/>
            <p:cNvSpPr/>
            <p:nvPr/>
          </p:nvSpPr>
          <p:spPr>
            <a:xfrm>
              <a:off x="2944204" y="1189775"/>
              <a:ext cx="3305700" cy="6690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Validate</a:t>
              </a:r>
              <a:endParaRPr>
                <a:solidFill>
                  <a:schemeClr val="lt1"/>
                </a:solidFill>
                <a:latin typeface="Playfair Display"/>
                <a:ea typeface="Playfair Display"/>
                <a:cs typeface="Playfair Display"/>
                <a:sym typeface="Playfair Display"/>
              </a:endParaRPr>
            </a:p>
          </p:txBody>
        </p:sp>
        <p:sp>
          <p:nvSpPr>
            <p:cNvPr id="249" name="Google Shape;249;p27"/>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nria Serif Light"/>
                  <a:ea typeface="Inria Serif Light"/>
                  <a:cs typeface="Inria Serif Light"/>
                  <a:sym typeface="Inria Serif Light"/>
                </a:rPr>
                <a:t>Use different models hyperparameters and independent variables to choose the best model</a:t>
              </a:r>
              <a:endParaRPr sz="1200">
                <a:solidFill>
                  <a:schemeClr val="dk1"/>
                </a:solidFill>
                <a:latin typeface="Inria Serif Light"/>
                <a:ea typeface="Inria Serif Light"/>
                <a:cs typeface="Inria Serif Light"/>
                <a:sym typeface="Inria Serif Light"/>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idx="1" type="body"/>
          </p:nvPr>
        </p:nvSpPr>
        <p:spPr>
          <a:xfrm>
            <a:off x="2763000" y="1376700"/>
            <a:ext cx="5925300" cy="33111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a:t>Models</a:t>
            </a:r>
            <a:endParaRPr/>
          </a:p>
          <a:p>
            <a:pPr indent="-355600" lvl="0" marL="914400" rtl="0" algn="l">
              <a:spcBef>
                <a:spcPts val="0"/>
              </a:spcBef>
              <a:spcAft>
                <a:spcPts val="0"/>
              </a:spcAft>
              <a:buSzPts val="2000"/>
              <a:buChar char="▫"/>
            </a:pPr>
            <a:r>
              <a:rPr lang="en"/>
              <a:t>Linear Regression</a:t>
            </a:r>
            <a:endParaRPr/>
          </a:p>
          <a:p>
            <a:pPr indent="-355600" lvl="0" marL="914400" rtl="0" algn="l">
              <a:spcBef>
                <a:spcPts val="0"/>
              </a:spcBef>
              <a:spcAft>
                <a:spcPts val="0"/>
              </a:spcAft>
              <a:buSzPts val="2000"/>
              <a:buChar char="▫"/>
            </a:pPr>
            <a:r>
              <a:rPr lang="en"/>
              <a:t>Logistic Regression</a:t>
            </a:r>
            <a:endParaRPr/>
          </a:p>
          <a:p>
            <a:pPr indent="-355600" lvl="0" marL="457200" rtl="0" algn="l">
              <a:spcBef>
                <a:spcPts val="0"/>
              </a:spcBef>
              <a:spcAft>
                <a:spcPts val="0"/>
              </a:spcAft>
              <a:buSzPts val="2000"/>
              <a:buChar char="▫"/>
            </a:pPr>
            <a:r>
              <a:rPr lang="en"/>
              <a:t>Parameters</a:t>
            </a:r>
            <a:endParaRPr/>
          </a:p>
          <a:p>
            <a:pPr indent="-355600" lvl="1" marL="914400" rtl="0" algn="l">
              <a:spcBef>
                <a:spcPts val="0"/>
              </a:spcBef>
              <a:spcAft>
                <a:spcPts val="0"/>
              </a:spcAft>
              <a:buSzPts val="2000"/>
              <a:buChar char="▪"/>
            </a:pPr>
            <a:r>
              <a:rPr lang="en"/>
              <a:t>Open/close price at t-1</a:t>
            </a:r>
            <a:endParaRPr/>
          </a:p>
          <a:p>
            <a:pPr indent="-355600" lvl="1" marL="914400" rtl="0" algn="l">
              <a:spcBef>
                <a:spcPts val="0"/>
              </a:spcBef>
              <a:spcAft>
                <a:spcPts val="0"/>
              </a:spcAft>
              <a:buSzPts val="2000"/>
              <a:buChar char="▪"/>
            </a:pPr>
            <a:r>
              <a:rPr lang="en"/>
              <a:t>Reddit sentiment at t-1</a:t>
            </a:r>
            <a:endParaRPr/>
          </a:p>
          <a:p>
            <a:pPr indent="-355600" lvl="2" marL="1371600" rtl="0" algn="l">
              <a:spcBef>
                <a:spcPts val="0"/>
              </a:spcBef>
              <a:spcAft>
                <a:spcPts val="0"/>
              </a:spcAft>
              <a:buSzPts val="2000"/>
              <a:buChar char="▫"/>
            </a:pPr>
            <a:r>
              <a:rPr lang="en"/>
              <a:t>Aggregate by subreddit?</a:t>
            </a:r>
            <a:endParaRPr/>
          </a:p>
          <a:p>
            <a:pPr indent="-355600" lvl="1" marL="914400" rtl="0" algn="l">
              <a:spcBef>
                <a:spcPts val="0"/>
              </a:spcBef>
              <a:spcAft>
                <a:spcPts val="0"/>
              </a:spcAft>
              <a:buSzPts val="2000"/>
              <a:buChar char="▪"/>
            </a:pPr>
            <a:r>
              <a:rPr lang="en"/>
              <a:t>Twitter sentiment at t-1</a:t>
            </a:r>
            <a:endParaRPr/>
          </a:p>
          <a:p>
            <a:pPr indent="-355600" lvl="1" marL="914400" rtl="0" algn="l">
              <a:spcBef>
                <a:spcPts val="0"/>
              </a:spcBef>
              <a:spcAft>
                <a:spcPts val="0"/>
              </a:spcAft>
              <a:buSzPts val="2000"/>
              <a:buChar char="▪"/>
            </a:pPr>
            <a:r>
              <a:rPr lang="en"/>
              <a:t>Reddit/Twitter content volume</a:t>
            </a:r>
            <a:endParaRPr/>
          </a:p>
        </p:txBody>
      </p:sp>
      <p:sp>
        <p:nvSpPr>
          <p:cNvPr id="255" name="Google Shape;255;p28"/>
          <p:cNvSpPr txBox="1"/>
          <p:nvPr>
            <p:ph type="title"/>
          </p:nvPr>
        </p:nvSpPr>
        <p:spPr>
          <a:xfrm>
            <a:off x="455700" y="823775"/>
            <a:ext cx="1623900" cy="386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Train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455700" y="823775"/>
            <a:ext cx="1623900" cy="386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Train (contd.)</a:t>
            </a:r>
            <a:endParaRPr/>
          </a:p>
          <a:p>
            <a:pPr indent="0" lvl="0" marL="0" rtl="0" algn="l">
              <a:spcBef>
                <a:spcPts val="0"/>
              </a:spcBef>
              <a:spcAft>
                <a:spcPts val="0"/>
              </a:spcAft>
              <a:buNone/>
            </a:pPr>
            <a:r>
              <a:t/>
            </a:r>
            <a:endParaRPr/>
          </a:p>
        </p:txBody>
      </p:sp>
      <p:sp>
        <p:nvSpPr>
          <p:cNvPr id="261" name="Google Shape;261;p29"/>
          <p:cNvSpPr txBox="1"/>
          <p:nvPr>
            <p:ph idx="1" type="body"/>
          </p:nvPr>
        </p:nvSpPr>
        <p:spPr>
          <a:xfrm>
            <a:off x="2763000" y="1376700"/>
            <a:ext cx="5925300" cy="33111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a:t>Train/Validate/Test Split</a:t>
            </a:r>
            <a:endParaRPr/>
          </a:p>
          <a:p>
            <a:pPr indent="-355600" lvl="1" marL="1371600" rtl="0" algn="l">
              <a:spcBef>
                <a:spcPts val="0"/>
              </a:spcBef>
              <a:spcAft>
                <a:spcPts val="0"/>
              </a:spcAft>
              <a:buSzPts val="2000"/>
              <a:buChar char="▪"/>
            </a:pPr>
            <a:r>
              <a:rPr lang="en"/>
              <a:t>Time series data</a:t>
            </a:r>
            <a:endParaRPr/>
          </a:p>
          <a:p>
            <a:pPr indent="-355600" lvl="1" marL="1371600" rtl="0" algn="l">
              <a:spcBef>
                <a:spcPts val="0"/>
              </a:spcBef>
              <a:spcAft>
                <a:spcPts val="0"/>
              </a:spcAft>
              <a:buSzPts val="2000"/>
              <a:buChar char="▪"/>
            </a:pPr>
            <a:r>
              <a:rPr lang="en"/>
              <a:t>60/20/20 split on time series</a:t>
            </a:r>
            <a:endParaRPr/>
          </a:p>
          <a:p>
            <a:pPr indent="0" lvl="0" marL="1371600" rtl="0" algn="l">
              <a:spcBef>
                <a:spcPts val="600"/>
              </a:spcBef>
              <a:spcAft>
                <a:spcPts val="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455700" y="823775"/>
            <a:ext cx="1623900" cy="386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Validate</a:t>
            </a:r>
            <a:endParaRPr/>
          </a:p>
        </p:txBody>
      </p:sp>
      <p:sp>
        <p:nvSpPr>
          <p:cNvPr id="267" name="Google Shape;267;p30"/>
          <p:cNvSpPr txBox="1"/>
          <p:nvPr>
            <p:ph idx="1" type="body"/>
          </p:nvPr>
        </p:nvSpPr>
        <p:spPr>
          <a:xfrm>
            <a:off x="2763000" y="1376700"/>
            <a:ext cx="5925300" cy="33111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a:t>Evaluation of the models</a:t>
            </a:r>
            <a:endParaRPr/>
          </a:p>
          <a:p>
            <a:pPr indent="-355600" lvl="1" marL="1371600" rtl="0" algn="l">
              <a:spcBef>
                <a:spcPts val="0"/>
              </a:spcBef>
              <a:spcAft>
                <a:spcPts val="0"/>
              </a:spcAft>
              <a:buSzPts val="2000"/>
              <a:buChar char="▪"/>
            </a:pPr>
            <a:r>
              <a:rPr lang="en"/>
              <a:t>Linear Regression</a:t>
            </a:r>
            <a:endParaRPr/>
          </a:p>
          <a:p>
            <a:pPr indent="-355600" lvl="2" marL="1828800" rtl="0" algn="l">
              <a:spcBef>
                <a:spcPts val="0"/>
              </a:spcBef>
              <a:spcAft>
                <a:spcPts val="0"/>
              </a:spcAft>
              <a:buSzPts val="2000"/>
              <a:buChar char="▫"/>
            </a:pPr>
            <a:r>
              <a:rPr lang="en"/>
              <a:t>Adjusted R^2</a:t>
            </a:r>
            <a:endParaRPr/>
          </a:p>
          <a:p>
            <a:pPr indent="-355600" lvl="2" marL="1828800" rtl="0" algn="l">
              <a:spcBef>
                <a:spcPts val="0"/>
              </a:spcBef>
              <a:spcAft>
                <a:spcPts val="0"/>
              </a:spcAft>
              <a:buSzPts val="2000"/>
              <a:buChar char="▫"/>
            </a:pPr>
            <a:r>
              <a:rPr lang="en"/>
              <a:t>Elastic Net Variable Selection</a:t>
            </a:r>
            <a:endParaRPr/>
          </a:p>
          <a:p>
            <a:pPr indent="-355600" lvl="1" marL="1371600" rtl="0" algn="l">
              <a:spcBef>
                <a:spcPts val="0"/>
              </a:spcBef>
              <a:spcAft>
                <a:spcPts val="0"/>
              </a:spcAft>
              <a:buSzPts val="2000"/>
              <a:buChar char="▪"/>
            </a:pPr>
            <a:r>
              <a:rPr lang="en"/>
              <a:t>Logistic Regression</a:t>
            </a:r>
            <a:endParaRPr/>
          </a:p>
          <a:p>
            <a:pPr indent="-355600" lvl="2" marL="1828800" rtl="0" algn="l">
              <a:spcBef>
                <a:spcPts val="0"/>
              </a:spcBef>
              <a:spcAft>
                <a:spcPts val="0"/>
              </a:spcAft>
              <a:buSzPts val="2000"/>
              <a:buChar char="▫"/>
            </a:pPr>
            <a:r>
              <a:rPr lang="en"/>
              <a:t>ROC &amp; AUC</a:t>
            </a:r>
            <a:endParaRPr/>
          </a:p>
          <a:p>
            <a:pPr indent="-355600" lvl="2" marL="1828800" rtl="0" algn="l">
              <a:spcBef>
                <a:spcPts val="0"/>
              </a:spcBef>
              <a:spcAft>
                <a:spcPts val="0"/>
              </a:spcAft>
              <a:buSzPts val="2000"/>
              <a:buChar char="▫"/>
            </a:pPr>
            <a:r>
              <a:rPr lang="en"/>
              <a:t>EN Variable Selection</a:t>
            </a:r>
            <a:endParaRPr/>
          </a:p>
          <a:p>
            <a:pPr indent="-355600" lvl="1" marL="1371600" rtl="0" algn="l">
              <a:spcBef>
                <a:spcPts val="0"/>
              </a:spcBef>
              <a:spcAft>
                <a:spcPts val="0"/>
              </a:spcAft>
              <a:buSzPts val="2000"/>
              <a:buChar char="▪"/>
            </a:pPr>
            <a:r>
              <a:rPr lang="en"/>
              <a:t>Hetero Skedacity</a:t>
            </a:r>
            <a:endParaRPr/>
          </a:p>
          <a:p>
            <a:pPr indent="0" lvl="0" marL="1371600" rtl="0" algn="l">
              <a:spcBef>
                <a:spcPts val="600"/>
              </a:spcBef>
              <a:spcAft>
                <a:spcPts val="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455700" y="823775"/>
            <a:ext cx="1623900" cy="386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Test</a:t>
            </a:r>
            <a:endParaRPr/>
          </a:p>
        </p:txBody>
      </p:sp>
      <p:sp>
        <p:nvSpPr>
          <p:cNvPr id="273" name="Google Shape;273;p31"/>
          <p:cNvSpPr txBox="1"/>
          <p:nvPr>
            <p:ph idx="1" type="body"/>
          </p:nvPr>
        </p:nvSpPr>
        <p:spPr>
          <a:xfrm>
            <a:off x="2763000" y="1376700"/>
            <a:ext cx="5925300" cy="33111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a:t>Compare models against one another</a:t>
            </a:r>
            <a:endParaRPr/>
          </a:p>
          <a:p>
            <a:pPr indent="-355600" lvl="1" marL="1371600" rtl="0" algn="l">
              <a:spcBef>
                <a:spcPts val="0"/>
              </a:spcBef>
              <a:spcAft>
                <a:spcPts val="0"/>
              </a:spcAft>
              <a:buSzPts val="2000"/>
              <a:buChar char="▪"/>
            </a:pPr>
            <a:r>
              <a:rPr lang="en"/>
              <a:t>How often is each model correct?</a:t>
            </a:r>
            <a:endParaRPr/>
          </a:p>
          <a:p>
            <a:pPr indent="-355600" lvl="1" marL="1371600" rtl="0" algn="l">
              <a:spcBef>
                <a:spcPts val="0"/>
              </a:spcBef>
              <a:spcAft>
                <a:spcPts val="0"/>
              </a:spcAft>
              <a:buSzPts val="2000"/>
              <a:buChar char="▪"/>
            </a:pPr>
            <a:r>
              <a:rPr lang="en"/>
              <a:t>How correct was it?</a:t>
            </a:r>
            <a:endParaRPr/>
          </a:p>
          <a:p>
            <a:pPr indent="0" lvl="0" marL="1371600" rtl="0" algn="l">
              <a:spcBef>
                <a:spcPts val="600"/>
              </a:spcBef>
              <a:spcAft>
                <a:spcPts val="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55700" y="823775"/>
            <a:ext cx="1623900" cy="386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Team 10 Presentation</a:t>
            </a:r>
            <a:endParaRPr/>
          </a:p>
        </p:txBody>
      </p:sp>
      <p:sp>
        <p:nvSpPr>
          <p:cNvPr id="75" name="Google Shape;75;p14"/>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76" name="Google Shape;76;p14"/>
          <p:cNvPicPr preferRelativeResize="0"/>
          <p:nvPr/>
        </p:nvPicPr>
        <p:blipFill rotWithShape="1">
          <a:blip r:embed="rId3">
            <a:alphaModFix/>
          </a:blip>
          <a:srcRect b="0" l="0" r="0" t="0"/>
          <a:stretch/>
        </p:blipFill>
        <p:spPr>
          <a:xfrm>
            <a:off x="2688175" y="1361725"/>
            <a:ext cx="1236600" cy="1236600"/>
          </a:xfrm>
          <a:prstGeom prst="ellipse">
            <a:avLst/>
          </a:prstGeom>
          <a:noFill/>
          <a:ln>
            <a:noFill/>
          </a:ln>
        </p:spPr>
      </p:pic>
      <p:sp>
        <p:nvSpPr>
          <p:cNvPr id="77" name="Google Shape;77;p14"/>
          <p:cNvSpPr txBox="1"/>
          <p:nvPr/>
        </p:nvSpPr>
        <p:spPr>
          <a:xfrm>
            <a:off x="2692348" y="2706184"/>
            <a:ext cx="1236600" cy="609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Inria Serif"/>
                <a:ea typeface="Inria Serif"/>
                <a:cs typeface="Inria Serif"/>
                <a:sym typeface="Inria Serif"/>
              </a:rPr>
              <a:t>Chris Messer</a:t>
            </a:r>
            <a:endParaRPr sz="800">
              <a:solidFill>
                <a:schemeClr val="dk2"/>
              </a:solidFill>
              <a:latin typeface="Inria Serif"/>
              <a:ea typeface="Inria Serif"/>
              <a:cs typeface="Inria Serif"/>
              <a:sym typeface="Inria Serif"/>
            </a:endParaRPr>
          </a:p>
          <a:p>
            <a:pPr indent="0" lvl="0" marL="0" rtl="0" algn="ctr">
              <a:spcBef>
                <a:spcPts val="400"/>
              </a:spcBef>
              <a:spcAft>
                <a:spcPts val="0"/>
              </a:spcAft>
              <a:buNone/>
            </a:pPr>
            <a:r>
              <a:rPr lang="en" sz="900">
                <a:solidFill>
                  <a:schemeClr val="dk2"/>
                </a:solidFill>
                <a:latin typeface="Inria Serif"/>
                <a:ea typeface="Inria Serif"/>
                <a:cs typeface="Inria Serif"/>
                <a:sym typeface="Inria Serif"/>
              </a:rPr>
              <a:t>Consultant at Deloitte</a:t>
            </a:r>
            <a:endParaRPr>
              <a:latin typeface="Inria Serif"/>
              <a:ea typeface="Inria Serif"/>
              <a:cs typeface="Inria Serif"/>
              <a:sym typeface="Inria Serif"/>
            </a:endParaRPr>
          </a:p>
          <a:p>
            <a:pPr indent="0" lvl="0" marL="0" rtl="0" algn="ctr">
              <a:spcBef>
                <a:spcPts val="400"/>
              </a:spcBef>
              <a:spcAft>
                <a:spcPts val="400"/>
              </a:spcAft>
              <a:buNone/>
            </a:pPr>
            <a:r>
              <a:t/>
            </a:r>
            <a:endParaRPr>
              <a:latin typeface="Inria Serif"/>
              <a:ea typeface="Inria Serif"/>
              <a:cs typeface="Inria Serif"/>
              <a:sym typeface="Inria Serif"/>
            </a:endParaRPr>
          </a:p>
        </p:txBody>
      </p:sp>
      <p:pic>
        <p:nvPicPr>
          <p:cNvPr id="78" name="Google Shape;78;p14"/>
          <p:cNvPicPr preferRelativeResize="0"/>
          <p:nvPr/>
        </p:nvPicPr>
        <p:blipFill rotWithShape="1">
          <a:blip r:embed="rId4">
            <a:alphaModFix/>
          </a:blip>
          <a:srcRect b="16202" l="0" r="0" t="16202"/>
          <a:stretch/>
        </p:blipFill>
        <p:spPr>
          <a:xfrm>
            <a:off x="4332189" y="1361725"/>
            <a:ext cx="1236600" cy="1236600"/>
          </a:xfrm>
          <a:prstGeom prst="ellipse">
            <a:avLst/>
          </a:prstGeom>
          <a:noFill/>
          <a:ln>
            <a:noFill/>
          </a:ln>
        </p:spPr>
      </p:pic>
      <p:sp>
        <p:nvSpPr>
          <p:cNvPr id="79" name="Google Shape;79;p14"/>
          <p:cNvSpPr txBox="1"/>
          <p:nvPr/>
        </p:nvSpPr>
        <p:spPr>
          <a:xfrm>
            <a:off x="4336362" y="2706184"/>
            <a:ext cx="1236600" cy="609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None/>
            </a:pPr>
            <a:r>
              <a:rPr b="1" lang="en" sz="1200">
                <a:solidFill>
                  <a:schemeClr val="dk1"/>
                </a:solidFill>
                <a:latin typeface="Inria Serif"/>
                <a:ea typeface="Inria Serif"/>
                <a:cs typeface="Inria Serif"/>
                <a:sym typeface="Inria Serif"/>
              </a:rPr>
              <a:t>Erin Abbott </a:t>
            </a:r>
            <a:endParaRPr sz="900">
              <a:solidFill>
                <a:schemeClr val="dk2"/>
              </a:solidFill>
              <a:latin typeface="Inria Serif"/>
              <a:ea typeface="Inria Serif"/>
              <a:cs typeface="Inria Serif"/>
              <a:sym typeface="Inria Serif"/>
            </a:endParaRPr>
          </a:p>
          <a:p>
            <a:pPr indent="0" lvl="0" marL="0" rtl="0" algn="ctr">
              <a:lnSpc>
                <a:spcPct val="100000"/>
              </a:lnSpc>
              <a:spcBef>
                <a:spcPts val="400"/>
              </a:spcBef>
              <a:spcAft>
                <a:spcPts val="0"/>
              </a:spcAft>
              <a:buNone/>
            </a:pPr>
            <a:r>
              <a:rPr lang="en" sz="900">
                <a:solidFill>
                  <a:schemeClr val="dk2"/>
                </a:solidFill>
                <a:latin typeface="Inria Serif"/>
                <a:ea typeface="Inria Serif"/>
                <a:cs typeface="Inria Serif"/>
                <a:sym typeface="Inria Serif"/>
              </a:rPr>
              <a:t>Business Consultant</a:t>
            </a:r>
            <a:endParaRPr sz="900">
              <a:solidFill>
                <a:schemeClr val="dk2"/>
              </a:solidFill>
              <a:latin typeface="Inria Serif"/>
              <a:ea typeface="Inria Serif"/>
              <a:cs typeface="Inria Serif"/>
              <a:sym typeface="Inria Serif"/>
            </a:endParaRPr>
          </a:p>
          <a:p>
            <a:pPr indent="0" lvl="0" marL="0" rtl="0" algn="ctr">
              <a:spcBef>
                <a:spcPts val="400"/>
              </a:spcBef>
              <a:spcAft>
                <a:spcPts val="400"/>
              </a:spcAft>
              <a:buNone/>
            </a:pPr>
            <a:r>
              <a:t/>
            </a:r>
            <a:endParaRPr>
              <a:latin typeface="Inria Serif"/>
              <a:ea typeface="Inria Serif"/>
              <a:cs typeface="Inria Serif"/>
              <a:sym typeface="Inria Serif"/>
            </a:endParaRPr>
          </a:p>
        </p:txBody>
      </p:sp>
      <p:pic>
        <p:nvPicPr>
          <p:cNvPr id="80" name="Google Shape;80;p14"/>
          <p:cNvPicPr preferRelativeResize="0"/>
          <p:nvPr/>
        </p:nvPicPr>
        <p:blipFill rotWithShape="1">
          <a:blip r:embed="rId5">
            <a:alphaModFix/>
          </a:blip>
          <a:srcRect b="0" l="0" r="0" t="0"/>
          <a:stretch/>
        </p:blipFill>
        <p:spPr>
          <a:xfrm>
            <a:off x="5976203" y="1361725"/>
            <a:ext cx="1236600" cy="1236600"/>
          </a:xfrm>
          <a:prstGeom prst="ellipse">
            <a:avLst/>
          </a:prstGeom>
          <a:noFill/>
          <a:ln>
            <a:noFill/>
          </a:ln>
        </p:spPr>
      </p:pic>
      <p:sp>
        <p:nvSpPr>
          <p:cNvPr id="81" name="Google Shape;81;p14"/>
          <p:cNvSpPr txBox="1"/>
          <p:nvPr/>
        </p:nvSpPr>
        <p:spPr>
          <a:xfrm>
            <a:off x="5980351" y="2706184"/>
            <a:ext cx="1236600" cy="6099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b="1" lang="en" sz="1200">
                <a:solidFill>
                  <a:schemeClr val="dk1"/>
                </a:solidFill>
                <a:latin typeface="Inria Serif"/>
                <a:ea typeface="Inria Serif"/>
                <a:cs typeface="Inria Serif"/>
                <a:sym typeface="Inria Serif"/>
              </a:rPr>
              <a:t>Devyn Byrd</a:t>
            </a:r>
            <a:r>
              <a:rPr lang="en">
                <a:latin typeface="Inria Serif"/>
                <a:ea typeface="Inria Serif"/>
                <a:cs typeface="Inria Serif"/>
                <a:sym typeface="Inria Serif"/>
              </a:rPr>
              <a:t>    </a:t>
            </a:r>
            <a:r>
              <a:rPr lang="en" sz="900">
                <a:solidFill>
                  <a:schemeClr val="dk2"/>
                </a:solidFill>
                <a:latin typeface="Inria Serif"/>
                <a:ea typeface="Inria Serif"/>
                <a:cs typeface="Inria Serif"/>
                <a:sym typeface="Inria Serif"/>
              </a:rPr>
              <a:t>Comp Sci Grad Student</a:t>
            </a:r>
            <a:endParaRPr>
              <a:latin typeface="Inria Serif"/>
              <a:ea typeface="Inria Serif"/>
              <a:cs typeface="Inria Serif"/>
              <a:sym typeface="Inria Serif"/>
            </a:endParaRPr>
          </a:p>
          <a:p>
            <a:pPr indent="0" lvl="0" marL="0" rtl="0" algn="ctr">
              <a:spcBef>
                <a:spcPts val="400"/>
              </a:spcBef>
              <a:spcAft>
                <a:spcPts val="400"/>
              </a:spcAft>
              <a:buNone/>
            </a:pPr>
            <a:r>
              <a:t/>
            </a:r>
            <a:endParaRPr>
              <a:latin typeface="Inria Serif"/>
              <a:ea typeface="Inria Serif"/>
              <a:cs typeface="Inria Serif"/>
              <a:sym typeface="Inria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455700" y="823775"/>
            <a:ext cx="1623900" cy="386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Sources</a:t>
            </a:r>
            <a:endParaRPr/>
          </a:p>
        </p:txBody>
      </p:sp>
      <p:sp>
        <p:nvSpPr>
          <p:cNvPr id="279" name="Google Shape;279;p32"/>
          <p:cNvSpPr txBox="1"/>
          <p:nvPr>
            <p:ph idx="1" type="body"/>
          </p:nvPr>
        </p:nvSpPr>
        <p:spPr>
          <a:xfrm>
            <a:off x="2763000" y="1376700"/>
            <a:ext cx="5925300" cy="33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000">
                <a:solidFill>
                  <a:srgbClr val="000000"/>
                </a:solidFill>
              </a:rPr>
              <a:t>Cambria, E., Das, D., Bandyopadhyay, S., &amp; Feraco, A. (Eds.). (2017). Chapter 1: Affective Computing and Sentiment Analysis. In </a:t>
            </a:r>
            <a:r>
              <a:rPr i="1" lang="en" sz="1000">
                <a:solidFill>
                  <a:srgbClr val="000000"/>
                </a:solidFill>
              </a:rPr>
              <a:t>A Practical Guide to Sentiment Analysis</a:t>
            </a:r>
            <a:r>
              <a:rPr lang="en" sz="1000">
                <a:solidFill>
                  <a:srgbClr val="000000"/>
                </a:solidFill>
              </a:rPr>
              <a:t> (pp. 1–2). essay, Springer. </a:t>
            </a:r>
            <a:endParaRPr sz="1000">
              <a:solidFill>
                <a:srgbClr val="000000"/>
              </a:solidFill>
            </a:endParaRPr>
          </a:p>
          <a:p>
            <a:pPr indent="0" lvl="0" marL="0" rtl="0" algn="l">
              <a:spcBef>
                <a:spcPts val="1200"/>
              </a:spcBef>
              <a:spcAft>
                <a:spcPts val="0"/>
              </a:spcAft>
              <a:buNone/>
            </a:pPr>
            <a:r>
              <a:rPr lang="en" sz="1000">
                <a:solidFill>
                  <a:srgbClr val="000000"/>
                </a:solidFill>
              </a:rPr>
              <a:t>Cointelegraph. “How and When Did Bitcoin Start? the Complete Bitcoin History.” </a:t>
            </a:r>
            <a:r>
              <a:rPr i="1" lang="en" sz="1000">
                <a:solidFill>
                  <a:srgbClr val="000000"/>
                </a:solidFill>
              </a:rPr>
              <a:t>Cointelegraph</a:t>
            </a:r>
            <a:r>
              <a:rPr lang="en" sz="1000">
                <a:solidFill>
                  <a:srgbClr val="000000"/>
                </a:solidFill>
              </a:rPr>
              <a:t>, Cointelegraph, 21 Oct. 2022, https://cointelegraph.com/bitcoin-for-beginners/the-history-of-bitcoin-when-did-bitcoin-start</a:t>
            </a:r>
            <a:endParaRPr sz="1000">
              <a:solidFill>
                <a:srgbClr val="000000"/>
              </a:solidFill>
            </a:endParaRPr>
          </a:p>
          <a:p>
            <a:pPr indent="0" lvl="0" marL="0" rtl="0" algn="l">
              <a:spcBef>
                <a:spcPts val="1200"/>
              </a:spcBef>
              <a:spcAft>
                <a:spcPts val="0"/>
              </a:spcAft>
              <a:buNone/>
            </a:pPr>
            <a:r>
              <a:rPr lang="en" sz="1000">
                <a:solidFill>
                  <a:srgbClr val="000000"/>
                </a:solidFill>
              </a:rPr>
              <a:t>Farell, Ryan, “An Analysis of the Cryptocurrency Industry” (2015). Wharton Research Scholars. 130. https://repository.upenn.edu/wharton_research_scholars/130</a:t>
            </a:r>
            <a:endParaRPr sz="1000">
              <a:solidFill>
                <a:srgbClr val="000000"/>
              </a:solidFill>
            </a:endParaRPr>
          </a:p>
          <a:p>
            <a:pPr indent="0" lvl="0" marL="0" rtl="0" algn="l">
              <a:spcBef>
                <a:spcPts val="1200"/>
              </a:spcBef>
              <a:spcAft>
                <a:spcPts val="0"/>
              </a:spcAft>
              <a:buNone/>
            </a:pPr>
            <a:r>
              <a:rPr i="1" lang="en" sz="1000">
                <a:solidFill>
                  <a:srgbClr val="000000"/>
                </a:solidFill>
              </a:rPr>
              <a:t>Social media sentiment analysis for cryptocurrency market ... - arxiv</a:t>
            </a:r>
            <a:r>
              <a:rPr lang="en" sz="1000">
                <a:solidFill>
                  <a:srgbClr val="000000"/>
                </a:solidFill>
              </a:rPr>
              <a:t>. (n.d.). Retrieved March 27, 2023, from https://arxiv.org/pdf/2204.10185 </a:t>
            </a:r>
            <a:endParaRPr sz="1000">
              <a:solidFill>
                <a:srgbClr val="000000"/>
              </a:solidFill>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rgbClr val="000000"/>
              </a:solidFill>
            </a:endParaRPr>
          </a:p>
          <a:p>
            <a:pPr indent="0" lvl="0" marL="0" rtl="0" algn="l">
              <a:spcBef>
                <a:spcPts val="1200"/>
              </a:spcBef>
              <a:spcAft>
                <a:spcPts val="0"/>
              </a:spcAft>
              <a:buNone/>
            </a:pPr>
            <a:r>
              <a:t/>
            </a:r>
            <a:endParaRPr sz="1000">
              <a:solidFill>
                <a:srgbClr val="000000"/>
              </a:solidFill>
            </a:endParaRPr>
          </a:p>
          <a:p>
            <a:pPr indent="0" lvl="0" marL="0" rtl="0" algn="l">
              <a:spcBef>
                <a:spcPts val="1200"/>
              </a:spcBef>
              <a:spcAft>
                <a:spcPts val="0"/>
              </a:spcAft>
              <a:buNone/>
            </a:pPr>
            <a:r>
              <a:t/>
            </a:r>
            <a:endParaRPr sz="1000">
              <a:solidFill>
                <a:srgbClr val="000000"/>
              </a:solidFill>
            </a:endParaRPr>
          </a:p>
          <a:p>
            <a:pPr indent="0" lvl="0" marL="0" rtl="0" algn="l">
              <a:spcBef>
                <a:spcPts val="1200"/>
              </a:spcBef>
              <a:spcAft>
                <a:spcPts val="0"/>
              </a:spcAft>
              <a:buNone/>
            </a:pPr>
            <a:r>
              <a:t/>
            </a:r>
            <a:endParaRPr sz="1000">
              <a:solidFill>
                <a:srgbClr val="000000"/>
              </a:solidFill>
            </a:endParaRPr>
          </a:p>
          <a:p>
            <a:pPr indent="0" lvl="0" marL="0" rtl="0" algn="l">
              <a:spcBef>
                <a:spcPts val="1200"/>
              </a:spcBef>
              <a:spcAft>
                <a:spcPts val="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idx="4294967295" type="ctrTitle"/>
          </p:nvPr>
        </p:nvSpPr>
        <p:spPr>
          <a:xfrm>
            <a:off x="855300" y="1722038"/>
            <a:ext cx="3195000" cy="40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Agenda</a:t>
            </a:r>
            <a:endParaRPr sz="3000"/>
          </a:p>
        </p:txBody>
      </p:sp>
      <p:sp>
        <p:nvSpPr>
          <p:cNvPr id="87" name="Google Shape;87;p15"/>
          <p:cNvSpPr txBox="1"/>
          <p:nvPr>
            <p:ph idx="4294967295" type="subTitle"/>
          </p:nvPr>
        </p:nvSpPr>
        <p:spPr>
          <a:xfrm>
            <a:off x="855300" y="2259858"/>
            <a:ext cx="3195000" cy="11616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b="1" lang="en" sz="1400"/>
              <a:t>Project Background</a:t>
            </a:r>
            <a:endParaRPr b="1" sz="1400"/>
          </a:p>
          <a:p>
            <a:pPr indent="-317500" lvl="1" marL="914400" rtl="0" algn="l">
              <a:spcBef>
                <a:spcPts val="600"/>
              </a:spcBef>
              <a:spcAft>
                <a:spcPts val="0"/>
              </a:spcAft>
              <a:buSzPts val="1400"/>
              <a:buChar char="○"/>
            </a:pPr>
            <a:r>
              <a:rPr b="1" lang="en" sz="1400"/>
              <a:t>Bitcoin</a:t>
            </a:r>
            <a:endParaRPr b="1" sz="1400"/>
          </a:p>
          <a:p>
            <a:pPr indent="-317500" lvl="1" marL="914400" rtl="0" algn="l">
              <a:spcBef>
                <a:spcPts val="600"/>
              </a:spcBef>
              <a:spcAft>
                <a:spcPts val="0"/>
              </a:spcAft>
              <a:buSzPts val="1400"/>
              <a:buChar char="○"/>
            </a:pPr>
            <a:r>
              <a:rPr b="1" lang="en" sz="1400"/>
              <a:t>Sentiment Analysis</a:t>
            </a:r>
            <a:endParaRPr b="1" sz="1400"/>
          </a:p>
          <a:p>
            <a:pPr indent="-317500" lvl="0" marL="457200" rtl="0" algn="l">
              <a:spcBef>
                <a:spcPts val="600"/>
              </a:spcBef>
              <a:spcAft>
                <a:spcPts val="0"/>
              </a:spcAft>
              <a:buSzPts val="1400"/>
              <a:buChar char="●"/>
            </a:pPr>
            <a:r>
              <a:rPr b="1" lang="en" sz="1400"/>
              <a:t>Hypothesis</a:t>
            </a:r>
            <a:endParaRPr b="1" sz="1400"/>
          </a:p>
          <a:p>
            <a:pPr indent="-317500" lvl="0" marL="457200" rtl="0" algn="l">
              <a:spcBef>
                <a:spcPts val="600"/>
              </a:spcBef>
              <a:spcAft>
                <a:spcPts val="0"/>
              </a:spcAft>
              <a:buSzPts val="1400"/>
              <a:buChar char="●"/>
            </a:pPr>
            <a:r>
              <a:rPr b="1" lang="en" sz="1400"/>
              <a:t>Data Preparation</a:t>
            </a:r>
            <a:endParaRPr b="1" sz="1400"/>
          </a:p>
          <a:p>
            <a:pPr indent="-317500" lvl="0" marL="457200" rtl="0" algn="l">
              <a:spcBef>
                <a:spcPts val="600"/>
              </a:spcBef>
              <a:spcAft>
                <a:spcPts val="0"/>
              </a:spcAft>
              <a:buSzPts val="1400"/>
              <a:buChar char="●"/>
            </a:pPr>
            <a:r>
              <a:rPr b="1" lang="en" sz="1400"/>
              <a:t>Planned Approach</a:t>
            </a:r>
            <a:endParaRPr b="1" sz="1400"/>
          </a:p>
          <a:p>
            <a:pPr indent="0" lvl="0" marL="0" rtl="0" algn="l">
              <a:spcBef>
                <a:spcPts val="600"/>
              </a:spcBef>
              <a:spcAft>
                <a:spcPts val="600"/>
              </a:spcAft>
              <a:buClr>
                <a:schemeClr val="dk1"/>
              </a:buClr>
              <a:buSzPts val="1100"/>
              <a:buFont typeface="Arial"/>
              <a:buNone/>
            </a:pPr>
            <a:r>
              <a:t/>
            </a:r>
            <a:endParaRPr b="1" sz="1400"/>
          </a:p>
        </p:txBody>
      </p:sp>
      <p:pic>
        <p:nvPicPr>
          <p:cNvPr id="88" name="Google Shape;88;p15"/>
          <p:cNvPicPr preferRelativeResize="0"/>
          <p:nvPr/>
        </p:nvPicPr>
        <p:blipFill rotWithShape="1">
          <a:blip r:embed="rId3">
            <a:alphaModFix/>
          </a:blip>
          <a:srcRect b="0" l="16666" r="16666" t="0"/>
          <a:stretch/>
        </p:blipFill>
        <p:spPr>
          <a:xfrm>
            <a:off x="4456251" y="455700"/>
            <a:ext cx="4232051" cy="4232050"/>
          </a:xfrm>
          <a:prstGeom prst="rect">
            <a:avLst/>
          </a:prstGeom>
          <a:noFill/>
          <a:ln>
            <a:noFill/>
          </a:ln>
        </p:spPr>
      </p:pic>
      <p:sp>
        <p:nvSpPr>
          <p:cNvPr id="89" name="Google Shape;89;p15"/>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6"/>
          <p:cNvPicPr preferRelativeResize="0"/>
          <p:nvPr/>
        </p:nvPicPr>
        <p:blipFill rotWithShape="1">
          <a:blip r:embed="rId3">
            <a:alphaModFix amt="50000"/>
          </a:blip>
          <a:srcRect b="2483" l="0" r="0" t="1630"/>
          <a:stretch/>
        </p:blipFill>
        <p:spPr>
          <a:xfrm>
            <a:off x="5928950" y="918225"/>
            <a:ext cx="2300475" cy="3308876"/>
          </a:xfrm>
          <a:prstGeom prst="rect">
            <a:avLst/>
          </a:prstGeom>
          <a:noFill/>
          <a:ln>
            <a:noFill/>
          </a:ln>
        </p:spPr>
      </p:pic>
      <p:sp>
        <p:nvSpPr>
          <p:cNvPr id="95" name="Google Shape;95;p16"/>
          <p:cNvSpPr txBox="1"/>
          <p:nvPr/>
        </p:nvSpPr>
        <p:spPr>
          <a:xfrm>
            <a:off x="6340775" y="1317875"/>
            <a:ext cx="1491300" cy="25152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en" sz="9600">
                <a:solidFill>
                  <a:schemeClr val="lt1"/>
                </a:solidFill>
                <a:latin typeface="Inria Serif"/>
                <a:ea typeface="Inria Serif"/>
                <a:cs typeface="Inria Serif"/>
                <a:sym typeface="Inria Serif"/>
              </a:rPr>
              <a:t>1</a:t>
            </a:r>
            <a:endParaRPr b="1" sz="9600">
              <a:solidFill>
                <a:schemeClr val="lt1"/>
              </a:solidFill>
              <a:latin typeface="Inria Serif"/>
              <a:ea typeface="Inria Serif"/>
              <a:cs typeface="Inria Serif"/>
              <a:sym typeface="Inria Serif"/>
            </a:endParaRPr>
          </a:p>
        </p:txBody>
      </p:sp>
      <p:sp>
        <p:nvSpPr>
          <p:cNvPr id="96" name="Google Shape;96;p16"/>
          <p:cNvSpPr txBox="1"/>
          <p:nvPr>
            <p:ph type="ctrTitle"/>
          </p:nvPr>
        </p:nvSpPr>
        <p:spPr>
          <a:xfrm>
            <a:off x="702900" y="1233658"/>
            <a:ext cx="4746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800"/>
              <a:t>Project Background</a:t>
            </a:r>
            <a:endParaRPr/>
          </a:p>
        </p:txBody>
      </p:sp>
      <p:sp>
        <p:nvSpPr>
          <p:cNvPr id="97" name="Google Shape;97;p16"/>
          <p:cNvSpPr txBox="1"/>
          <p:nvPr>
            <p:ph idx="1" type="subTitle"/>
          </p:nvPr>
        </p:nvSpPr>
        <p:spPr>
          <a:xfrm>
            <a:off x="702900" y="2787333"/>
            <a:ext cx="4746000" cy="299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t>What is bitcoin? What is Sentiment Analysis?</a:t>
            </a:r>
            <a:endParaRPr sz="1800"/>
          </a:p>
          <a:p>
            <a:pPr indent="0" lvl="0" marL="0" rtl="0" algn="l">
              <a:spcBef>
                <a:spcPts val="600"/>
              </a:spcBef>
              <a:spcAft>
                <a:spcPts val="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nvSpPr>
        <p:spPr>
          <a:xfrm>
            <a:off x="2418175" y="37588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Inria Serif"/>
                <a:ea typeface="Inria Serif"/>
                <a:cs typeface="Inria Serif"/>
                <a:sym typeface="Inria Serif"/>
              </a:rPr>
              <a:t>2010 - First bitcoin transaction - “Pizza Day”</a:t>
            </a:r>
            <a:endParaRPr sz="900">
              <a:solidFill>
                <a:schemeClr val="dk2"/>
              </a:solidFill>
              <a:latin typeface="Inria Serif"/>
              <a:ea typeface="Inria Serif"/>
              <a:cs typeface="Inria Serif"/>
              <a:sym typeface="Inria Serif"/>
            </a:endParaRPr>
          </a:p>
        </p:txBody>
      </p:sp>
      <p:sp>
        <p:nvSpPr>
          <p:cNvPr id="103" name="Google Shape;103;p17"/>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4" name="Google Shape;104;p17"/>
          <p:cNvSpPr/>
          <p:nvPr/>
        </p:nvSpPr>
        <p:spPr>
          <a:xfrm>
            <a:off x="0" y="20662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7"/>
          <p:cNvSpPr/>
          <p:nvPr/>
        </p:nvSpPr>
        <p:spPr>
          <a:xfrm>
            <a:off x="0" y="20662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6" name="Google Shape;106;p17"/>
          <p:cNvGrpSpPr/>
          <p:nvPr/>
        </p:nvGrpSpPr>
        <p:grpSpPr>
          <a:xfrm>
            <a:off x="1786339" y="1398601"/>
            <a:ext cx="473400" cy="473400"/>
            <a:chOff x="1786339" y="1703401"/>
            <a:chExt cx="473400" cy="473400"/>
          </a:xfrm>
        </p:grpSpPr>
        <p:sp>
          <p:nvSpPr>
            <p:cNvPr id="107" name="Google Shape;107;p17"/>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ria Serif"/>
                <a:ea typeface="Inria Serif"/>
                <a:cs typeface="Inria Serif"/>
                <a:sym typeface="Inria Serif"/>
              </a:endParaRPr>
            </a:p>
          </p:txBody>
        </p:sp>
        <p:sp>
          <p:nvSpPr>
            <p:cNvPr id="108" name="Google Shape;108;p17"/>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Inria Serif"/>
                  <a:ea typeface="Inria Serif"/>
                  <a:cs typeface="Inria Serif"/>
                  <a:sym typeface="Inria Serif"/>
                </a:rPr>
                <a:t>1</a:t>
              </a:r>
              <a:endParaRPr sz="600">
                <a:solidFill>
                  <a:schemeClr val="dk2"/>
                </a:solidFill>
                <a:latin typeface="Inria Serif"/>
                <a:ea typeface="Inria Serif"/>
                <a:cs typeface="Inria Serif"/>
                <a:sym typeface="Inria Serif"/>
              </a:endParaRPr>
            </a:p>
          </p:txBody>
        </p:sp>
      </p:grpSp>
      <p:grpSp>
        <p:nvGrpSpPr>
          <p:cNvPr id="109" name="Google Shape;109;p17"/>
          <p:cNvGrpSpPr/>
          <p:nvPr/>
        </p:nvGrpSpPr>
        <p:grpSpPr>
          <a:xfrm>
            <a:off x="3814414" y="1398601"/>
            <a:ext cx="473400" cy="473400"/>
            <a:chOff x="3814414" y="1703401"/>
            <a:chExt cx="473400" cy="473400"/>
          </a:xfrm>
        </p:grpSpPr>
        <p:sp>
          <p:nvSpPr>
            <p:cNvPr id="110" name="Google Shape;110;p17"/>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ria Serif"/>
                <a:ea typeface="Inria Serif"/>
                <a:cs typeface="Inria Serif"/>
                <a:sym typeface="Inria Serif"/>
              </a:endParaRPr>
            </a:p>
          </p:txBody>
        </p:sp>
        <p:sp>
          <p:nvSpPr>
            <p:cNvPr id="111" name="Google Shape;111;p17"/>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Inria Serif"/>
                  <a:ea typeface="Inria Serif"/>
                  <a:cs typeface="Inria Serif"/>
                  <a:sym typeface="Inria Serif"/>
                </a:rPr>
                <a:t>3</a:t>
              </a:r>
              <a:endParaRPr sz="600">
                <a:solidFill>
                  <a:schemeClr val="dk2"/>
                </a:solidFill>
                <a:latin typeface="Inria Serif"/>
                <a:ea typeface="Inria Serif"/>
                <a:cs typeface="Inria Serif"/>
                <a:sym typeface="Inria Serif"/>
              </a:endParaRPr>
            </a:p>
          </p:txBody>
        </p:sp>
      </p:grpSp>
      <p:grpSp>
        <p:nvGrpSpPr>
          <p:cNvPr id="112" name="Google Shape;112;p17"/>
          <p:cNvGrpSpPr/>
          <p:nvPr/>
        </p:nvGrpSpPr>
        <p:grpSpPr>
          <a:xfrm>
            <a:off x="5842489" y="1398601"/>
            <a:ext cx="473400" cy="473400"/>
            <a:chOff x="5842489" y="1703401"/>
            <a:chExt cx="473400" cy="473400"/>
          </a:xfrm>
        </p:grpSpPr>
        <p:sp>
          <p:nvSpPr>
            <p:cNvPr id="113" name="Google Shape;113;p17"/>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ria Serif"/>
                <a:ea typeface="Inria Serif"/>
                <a:cs typeface="Inria Serif"/>
                <a:sym typeface="Inria Serif"/>
              </a:endParaRPr>
            </a:p>
          </p:txBody>
        </p:sp>
        <p:sp>
          <p:nvSpPr>
            <p:cNvPr id="114" name="Google Shape;114;p17"/>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Inria Serif"/>
                  <a:ea typeface="Inria Serif"/>
                  <a:cs typeface="Inria Serif"/>
                  <a:sym typeface="Inria Serif"/>
                </a:rPr>
                <a:t>5</a:t>
              </a:r>
              <a:endParaRPr sz="600">
                <a:solidFill>
                  <a:schemeClr val="dk2"/>
                </a:solidFill>
                <a:latin typeface="Inria Serif"/>
                <a:ea typeface="Inria Serif"/>
                <a:cs typeface="Inria Serif"/>
                <a:sym typeface="Inria Serif"/>
              </a:endParaRPr>
            </a:p>
          </p:txBody>
        </p:sp>
      </p:grpSp>
      <p:grpSp>
        <p:nvGrpSpPr>
          <p:cNvPr id="115" name="Google Shape;115;p17"/>
          <p:cNvGrpSpPr/>
          <p:nvPr/>
        </p:nvGrpSpPr>
        <p:grpSpPr>
          <a:xfrm>
            <a:off x="6880814" y="3271500"/>
            <a:ext cx="473400" cy="473400"/>
            <a:chOff x="6880814" y="3576300"/>
            <a:chExt cx="473400" cy="473400"/>
          </a:xfrm>
        </p:grpSpPr>
        <p:sp>
          <p:nvSpPr>
            <p:cNvPr id="116" name="Google Shape;116;p17"/>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ria Serif"/>
                <a:ea typeface="Inria Serif"/>
                <a:cs typeface="Inria Serif"/>
                <a:sym typeface="Inria Serif"/>
              </a:endParaRPr>
            </a:p>
          </p:txBody>
        </p:sp>
        <p:sp>
          <p:nvSpPr>
            <p:cNvPr id="117" name="Google Shape;117;p17"/>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Inria Serif"/>
                  <a:ea typeface="Inria Serif"/>
                  <a:cs typeface="Inria Serif"/>
                  <a:sym typeface="Inria Serif"/>
                </a:rPr>
                <a:t>6</a:t>
              </a:r>
              <a:endParaRPr sz="600">
                <a:solidFill>
                  <a:schemeClr val="dk2"/>
                </a:solidFill>
                <a:latin typeface="Inria Serif"/>
                <a:ea typeface="Inria Serif"/>
                <a:cs typeface="Inria Serif"/>
                <a:sym typeface="Inria Serif"/>
              </a:endParaRPr>
            </a:p>
          </p:txBody>
        </p:sp>
      </p:grpSp>
      <p:grpSp>
        <p:nvGrpSpPr>
          <p:cNvPr id="118" name="Google Shape;118;p17"/>
          <p:cNvGrpSpPr/>
          <p:nvPr/>
        </p:nvGrpSpPr>
        <p:grpSpPr>
          <a:xfrm>
            <a:off x="4852739" y="3271500"/>
            <a:ext cx="473400" cy="473400"/>
            <a:chOff x="4852739" y="3576300"/>
            <a:chExt cx="473400" cy="473400"/>
          </a:xfrm>
        </p:grpSpPr>
        <p:sp>
          <p:nvSpPr>
            <p:cNvPr id="119" name="Google Shape;119;p17"/>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ria Serif"/>
                <a:ea typeface="Inria Serif"/>
                <a:cs typeface="Inria Serif"/>
                <a:sym typeface="Inria Serif"/>
              </a:endParaRPr>
            </a:p>
          </p:txBody>
        </p:sp>
        <p:sp>
          <p:nvSpPr>
            <p:cNvPr id="120" name="Google Shape;120;p17"/>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Inria Serif"/>
                  <a:ea typeface="Inria Serif"/>
                  <a:cs typeface="Inria Serif"/>
                  <a:sym typeface="Inria Serif"/>
                </a:rPr>
                <a:t>4</a:t>
              </a:r>
              <a:endParaRPr sz="600">
                <a:solidFill>
                  <a:schemeClr val="dk2"/>
                </a:solidFill>
                <a:latin typeface="Inria Serif"/>
                <a:ea typeface="Inria Serif"/>
                <a:cs typeface="Inria Serif"/>
                <a:sym typeface="Inria Serif"/>
              </a:endParaRPr>
            </a:p>
          </p:txBody>
        </p:sp>
      </p:grpSp>
      <p:grpSp>
        <p:nvGrpSpPr>
          <p:cNvPr id="121" name="Google Shape;121;p17"/>
          <p:cNvGrpSpPr/>
          <p:nvPr/>
        </p:nvGrpSpPr>
        <p:grpSpPr>
          <a:xfrm>
            <a:off x="2824664" y="3271500"/>
            <a:ext cx="473400" cy="473400"/>
            <a:chOff x="2824664" y="3576300"/>
            <a:chExt cx="473400" cy="473400"/>
          </a:xfrm>
        </p:grpSpPr>
        <p:sp>
          <p:nvSpPr>
            <p:cNvPr id="122" name="Google Shape;122;p17"/>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ria Serif"/>
                <a:ea typeface="Inria Serif"/>
                <a:cs typeface="Inria Serif"/>
                <a:sym typeface="Inria Serif"/>
              </a:endParaRPr>
            </a:p>
          </p:txBody>
        </p:sp>
        <p:sp>
          <p:nvSpPr>
            <p:cNvPr id="123" name="Google Shape;123;p17"/>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Inria Serif"/>
                  <a:ea typeface="Inria Serif"/>
                  <a:cs typeface="Inria Serif"/>
                  <a:sym typeface="Inria Serif"/>
                </a:rPr>
                <a:t>2</a:t>
              </a:r>
              <a:endParaRPr sz="600">
                <a:solidFill>
                  <a:schemeClr val="dk2"/>
                </a:solidFill>
                <a:latin typeface="Inria Serif"/>
                <a:ea typeface="Inria Serif"/>
                <a:cs typeface="Inria Serif"/>
                <a:sym typeface="Inria Serif"/>
              </a:endParaRPr>
            </a:p>
          </p:txBody>
        </p:sp>
      </p:grpSp>
      <p:sp>
        <p:nvSpPr>
          <p:cNvPr id="124" name="Google Shape;124;p17"/>
          <p:cNvSpPr txBox="1"/>
          <p:nvPr/>
        </p:nvSpPr>
        <p:spPr>
          <a:xfrm>
            <a:off x="1379850" y="8513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Inria Serif"/>
                <a:ea typeface="Inria Serif"/>
                <a:cs typeface="Inria Serif"/>
                <a:sym typeface="Inria Serif"/>
              </a:rPr>
              <a:t>2009 - Bitcoin launch</a:t>
            </a:r>
            <a:endParaRPr sz="900">
              <a:solidFill>
                <a:schemeClr val="dk2"/>
              </a:solidFill>
              <a:latin typeface="Inria Serif"/>
              <a:ea typeface="Inria Serif"/>
              <a:cs typeface="Inria Serif"/>
              <a:sym typeface="Inria Serif"/>
            </a:endParaRPr>
          </a:p>
        </p:txBody>
      </p:sp>
      <p:sp>
        <p:nvSpPr>
          <p:cNvPr id="125" name="Google Shape;125;p17"/>
          <p:cNvSpPr txBox="1"/>
          <p:nvPr/>
        </p:nvSpPr>
        <p:spPr>
          <a:xfrm>
            <a:off x="3377205" y="851300"/>
            <a:ext cx="12864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Inria Serif"/>
                <a:ea typeface="Inria Serif"/>
                <a:cs typeface="Inria Serif"/>
                <a:sym typeface="Inria Serif"/>
              </a:rPr>
              <a:t>2011 - Bitcoin reaches $1 USD in market value</a:t>
            </a:r>
            <a:endParaRPr sz="900">
              <a:solidFill>
                <a:schemeClr val="dk2"/>
              </a:solidFill>
              <a:latin typeface="Inria Serif"/>
              <a:ea typeface="Inria Serif"/>
              <a:cs typeface="Inria Serif"/>
              <a:sym typeface="Inria Serif"/>
            </a:endParaRPr>
          </a:p>
        </p:txBody>
      </p:sp>
      <p:sp>
        <p:nvSpPr>
          <p:cNvPr id="126" name="Google Shape;126;p17"/>
          <p:cNvSpPr txBox="1"/>
          <p:nvPr/>
        </p:nvSpPr>
        <p:spPr>
          <a:xfrm>
            <a:off x="5334298" y="851300"/>
            <a:ext cx="14898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Inria Serif"/>
                <a:ea typeface="Inria Serif"/>
                <a:cs typeface="Inria Serif"/>
                <a:sym typeface="Inria Serif"/>
              </a:rPr>
              <a:t>2015 - Bloomberg </a:t>
            </a:r>
            <a:r>
              <a:rPr lang="en" sz="900">
                <a:solidFill>
                  <a:schemeClr val="dk2"/>
                </a:solidFill>
                <a:latin typeface="Inria Serif"/>
                <a:ea typeface="Inria Serif"/>
                <a:cs typeface="Inria Serif"/>
                <a:sym typeface="Inria Serif"/>
              </a:rPr>
              <a:t>magazine</a:t>
            </a:r>
            <a:r>
              <a:rPr lang="en" sz="900">
                <a:solidFill>
                  <a:schemeClr val="dk2"/>
                </a:solidFill>
                <a:latin typeface="Inria Serif"/>
                <a:ea typeface="Inria Serif"/>
                <a:cs typeface="Inria Serif"/>
                <a:sym typeface="Inria Serif"/>
              </a:rPr>
              <a:t> features bitcoin, becomes a mainstream commodity </a:t>
            </a:r>
            <a:endParaRPr sz="900">
              <a:solidFill>
                <a:schemeClr val="dk2"/>
              </a:solidFill>
              <a:latin typeface="Inria Serif"/>
              <a:ea typeface="Inria Serif"/>
              <a:cs typeface="Inria Serif"/>
              <a:sym typeface="Inria Serif"/>
            </a:endParaRPr>
          </a:p>
        </p:txBody>
      </p:sp>
      <p:sp>
        <p:nvSpPr>
          <p:cNvPr id="127" name="Google Shape;127;p17"/>
          <p:cNvSpPr txBox="1"/>
          <p:nvPr/>
        </p:nvSpPr>
        <p:spPr>
          <a:xfrm>
            <a:off x="4446255" y="3758800"/>
            <a:ext cx="1286400" cy="533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900">
                <a:solidFill>
                  <a:schemeClr val="dk2"/>
                </a:solidFill>
                <a:latin typeface="Inria Serif"/>
                <a:ea typeface="Inria Serif"/>
                <a:cs typeface="Inria Serif"/>
                <a:sym typeface="Inria Serif"/>
              </a:rPr>
              <a:t>2013 - Bitcoin reaches $1B in market cap</a:t>
            </a:r>
            <a:endParaRPr sz="900">
              <a:solidFill>
                <a:schemeClr val="dk2"/>
              </a:solidFill>
              <a:latin typeface="Inria Serif"/>
              <a:ea typeface="Inria Serif"/>
              <a:cs typeface="Inria Serif"/>
              <a:sym typeface="Inria Serif"/>
            </a:endParaRPr>
          </a:p>
        </p:txBody>
      </p:sp>
      <p:sp>
        <p:nvSpPr>
          <p:cNvPr id="128" name="Google Shape;128;p17"/>
          <p:cNvSpPr txBox="1"/>
          <p:nvPr/>
        </p:nvSpPr>
        <p:spPr>
          <a:xfrm>
            <a:off x="6474335" y="37588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Inria Serif"/>
                <a:ea typeface="Inria Serif"/>
                <a:cs typeface="Inria Serif"/>
                <a:sym typeface="Inria Serif"/>
              </a:rPr>
              <a:t>2021 - Bitcoin reaches all time high of $61K</a:t>
            </a:r>
            <a:endParaRPr sz="900">
              <a:solidFill>
                <a:schemeClr val="dk2"/>
              </a:solidFill>
              <a:latin typeface="Inria Serif"/>
              <a:ea typeface="Inria Serif"/>
              <a:cs typeface="Inria Serif"/>
              <a:sym typeface="Inria Serif"/>
            </a:endParaRPr>
          </a:p>
        </p:txBody>
      </p:sp>
      <p:sp>
        <p:nvSpPr>
          <p:cNvPr id="129" name="Google Shape;129;p17"/>
          <p:cNvSpPr txBox="1"/>
          <p:nvPr>
            <p:ph idx="4294967295" type="title"/>
          </p:nvPr>
        </p:nvSpPr>
        <p:spPr>
          <a:xfrm>
            <a:off x="455700" y="0"/>
            <a:ext cx="8232600" cy="455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Bitcoin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18"/>
          <p:cNvGrpSpPr/>
          <p:nvPr/>
        </p:nvGrpSpPr>
        <p:grpSpPr>
          <a:xfrm>
            <a:off x="455607" y="3882978"/>
            <a:ext cx="704026" cy="802424"/>
            <a:chOff x="4630125" y="278900"/>
            <a:chExt cx="400675" cy="456675"/>
          </a:xfrm>
        </p:grpSpPr>
        <p:sp>
          <p:nvSpPr>
            <p:cNvPr id="135" name="Google Shape;135;p18"/>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8"/>
          <p:cNvSpPr txBox="1"/>
          <p:nvPr>
            <p:ph type="title"/>
          </p:nvPr>
        </p:nvSpPr>
        <p:spPr>
          <a:xfrm>
            <a:off x="455700" y="823775"/>
            <a:ext cx="1623900" cy="386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Sentiment Analysis</a:t>
            </a:r>
            <a:endParaRPr/>
          </a:p>
        </p:txBody>
      </p:sp>
      <p:sp>
        <p:nvSpPr>
          <p:cNvPr id="140" name="Google Shape;140;p18"/>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141" name="Google Shape;141;p18"/>
          <p:cNvGrpSpPr/>
          <p:nvPr/>
        </p:nvGrpSpPr>
        <p:grpSpPr>
          <a:xfrm>
            <a:off x="6327001" y="1389085"/>
            <a:ext cx="2360931" cy="2487594"/>
            <a:chOff x="5632317" y="1189775"/>
            <a:chExt cx="3305700" cy="3483050"/>
          </a:xfrm>
        </p:grpSpPr>
        <p:sp>
          <p:nvSpPr>
            <p:cNvPr id="142" name="Google Shape;142;p18"/>
            <p:cNvSpPr/>
            <p:nvPr/>
          </p:nvSpPr>
          <p:spPr>
            <a:xfrm>
              <a:off x="5632317" y="1189775"/>
              <a:ext cx="3305700" cy="6690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Analyze</a:t>
              </a:r>
              <a:endParaRPr>
                <a:solidFill>
                  <a:schemeClr val="lt1"/>
                </a:solidFill>
                <a:latin typeface="Playfair Display"/>
                <a:ea typeface="Playfair Display"/>
                <a:cs typeface="Playfair Display"/>
                <a:sym typeface="Playfair Display"/>
              </a:endParaRPr>
            </a:p>
          </p:txBody>
        </p:sp>
        <p:sp>
          <p:nvSpPr>
            <p:cNvPr id="143" name="Google Shape;143;p18"/>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nria Serif Light"/>
                  <a:ea typeface="Inria Serif Light"/>
                  <a:cs typeface="Inria Serif Light"/>
                  <a:sym typeface="Inria Serif Light"/>
                </a:rPr>
                <a:t>Transform the tokens into quantitative measures using Natural Language Processing and Machine Learning to extract the sentiment of the text </a:t>
              </a:r>
              <a:endParaRPr sz="1200">
                <a:solidFill>
                  <a:schemeClr val="dk1"/>
                </a:solidFill>
                <a:latin typeface="Inria Serif Light"/>
                <a:ea typeface="Inria Serif Light"/>
                <a:cs typeface="Inria Serif Light"/>
                <a:sym typeface="Inria Serif Light"/>
              </a:endParaRPr>
            </a:p>
          </p:txBody>
        </p:sp>
      </p:grpSp>
      <p:grpSp>
        <p:nvGrpSpPr>
          <p:cNvPr id="144" name="Google Shape;144;p18"/>
          <p:cNvGrpSpPr/>
          <p:nvPr/>
        </p:nvGrpSpPr>
        <p:grpSpPr>
          <a:xfrm>
            <a:off x="2304400" y="1389238"/>
            <a:ext cx="2533196" cy="2487441"/>
            <a:chOff x="0" y="1189989"/>
            <a:chExt cx="3546900" cy="3482836"/>
          </a:xfrm>
        </p:grpSpPr>
        <p:sp>
          <p:nvSpPr>
            <p:cNvPr id="145" name="Google Shape;145;p18"/>
            <p:cNvSpPr/>
            <p:nvPr/>
          </p:nvSpPr>
          <p:spPr>
            <a:xfrm>
              <a:off x="0" y="1189989"/>
              <a:ext cx="3546900" cy="6690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Extract</a:t>
              </a:r>
              <a:endParaRPr>
                <a:solidFill>
                  <a:schemeClr val="lt1"/>
                </a:solidFill>
                <a:latin typeface="Playfair Display"/>
                <a:ea typeface="Playfair Display"/>
                <a:cs typeface="Playfair Display"/>
                <a:sym typeface="Playfair Display"/>
              </a:endParaRPr>
            </a:p>
          </p:txBody>
        </p:sp>
        <p:sp>
          <p:nvSpPr>
            <p:cNvPr id="146" name="Google Shape;146;p18"/>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Inria Serif Light"/>
                  <a:ea typeface="Inria Serif Light"/>
                  <a:cs typeface="Inria Serif Light"/>
                  <a:sym typeface="Inria Serif Light"/>
                </a:rPr>
                <a:t>Extract the data we would like to analyze</a:t>
              </a:r>
              <a:endParaRPr sz="1200">
                <a:solidFill>
                  <a:schemeClr val="dk1"/>
                </a:solidFill>
                <a:latin typeface="Inria Serif Light"/>
                <a:ea typeface="Inria Serif Light"/>
                <a:cs typeface="Inria Serif Light"/>
                <a:sym typeface="Inria Serif Light"/>
              </a:endParaRPr>
            </a:p>
            <a:p>
              <a:pPr indent="-304800" lvl="0" marL="457200" rtl="0" algn="l">
                <a:lnSpc>
                  <a:spcPct val="115000"/>
                </a:lnSpc>
                <a:spcBef>
                  <a:spcPts val="0"/>
                </a:spcBef>
                <a:spcAft>
                  <a:spcPts val="0"/>
                </a:spcAft>
                <a:buClr>
                  <a:schemeClr val="dk1"/>
                </a:buClr>
                <a:buSzPts val="1200"/>
                <a:buFont typeface="Inria Serif Light"/>
                <a:buChar char="●"/>
              </a:pPr>
              <a:r>
                <a:rPr lang="en" sz="1200">
                  <a:solidFill>
                    <a:schemeClr val="dk1"/>
                  </a:solidFill>
                  <a:latin typeface="Inria Serif Light"/>
                  <a:ea typeface="Inria Serif Light"/>
                  <a:cs typeface="Inria Serif Light"/>
                  <a:sym typeface="Inria Serif Light"/>
                </a:rPr>
                <a:t>Twitter Data</a:t>
              </a:r>
              <a:endParaRPr sz="1200">
                <a:solidFill>
                  <a:schemeClr val="dk1"/>
                </a:solidFill>
                <a:latin typeface="Inria Serif Light"/>
                <a:ea typeface="Inria Serif Light"/>
                <a:cs typeface="Inria Serif Light"/>
                <a:sym typeface="Inria Serif Light"/>
              </a:endParaRPr>
            </a:p>
            <a:p>
              <a:pPr indent="-304800" lvl="0" marL="457200" rtl="0" algn="l">
                <a:lnSpc>
                  <a:spcPct val="115000"/>
                </a:lnSpc>
                <a:spcBef>
                  <a:spcPts val="0"/>
                </a:spcBef>
                <a:spcAft>
                  <a:spcPts val="0"/>
                </a:spcAft>
                <a:buClr>
                  <a:schemeClr val="dk1"/>
                </a:buClr>
                <a:buSzPts val="1200"/>
                <a:buFont typeface="Inria Serif Light"/>
                <a:buChar char="●"/>
              </a:pPr>
              <a:r>
                <a:rPr lang="en" sz="1200">
                  <a:solidFill>
                    <a:schemeClr val="dk1"/>
                  </a:solidFill>
                  <a:latin typeface="Inria Serif Light"/>
                  <a:ea typeface="Inria Serif Light"/>
                  <a:cs typeface="Inria Serif Light"/>
                  <a:sym typeface="Inria Serif Light"/>
                </a:rPr>
                <a:t>Reddit Data</a:t>
              </a:r>
              <a:endParaRPr sz="1200">
                <a:solidFill>
                  <a:schemeClr val="dk1"/>
                </a:solidFill>
                <a:latin typeface="Inria Serif Light"/>
                <a:ea typeface="Inria Serif Light"/>
                <a:cs typeface="Inria Serif Light"/>
                <a:sym typeface="Inria Serif Light"/>
              </a:endParaRPr>
            </a:p>
          </p:txBody>
        </p:sp>
      </p:grpSp>
      <p:grpSp>
        <p:nvGrpSpPr>
          <p:cNvPr id="147" name="Google Shape;147;p18"/>
          <p:cNvGrpSpPr/>
          <p:nvPr/>
        </p:nvGrpSpPr>
        <p:grpSpPr>
          <a:xfrm>
            <a:off x="4407151" y="1389085"/>
            <a:ext cx="2360931" cy="2487594"/>
            <a:chOff x="2944204" y="1189775"/>
            <a:chExt cx="3305700" cy="3483050"/>
          </a:xfrm>
        </p:grpSpPr>
        <p:sp>
          <p:nvSpPr>
            <p:cNvPr id="148" name="Google Shape;148;p18"/>
            <p:cNvSpPr/>
            <p:nvPr/>
          </p:nvSpPr>
          <p:spPr>
            <a:xfrm>
              <a:off x="2944204" y="1189775"/>
              <a:ext cx="3305700" cy="6690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Tokenize</a:t>
              </a:r>
              <a:endParaRPr>
                <a:solidFill>
                  <a:schemeClr val="lt1"/>
                </a:solidFill>
                <a:latin typeface="Playfair Display"/>
                <a:ea typeface="Playfair Display"/>
                <a:cs typeface="Playfair Display"/>
                <a:sym typeface="Playfair Display"/>
              </a:endParaRPr>
            </a:p>
          </p:txBody>
        </p:sp>
        <p:sp>
          <p:nvSpPr>
            <p:cNvPr id="149" name="Google Shape;149;p18"/>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200">
                  <a:solidFill>
                    <a:schemeClr val="dk1"/>
                  </a:solidFill>
                  <a:latin typeface="Inria Serif Light"/>
                  <a:ea typeface="Inria Serif Light"/>
                  <a:cs typeface="Inria Serif Light"/>
                  <a:sym typeface="Inria Serif Light"/>
                </a:rPr>
                <a:t>Tokenization in NLP is the process of breaking up text into smaller pieces called tokens. The tokens can then be quantitatively transformed and analyzed</a:t>
              </a:r>
              <a:endParaRPr sz="1200">
                <a:solidFill>
                  <a:schemeClr val="dk1"/>
                </a:solidFill>
                <a:latin typeface="Inria Serif Light"/>
                <a:ea typeface="Inria Serif Light"/>
                <a:cs typeface="Inria Serif Light"/>
                <a:sym typeface="Inria Serif Ligh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idx="1" type="body"/>
          </p:nvPr>
        </p:nvSpPr>
        <p:spPr>
          <a:xfrm>
            <a:off x="2763000" y="1376700"/>
            <a:ext cx="5925300" cy="33111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a:t>Different Approaches</a:t>
            </a:r>
            <a:endParaRPr/>
          </a:p>
          <a:p>
            <a:pPr indent="-355600" lvl="1" marL="914400" rtl="0" algn="l">
              <a:spcBef>
                <a:spcPts val="0"/>
              </a:spcBef>
              <a:spcAft>
                <a:spcPts val="0"/>
              </a:spcAft>
              <a:buSzPts val="2000"/>
              <a:buChar char="▪"/>
            </a:pPr>
            <a:r>
              <a:rPr lang="en"/>
              <a:t>Neural Networks</a:t>
            </a:r>
            <a:endParaRPr/>
          </a:p>
          <a:p>
            <a:pPr indent="-355600" lvl="1" marL="914400" rtl="0" algn="l">
              <a:spcBef>
                <a:spcPts val="0"/>
              </a:spcBef>
              <a:spcAft>
                <a:spcPts val="0"/>
              </a:spcAft>
              <a:buSzPts val="2000"/>
              <a:buChar char="▪"/>
            </a:pPr>
            <a:r>
              <a:rPr lang="en"/>
              <a:t>Rule Based</a:t>
            </a:r>
            <a:endParaRPr/>
          </a:p>
          <a:p>
            <a:pPr indent="-355600" lvl="1" marL="914400" rtl="0" algn="l">
              <a:spcBef>
                <a:spcPts val="0"/>
              </a:spcBef>
              <a:spcAft>
                <a:spcPts val="0"/>
              </a:spcAft>
              <a:buSzPts val="2000"/>
              <a:buChar char="▪"/>
            </a:pPr>
            <a:r>
              <a:rPr lang="en"/>
              <a:t>Machine Learning</a:t>
            </a:r>
            <a:endParaRPr/>
          </a:p>
          <a:p>
            <a:pPr indent="-355600" lvl="1" marL="914400" rtl="0" algn="l">
              <a:spcBef>
                <a:spcPts val="0"/>
              </a:spcBef>
              <a:spcAft>
                <a:spcPts val="0"/>
              </a:spcAft>
              <a:buSzPts val="2000"/>
              <a:buChar char="▪"/>
            </a:pPr>
            <a:r>
              <a:rPr lang="en"/>
              <a:t>Hybrid Approaches</a:t>
            </a:r>
            <a:endParaRPr/>
          </a:p>
        </p:txBody>
      </p:sp>
      <p:sp>
        <p:nvSpPr>
          <p:cNvPr id="155" name="Google Shape;155;p19"/>
          <p:cNvSpPr txBox="1"/>
          <p:nvPr>
            <p:ph type="title"/>
          </p:nvPr>
        </p:nvSpPr>
        <p:spPr>
          <a:xfrm>
            <a:off x="455700" y="823775"/>
            <a:ext cx="1623900" cy="386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Choosing a Sentiment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59" name="Shape 159"/>
        <p:cNvGrpSpPr/>
        <p:nvPr/>
      </p:nvGrpSpPr>
      <p:grpSpPr>
        <a:xfrm>
          <a:off x="0" y="0"/>
          <a:ext cx="0" cy="0"/>
          <a:chOff x="0" y="0"/>
          <a:chExt cx="0" cy="0"/>
        </a:xfrm>
      </p:grpSpPr>
      <p:sp>
        <p:nvSpPr>
          <p:cNvPr id="160" name="Google Shape;160;p20"/>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161" name="Google Shape;161;p20"/>
          <p:cNvGrpSpPr/>
          <p:nvPr/>
        </p:nvGrpSpPr>
        <p:grpSpPr>
          <a:xfrm>
            <a:off x="3248599" y="1241129"/>
            <a:ext cx="4542205" cy="2661224"/>
            <a:chOff x="1177450" y="241631"/>
            <a:chExt cx="6173152" cy="3616776"/>
          </a:xfrm>
        </p:grpSpPr>
        <p:sp>
          <p:nvSpPr>
            <p:cNvPr id="162" name="Google Shape;162;p20"/>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20"/>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20"/>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20"/>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66" name="Google Shape;166;p20"/>
          <p:cNvSpPr txBox="1"/>
          <p:nvPr>
            <p:ph idx="4294967295" type="body"/>
          </p:nvPr>
        </p:nvSpPr>
        <p:spPr>
          <a:xfrm>
            <a:off x="497650" y="459375"/>
            <a:ext cx="2619000" cy="4228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latin typeface="Playfair Display Medium"/>
                <a:ea typeface="Playfair Display Medium"/>
                <a:cs typeface="Playfair Display Medium"/>
                <a:sym typeface="Playfair Display Medium"/>
              </a:rPr>
              <a:t>Example</a:t>
            </a:r>
            <a:endParaRPr sz="1800">
              <a:latin typeface="Playfair Display Medium"/>
              <a:ea typeface="Playfair Display Medium"/>
              <a:cs typeface="Playfair Display Medium"/>
              <a:sym typeface="Playfair Display Medium"/>
            </a:endParaRPr>
          </a:p>
          <a:p>
            <a:pPr indent="0" lvl="0" marL="0" rtl="0" algn="l">
              <a:spcBef>
                <a:spcPts val="600"/>
              </a:spcBef>
              <a:spcAft>
                <a:spcPts val="0"/>
              </a:spcAft>
              <a:buNone/>
            </a:pPr>
            <a:r>
              <a:rPr lang="en" sz="1400"/>
              <a:t>“Bitcoin is a terrible investment, I don't know why anyone would buy it."</a:t>
            </a:r>
            <a:endParaRPr sz="1000">
              <a:solidFill>
                <a:srgbClr val="212121"/>
              </a:solidFill>
              <a:highlight>
                <a:srgbClr val="F5F5F5"/>
              </a:highlight>
              <a:latin typeface="Arial"/>
              <a:ea typeface="Arial"/>
              <a:cs typeface="Arial"/>
              <a:sym typeface="Arial"/>
            </a:endParaRPr>
          </a:p>
          <a:p>
            <a:pPr indent="0" lvl="0" marL="0" rtl="0" algn="l">
              <a:spcBef>
                <a:spcPts val="600"/>
              </a:spcBef>
              <a:spcAft>
                <a:spcPts val="0"/>
              </a:spcAft>
              <a:buNone/>
            </a:pPr>
            <a:r>
              <a:rPr lang="en" sz="1400"/>
              <a:t>—-&gt;</a:t>
            </a:r>
            <a:endParaRPr sz="1400"/>
          </a:p>
          <a:p>
            <a:pPr indent="0" lvl="0" marL="0" rtl="0" algn="l">
              <a:lnSpc>
                <a:spcPct val="110795"/>
              </a:lnSpc>
              <a:spcBef>
                <a:spcPts val="600"/>
              </a:spcBef>
              <a:spcAft>
                <a:spcPts val="0"/>
              </a:spcAft>
              <a:buNone/>
            </a:pPr>
            <a:r>
              <a:rPr lang="en" sz="1400"/>
              <a:t>Sentiment of text: </a:t>
            </a:r>
            <a:endParaRPr sz="1400"/>
          </a:p>
          <a:p>
            <a:pPr indent="0" lvl="0" marL="0" rtl="0" algn="l">
              <a:lnSpc>
                <a:spcPct val="110795"/>
              </a:lnSpc>
              <a:spcBef>
                <a:spcPts val="0"/>
              </a:spcBef>
              <a:spcAft>
                <a:spcPts val="0"/>
              </a:spcAft>
              <a:buNone/>
            </a:pPr>
            <a:r>
              <a:rPr lang="en" sz="1400"/>
              <a:t>{'neg': 0.205,</a:t>
            </a:r>
            <a:endParaRPr sz="1400"/>
          </a:p>
          <a:p>
            <a:pPr indent="0" lvl="0" marL="0" rtl="0" algn="l">
              <a:lnSpc>
                <a:spcPct val="110795"/>
              </a:lnSpc>
              <a:spcBef>
                <a:spcPts val="0"/>
              </a:spcBef>
              <a:spcAft>
                <a:spcPts val="0"/>
              </a:spcAft>
              <a:buNone/>
            </a:pPr>
            <a:r>
              <a:rPr lang="en" sz="1400"/>
              <a:t> 'neu': 0.795, </a:t>
            </a:r>
            <a:endParaRPr sz="1400"/>
          </a:p>
          <a:p>
            <a:pPr indent="0" lvl="0" marL="0" rtl="0" algn="l">
              <a:lnSpc>
                <a:spcPct val="110795"/>
              </a:lnSpc>
              <a:spcBef>
                <a:spcPts val="0"/>
              </a:spcBef>
              <a:spcAft>
                <a:spcPts val="0"/>
              </a:spcAft>
              <a:buNone/>
            </a:pPr>
            <a:r>
              <a:rPr lang="en" sz="1400"/>
              <a:t>'pos': 0.0,</a:t>
            </a:r>
            <a:endParaRPr sz="1400"/>
          </a:p>
          <a:p>
            <a:pPr indent="0" lvl="0" marL="0" rtl="0" algn="l">
              <a:lnSpc>
                <a:spcPct val="110795"/>
              </a:lnSpc>
              <a:spcBef>
                <a:spcPts val="0"/>
              </a:spcBef>
              <a:spcAft>
                <a:spcPts val="0"/>
              </a:spcAft>
              <a:buNone/>
            </a:pPr>
            <a:r>
              <a:rPr lang="en" sz="1400"/>
              <a:t> 'compound': -0.4767}</a:t>
            </a:r>
            <a:endParaRPr sz="1400"/>
          </a:p>
          <a:p>
            <a:pPr indent="0" lvl="0" marL="0" rtl="0" algn="l">
              <a:spcBef>
                <a:spcPts val="0"/>
              </a:spcBef>
              <a:spcAft>
                <a:spcPts val="600"/>
              </a:spcAft>
              <a:buNone/>
            </a:pPr>
            <a:r>
              <a:t/>
            </a:r>
            <a:endParaRPr sz="1400"/>
          </a:p>
        </p:txBody>
      </p:sp>
      <p:pic>
        <p:nvPicPr>
          <p:cNvPr id="167" name="Google Shape;167;p20"/>
          <p:cNvPicPr preferRelativeResize="0"/>
          <p:nvPr/>
        </p:nvPicPr>
        <p:blipFill rotWithShape="1">
          <a:blip r:embed="rId3">
            <a:alphaModFix/>
          </a:blip>
          <a:srcRect b="0" l="0" r="21740" t="0"/>
          <a:stretch/>
        </p:blipFill>
        <p:spPr>
          <a:xfrm>
            <a:off x="3768550" y="1383675"/>
            <a:ext cx="3554575" cy="23265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ph type="ctrTitle"/>
          </p:nvPr>
        </p:nvSpPr>
        <p:spPr>
          <a:xfrm>
            <a:off x="702900" y="1233658"/>
            <a:ext cx="4746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Hypothesis</a:t>
            </a:r>
            <a:endParaRPr/>
          </a:p>
        </p:txBody>
      </p:sp>
      <p:sp>
        <p:nvSpPr>
          <p:cNvPr id="173" name="Google Shape;173;p21"/>
          <p:cNvSpPr txBox="1"/>
          <p:nvPr>
            <p:ph idx="1" type="subTitle"/>
          </p:nvPr>
        </p:nvSpPr>
        <p:spPr>
          <a:xfrm>
            <a:off x="702900" y="2787333"/>
            <a:ext cx="4746000" cy="2994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How do bitcoin and sentiment around bitcoin correlate?</a:t>
            </a:r>
            <a:endParaRPr/>
          </a:p>
        </p:txBody>
      </p:sp>
      <p:pic>
        <p:nvPicPr>
          <p:cNvPr id="174" name="Google Shape;174;p21"/>
          <p:cNvPicPr preferRelativeResize="0"/>
          <p:nvPr/>
        </p:nvPicPr>
        <p:blipFill rotWithShape="1">
          <a:blip r:embed="rId3">
            <a:alphaModFix amt="50000"/>
          </a:blip>
          <a:srcRect b="2483" l="0" r="0" t="1630"/>
          <a:stretch/>
        </p:blipFill>
        <p:spPr>
          <a:xfrm>
            <a:off x="5928950" y="918225"/>
            <a:ext cx="2300475" cy="3308876"/>
          </a:xfrm>
          <a:prstGeom prst="rect">
            <a:avLst/>
          </a:prstGeom>
          <a:noFill/>
          <a:ln>
            <a:noFill/>
          </a:ln>
        </p:spPr>
      </p:pic>
      <p:sp>
        <p:nvSpPr>
          <p:cNvPr id="175" name="Google Shape;175;p21"/>
          <p:cNvSpPr txBox="1"/>
          <p:nvPr/>
        </p:nvSpPr>
        <p:spPr>
          <a:xfrm>
            <a:off x="6340775" y="1317875"/>
            <a:ext cx="1491300" cy="25152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en" sz="9600">
                <a:solidFill>
                  <a:schemeClr val="lt1"/>
                </a:solidFill>
                <a:latin typeface="Inria Serif"/>
                <a:ea typeface="Inria Serif"/>
                <a:cs typeface="Inria Serif"/>
                <a:sym typeface="Inria Serif"/>
              </a:rPr>
              <a:t>2</a:t>
            </a:r>
            <a:endParaRPr b="1" sz="9600">
              <a:solidFill>
                <a:schemeClr val="lt1"/>
              </a:solidFill>
              <a:latin typeface="Inria Serif"/>
              <a:ea typeface="Inria Serif"/>
              <a:cs typeface="Inria Serif"/>
              <a:sym typeface="Inria Serif"/>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ulina template">
  <a:themeElements>
    <a:clrScheme name="Custom 347">
      <a:dk1>
        <a:srgbClr val="756F6F"/>
      </a:dk1>
      <a:lt1>
        <a:srgbClr val="FFFFFF"/>
      </a:lt1>
      <a:dk2>
        <a:srgbClr val="A8A09D"/>
      </a:dk2>
      <a:lt2>
        <a:srgbClr val="F5F1F0"/>
      </a:lt2>
      <a:accent1>
        <a:srgbClr val="AD9B91"/>
      </a:accent1>
      <a:accent2>
        <a:srgbClr val="E2D1C2"/>
      </a:accent2>
      <a:accent3>
        <a:srgbClr val="C4CBBF"/>
      </a:accent3>
      <a:accent4>
        <a:srgbClr val="BFC8CB"/>
      </a:accent4>
      <a:accent5>
        <a:srgbClr val="E9DBDB"/>
      </a:accent5>
      <a:accent6>
        <a:srgbClr val="C5C4BF"/>
      </a:accent6>
      <a:hlink>
        <a:srgbClr val="413A3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