
<file path=[Content_Types].xml><?xml version="1.0" encoding="utf-8"?>
<Types xmlns="http://schemas.openxmlformats.org/package/2006/content-types">
  <Default Extension="xml" ContentType="application/xml"/>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3"/>
  </p:notesMasterIdLst>
  <p:handoutMasterIdLst>
    <p:handoutMasterId r:id="rId64"/>
  </p:handoutMasterIdLst>
  <p:sldIdLst>
    <p:sldId id="257" r:id="rId5"/>
    <p:sldId id="262" r:id="rId6"/>
    <p:sldId id="363" r:id="rId7"/>
    <p:sldId id="284" r:id="rId8"/>
    <p:sldId id="264" r:id="rId9"/>
    <p:sldId id="265" r:id="rId10"/>
    <p:sldId id="266" r:id="rId11"/>
    <p:sldId id="267" r:id="rId12"/>
    <p:sldId id="270" r:id="rId13"/>
    <p:sldId id="384" r:id="rId14"/>
    <p:sldId id="385" r:id="rId15"/>
    <p:sldId id="386" r:id="rId16"/>
    <p:sldId id="268" r:id="rId17"/>
    <p:sldId id="269" r:id="rId18"/>
    <p:sldId id="271" r:id="rId19"/>
    <p:sldId id="364" r:id="rId20"/>
    <p:sldId id="365" r:id="rId21"/>
    <p:sldId id="366" r:id="rId22"/>
    <p:sldId id="367" r:id="rId23"/>
    <p:sldId id="368" r:id="rId24"/>
    <p:sldId id="369" r:id="rId25"/>
    <p:sldId id="370" r:id="rId26"/>
    <p:sldId id="371" r:id="rId27"/>
    <p:sldId id="372" r:id="rId28"/>
    <p:sldId id="373" r:id="rId29"/>
    <p:sldId id="374" r:id="rId30"/>
    <p:sldId id="375" r:id="rId31"/>
    <p:sldId id="383" r:id="rId32"/>
    <p:sldId id="376" r:id="rId33"/>
    <p:sldId id="377" r:id="rId34"/>
    <p:sldId id="378" r:id="rId35"/>
    <p:sldId id="379" r:id="rId36"/>
    <p:sldId id="380" r:id="rId37"/>
    <p:sldId id="381" r:id="rId38"/>
    <p:sldId id="382" r:id="rId39"/>
    <p:sldId id="293" r:id="rId40"/>
    <p:sldId id="344" r:id="rId41"/>
    <p:sldId id="294" r:id="rId42"/>
    <p:sldId id="305" r:id="rId43"/>
    <p:sldId id="306" r:id="rId44"/>
    <p:sldId id="307" r:id="rId45"/>
    <p:sldId id="345" r:id="rId46"/>
    <p:sldId id="313" r:id="rId47"/>
    <p:sldId id="350" r:id="rId48"/>
    <p:sldId id="333" r:id="rId49"/>
    <p:sldId id="336" r:id="rId50"/>
    <p:sldId id="337" r:id="rId51"/>
    <p:sldId id="361" r:id="rId52"/>
    <p:sldId id="327" r:id="rId53"/>
    <p:sldId id="331" r:id="rId54"/>
    <p:sldId id="340" r:id="rId55"/>
    <p:sldId id="387" r:id="rId56"/>
    <p:sldId id="388" r:id="rId57"/>
    <p:sldId id="389" r:id="rId58"/>
    <p:sldId id="390" r:id="rId59"/>
    <p:sldId id="391" r:id="rId60"/>
    <p:sldId id="392" r:id="rId61"/>
    <p:sldId id="393" r:id="rId6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9" autoAdjust="0"/>
    <p:restoredTop sz="94660"/>
  </p:normalViewPr>
  <p:slideViewPr>
    <p:cSldViewPr>
      <p:cViewPr varScale="1">
        <p:scale>
          <a:sx n="112" d="100"/>
          <a:sy n="112" d="100"/>
        </p:scale>
        <p:origin x="440" y="192"/>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100" d="100"/>
          <a:sy n="100" d="100"/>
        </p:scale>
        <p:origin x="26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notesMaster" Target="notesMasters/notesMaster1.xml"/><Relationship Id="rId64" Type="http://schemas.openxmlformats.org/officeDocument/2006/relationships/handoutMaster" Target="handoutMasters/handoutMaster1.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11/5/19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11/5/19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3232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82890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79743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16047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86972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86906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18800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73552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8458200" cy="3200400"/>
          </a:xfrm>
        </p:spPr>
        <p:txBody>
          <a:bodyPr>
            <a:normAutofit/>
          </a:bodyPr>
          <a:lstStyle>
            <a:lvl1pPr>
              <a:defRPr sz="6000">
                <a:latin typeface="Courier New" panose="02070309020205020404" pitchFamily="49" charset="0"/>
                <a:cs typeface="Courier New" panose="02070309020205020404" pitchFamily="49" charset="0"/>
              </a:defRPr>
            </a:lvl1pPr>
          </a:lstStyle>
          <a:p>
            <a:r>
              <a:rPr lang="en-US" dirty="0" smtClean="0"/>
              <a:t>Click to edit Master title style</a:t>
            </a:r>
            <a:endParaRPr dirty="0"/>
          </a:p>
        </p:txBody>
      </p:sp>
      <p:sp>
        <p:nvSpPr>
          <p:cNvPr id="3" name="Subtitle 2"/>
          <p:cNvSpPr>
            <a:spLocks noGrp="1"/>
          </p:cNvSpPr>
          <p:nvPr>
            <p:ph type="subTitle" idx="1"/>
          </p:nvPr>
        </p:nvSpPr>
        <p:spPr>
          <a:xfrm>
            <a:off x="1293813" y="4267200"/>
            <a:ext cx="8458200" cy="1371600"/>
          </a:xfrm>
          <a:noFill/>
        </p:spPr>
        <p:txBody>
          <a:bodyPr>
            <a:normAutofit/>
          </a:bodyPr>
          <a:lstStyle>
            <a:lvl1pPr marL="0" indent="0" algn="l">
              <a:spcBef>
                <a:spcPts val="0"/>
              </a:spcBef>
              <a:buNone/>
              <a:defRPr sz="2400">
                <a:solidFill>
                  <a:schemeClr val="tx1"/>
                </a:solidFill>
                <a:latin typeface="Courier New" panose="02070309020205020404" pitchFamily="49" charset="0"/>
                <a:cs typeface="Courier New" panose="02070309020205020404" pitchFamily="49"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lvl1pPr>
              <a:defRPr>
                <a:latin typeface="Courier New" panose="02070309020205020404" pitchFamily="49" charset="0"/>
                <a:cs typeface="Courier New" panose="02070309020205020404" pitchFamily="49" charset="0"/>
              </a:defRPr>
            </a:lvl1pPr>
          </a:lstStyle>
          <a:p>
            <a:fld id="{99D2A58A-F6A3-44B4-8553-CA3EAF252FB7}" type="datetime1">
              <a:rPr lang="en-US" smtClean="0"/>
              <a:pPr/>
              <a:t>11/5/19</a:t>
            </a:fld>
            <a:endParaRPr lang="en-US"/>
          </a:p>
        </p:txBody>
      </p:sp>
      <p:sp>
        <p:nvSpPr>
          <p:cNvPr id="5" name="Footer Placeholder 4"/>
          <p:cNvSpPr>
            <a:spLocks noGrp="1"/>
          </p:cNvSpPr>
          <p:nvPr>
            <p:ph type="ftr" sz="quarter" idx="11"/>
          </p:nvPr>
        </p:nvSpPr>
        <p:spPr/>
        <p:txBody>
          <a:bodyPr/>
          <a:lstStyle>
            <a:lvl1pPr>
              <a:defRPr>
                <a:latin typeface="Courier New" panose="02070309020205020404" pitchFamily="49" charset="0"/>
                <a:cs typeface="Courier New" panose="02070309020205020404" pitchFamily="49" charset="0"/>
              </a:defRPr>
            </a:lvl1pPr>
          </a:lstStyle>
          <a:p>
            <a:r>
              <a:rPr lang="en-US" smtClean="0"/>
              <a:t>Add a footer</a:t>
            </a:r>
            <a:endParaRPr lang="en-US"/>
          </a:p>
        </p:txBody>
      </p:sp>
    </p:spTree>
    <p:extLst>
      <p:ext uri="{BB962C8B-B14F-4D97-AF65-F5344CB8AC3E}">
        <p14:creationId xmlns:p14="http://schemas.microsoft.com/office/powerpoint/2010/main" val="287859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600200">
              <a:defRPr/>
            </a:lvl6pPr>
            <a:lvl7pPr marL="1874520">
              <a:defRPr/>
            </a:lvl7pPr>
            <a:lvl8pPr marL="2148840">
              <a:defRPr/>
            </a:lvl8pPr>
            <a:lvl9pPr marL="2423160">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B8F513F-1C7D-48A3-9E66-761794785CC6}" type="datetime1">
              <a:rPr lang="en-US" smtClean="0"/>
              <a:t>11/5/19</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38703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4" y="381000"/>
            <a:ext cx="1904998" cy="57912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93814" y="381000"/>
            <a:ext cx="8305800" cy="5791200"/>
          </a:xfrm>
        </p:spPr>
        <p:txBody>
          <a:bodyPr vert="eaVert"/>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05BC340-5827-402A-ABD7-86B6900F77A8}" type="datetime1">
              <a:rPr lang="en-US" smtClean="0"/>
              <a:t>11/5/19</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6198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47"/>
        <p:cNvGrpSpPr/>
        <p:nvPr/>
      </p:nvGrpSpPr>
      <p:grpSpPr>
        <a:xfrm>
          <a:off x="0" y="0"/>
          <a:ext cx="0" cy="0"/>
          <a:chOff x="0" y="0"/>
          <a:chExt cx="0" cy="0"/>
        </a:xfrm>
      </p:grpSpPr>
      <p:sp>
        <p:nvSpPr>
          <p:cNvPr id="48" name="Shape 48"/>
          <p:cNvSpPr/>
          <p:nvPr/>
        </p:nvSpPr>
        <p:spPr>
          <a:xfrm>
            <a:off x="0" y="0"/>
            <a:ext cx="12188825" cy="6858000"/>
          </a:xfrm>
          <a:prstGeom prst="frame">
            <a:avLst>
              <a:gd name="adj1" fmla="val 4376"/>
            </a:avLst>
          </a:prstGeom>
          <a:solidFill>
            <a:srgbClr val="FFFFFF"/>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49" name="Shape 49"/>
          <p:cNvSpPr txBox="1">
            <a:spLocks noGrp="1"/>
          </p:cNvSpPr>
          <p:nvPr>
            <p:ph type="ctrTitle"/>
          </p:nvPr>
        </p:nvSpPr>
        <p:spPr>
          <a:xfrm>
            <a:off x="3500888" y="2517533"/>
            <a:ext cx="5187049" cy="15464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000"/>
              <a:buNone/>
              <a:defRPr sz="5332">
                <a:solidFill>
                  <a:srgbClr val="FFFFFF"/>
                </a:solidFill>
                <a:latin typeface="+mj-lt"/>
              </a:defRPr>
            </a:lvl1pPr>
            <a:lvl2pPr lvl="1" algn="ctr" rtl="0">
              <a:spcBef>
                <a:spcPts val="0"/>
              </a:spcBef>
              <a:spcAft>
                <a:spcPts val="0"/>
              </a:spcAft>
              <a:buClr>
                <a:srgbClr val="FFFFFF"/>
              </a:buClr>
              <a:buSzPts val="4000"/>
              <a:buNone/>
              <a:defRPr sz="5332">
                <a:solidFill>
                  <a:srgbClr val="FFFFFF"/>
                </a:solidFill>
              </a:defRPr>
            </a:lvl2pPr>
            <a:lvl3pPr lvl="2" algn="ctr" rtl="0">
              <a:spcBef>
                <a:spcPts val="0"/>
              </a:spcBef>
              <a:spcAft>
                <a:spcPts val="0"/>
              </a:spcAft>
              <a:buClr>
                <a:srgbClr val="FFFFFF"/>
              </a:buClr>
              <a:buSzPts val="4000"/>
              <a:buNone/>
              <a:defRPr sz="5332">
                <a:solidFill>
                  <a:srgbClr val="FFFFFF"/>
                </a:solidFill>
              </a:defRPr>
            </a:lvl3pPr>
            <a:lvl4pPr lvl="3" algn="ctr" rtl="0">
              <a:spcBef>
                <a:spcPts val="0"/>
              </a:spcBef>
              <a:spcAft>
                <a:spcPts val="0"/>
              </a:spcAft>
              <a:buClr>
                <a:srgbClr val="FFFFFF"/>
              </a:buClr>
              <a:buSzPts val="4000"/>
              <a:buNone/>
              <a:defRPr sz="5332">
                <a:solidFill>
                  <a:srgbClr val="FFFFFF"/>
                </a:solidFill>
              </a:defRPr>
            </a:lvl4pPr>
            <a:lvl5pPr lvl="4" algn="ctr" rtl="0">
              <a:spcBef>
                <a:spcPts val="0"/>
              </a:spcBef>
              <a:spcAft>
                <a:spcPts val="0"/>
              </a:spcAft>
              <a:buClr>
                <a:srgbClr val="FFFFFF"/>
              </a:buClr>
              <a:buSzPts val="4000"/>
              <a:buNone/>
              <a:defRPr sz="5332">
                <a:solidFill>
                  <a:srgbClr val="FFFFFF"/>
                </a:solidFill>
              </a:defRPr>
            </a:lvl5pPr>
            <a:lvl6pPr lvl="5" algn="ctr" rtl="0">
              <a:spcBef>
                <a:spcPts val="0"/>
              </a:spcBef>
              <a:spcAft>
                <a:spcPts val="0"/>
              </a:spcAft>
              <a:buClr>
                <a:srgbClr val="FFFFFF"/>
              </a:buClr>
              <a:buSzPts val="4000"/>
              <a:buNone/>
              <a:defRPr sz="5332">
                <a:solidFill>
                  <a:srgbClr val="FFFFFF"/>
                </a:solidFill>
              </a:defRPr>
            </a:lvl6pPr>
            <a:lvl7pPr lvl="6" algn="ctr" rtl="0">
              <a:spcBef>
                <a:spcPts val="0"/>
              </a:spcBef>
              <a:spcAft>
                <a:spcPts val="0"/>
              </a:spcAft>
              <a:buClr>
                <a:srgbClr val="FFFFFF"/>
              </a:buClr>
              <a:buSzPts val="4000"/>
              <a:buNone/>
              <a:defRPr sz="5332">
                <a:solidFill>
                  <a:srgbClr val="FFFFFF"/>
                </a:solidFill>
              </a:defRPr>
            </a:lvl7pPr>
            <a:lvl8pPr lvl="7" algn="ctr" rtl="0">
              <a:spcBef>
                <a:spcPts val="0"/>
              </a:spcBef>
              <a:spcAft>
                <a:spcPts val="0"/>
              </a:spcAft>
              <a:buClr>
                <a:srgbClr val="FFFFFF"/>
              </a:buClr>
              <a:buSzPts val="4000"/>
              <a:buNone/>
              <a:defRPr sz="5332">
                <a:solidFill>
                  <a:srgbClr val="FFFFFF"/>
                </a:solidFill>
              </a:defRPr>
            </a:lvl8pPr>
            <a:lvl9pPr lvl="8" algn="ctr" rtl="0">
              <a:spcBef>
                <a:spcPts val="0"/>
              </a:spcBef>
              <a:spcAft>
                <a:spcPts val="0"/>
              </a:spcAft>
              <a:buClr>
                <a:srgbClr val="FFFFFF"/>
              </a:buClr>
              <a:buSzPts val="4000"/>
              <a:buNone/>
              <a:defRPr sz="5332">
                <a:solidFill>
                  <a:srgbClr val="FFFFFF"/>
                </a:solidFill>
              </a:defRPr>
            </a:lvl9pPr>
          </a:lstStyle>
          <a:p>
            <a:endParaRPr dirty="0"/>
          </a:p>
        </p:txBody>
      </p:sp>
      <p:sp>
        <p:nvSpPr>
          <p:cNvPr id="50" name="Shape 50"/>
          <p:cNvSpPr txBox="1">
            <a:spLocks noGrp="1"/>
          </p:cNvSpPr>
          <p:nvPr>
            <p:ph type="subTitle" idx="1"/>
          </p:nvPr>
        </p:nvSpPr>
        <p:spPr>
          <a:xfrm>
            <a:off x="3500888" y="4193139"/>
            <a:ext cx="5187049" cy="1046400"/>
          </a:xfrm>
          <a:prstGeom prst="rect">
            <a:avLst/>
          </a:prstGeom>
        </p:spPr>
        <p:txBody>
          <a:bodyPr spcFirstLastPara="1" wrap="square" lIns="91425" tIns="91425" rIns="91425" bIns="91425" anchor="t" anchorCtr="0"/>
          <a:lstStyle>
            <a:lvl1pPr lvl="0" algn="ctr" rtl="0">
              <a:spcBef>
                <a:spcPts val="0"/>
              </a:spcBef>
              <a:spcAft>
                <a:spcPts val="0"/>
              </a:spcAft>
              <a:buClr>
                <a:srgbClr val="000000"/>
              </a:buClr>
              <a:buSzPts val="2400"/>
              <a:buNone/>
              <a:defRPr>
                <a:solidFill>
                  <a:srgbClr val="000000"/>
                </a:solidFill>
                <a:latin typeface="+mj-lt"/>
              </a:defRPr>
            </a:lvl1pPr>
            <a:lvl2pPr lvl="1" algn="ctr" rtl="0">
              <a:spcBef>
                <a:spcPts val="0"/>
              </a:spcBef>
              <a:spcAft>
                <a:spcPts val="0"/>
              </a:spcAft>
              <a:buClr>
                <a:srgbClr val="000000"/>
              </a:buClr>
              <a:buSzPts val="3000"/>
              <a:buNone/>
              <a:defRPr sz="3999">
                <a:solidFill>
                  <a:srgbClr val="000000"/>
                </a:solidFill>
              </a:defRPr>
            </a:lvl2pPr>
            <a:lvl3pPr lvl="2" algn="ctr" rtl="0">
              <a:spcBef>
                <a:spcPts val="0"/>
              </a:spcBef>
              <a:spcAft>
                <a:spcPts val="0"/>
              </a:spcAft>
              <a:buClr>
                <a:srgbClr val="000000"/>
              </a:buClr>
              <a:buSzPts val="3000"/>
              <a:buNone/>
              <a:defRPr sz="3999">
                <a:solidFill>
                  <a:srgbClr val="000000"/>
                </a:solidFill>
              </a:defRPr>
            </a:lvl3pPr>
            <a:lvl4pPr lvl="3" algn="ctr" rtl="0">
              <a:spcBef>
                <a:spcPts val="0"/>
              </a:spcBef>
              <a:spcAft>
                <a:spcPts val="0"/>
              </a:spcAft>
              <a:buClr>
                <a:srgbClr val="000000"/>
              </a:buClr>
              <a:buSzPts val="3000"/>
              <a:buNone/>
              <a:defRPr sz="3999">
                <a:solidFill>
                  <a:srgbClr val="000000"/>
                </a:solidFill>
              </a:defRPr>
            </a:lvl4pPr>
            <a:lvl5pPr lvl="4" algn="ctr" rtl="0">
              <a:spcBef>
                <a:spcPts val="0"/>
              </a:spcBef>
              <a:spcAft>
                <a:spcPts val="0"/>
              </a:spcAft>
              <a:buClr>
                <a:srgbClr val="000000"/>
              </a:buClr>
              <a:buSzPts val="3000"/>
              <a:buNone/>
              <a:defRPr sz="3999">
                <a:solidFill>
                  <a:srgbClr val="000000"/>
                </a:solidFill>
              </a:defRPr>
            </a:lvl5pPr>
            <a:lvl6pPr lvl="5" algn="ctr" rtl="0">
              <a:spcBef>
                <a:spcPts val="0"/>
              </a:spcBef>
              <a:spcAft>
                <a:spcPts val="0"/>
              </a:spcAft>
              <a:buClr>
                <a:srgbClr val="000000"/>
              </a:buClr>
              <a:buSzPts val="3000"/>
              <a:buNone/>
              <a:defRPr sz="3999">
                <a:solidFill>
                  <a:srgbClr val="000000"/>
                </a:solidFill>
              </a:defRPr>
            </a:lvl6pPr>
            <a:lvl7pPr lvl="6" algn="ctr" rtl="0">
              <a:spcBef>
                <a:spcPts val="0"/>
              </a:spcBef>
              <a:spcAft>
                <a:spcPts val="0"/>
              </a:spcAft>
              <a:buClr>
                <a:srgbClr val="000000"/>
              </a:buClr>
              <a:buSzPts val="3000"/>
              <a:buNone/>
              <a:defRPr sz="3999">
                <a:solidFill>
                  <a:srgbClr val="000000"/>
                </a:solidFill>
              </a:defRPr>
            </a:lvl7pPr>
            <a:lvl8pPr lvl="7" algn="ctr" rtl="0">
              <a:spcBef>
                <a:spcPts val="0"/>
              </a:spcBef>
              <a:spcAft>
                <a:spcPts val="0"/>
              </a:spcAft>
              <a:buClr>
                <a:srgbClr val="000000"/>
              </a:buClr>
              <a:buSzPts val="3000"/>
              <a:buNone/>
              <a:defRPr sz="3999">
                <a:solidFill>
                  <a:srgbClr val="000000"/>
                </a:solidFill>
              </a:defRPr>
            </a:lvl8pPr>
            <a:lvl9pPr lvl="8" algn="ctr" rtl="0">
              <a:spcBef>
                <a:spcPts val="0"/>
              </a:spcBef>
              <a:spcAft>
                <a:spcPts val="0"/>
              </a:spcAft>
              <a:buClr>
                <a:srgbClr val="000000"/>
              </a:buClr>
              <a:buSzPts val="3000"/>
              <a:buNone/>
              <a:defRPr sz="3999">
                <a:solidFill>
                  <a:srgbClr val="000000"/>
                </a:solidFill>
              </a:defRPr>
            </a:lvl9pPr>
          </a:lstStyle>
          <a:p>
            <a:endParaRPr/>
          </a:p>
        </p:txBody>
      </p:sp>
      <p:grpSp>
        <p:nvGrpSpPr>
          <p:cNvPr id="51" name="Shape 51"/>
          <p:cNvGrpSpPr/>
          <p:nvPr/>
        </p:nvGrpSpPr>
        <p:grpSpPr>
          <a:xfrm rot="-5400000">
            <a:off x="9938557" y="387046"/>
            <a:ext cx="1631643" cy="2868873"/>
            <a:chOff x="4395788" y="4144963"/>
            <a:chExt cx="1058775" cy="1862100"/>
          </a:xfrm>
        </p:grpSpPr>
        <p:sp>
          <p:nvSpPr>
            <p:cNvPr id="52" name="Shape 52"/>
            <p:cNvSpPr/>
            <p:nvPr/>
          </p:nvSpPr>
          <p:spPr>
            <a:xfrm>
              <a:off x="5224463" y="4338638"/>
              <a:ext cx="230100" cy="155700"/>
            </a:xfrm>
            <a:custGeom>
              <a:avLst/>
              <a:gdLst/>
              <a:ahLst/>
              <a:cxnLst/>
              <a:rect l="0" t="0" r="0" b="0"/>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53" name="Shape 53"/>
            <p:cNvSpPr/>
            <p:nvPr/>
          </p:nvSpPr>
          <p:spPr>
            <a:xfrm>
              <a:off x="4395788" y="4338638"/>
              <a:ext cx="347700" cy="155700"/>
            </a:xfrm>
            <a:custGeom>
              <a:avLst/>
              <a:gdLst/>
              <a:ahLst/>
              <a:cxnLst/>
              <a:rect l="0" t="0" r="0" b="0"/>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54" name="Shape 54"/>
            <p:cNvSpPr/>
            <p:nvPr/>
          </p:nvSpPr>
          <p:spPr>
            <a:xfrm>
              <a:off x="4630738" y="4144963"/>
              <a:ext cx="593700" cy="1862100"/>
            </a:xfrm>
            <a:custGeom>
              <a:avLst/>
              <a:gdLst/>
              <a:ahLst/>
              <a:cxnLst/>
              <a:rect l="0" t="0" r="0" b="0"/>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grpSp>
      <p:grpSp>
        <p:nvGrpSpPr>
          <p:cNvPr id="55" name="Shape 55"/>
          <p:cNvGrpSpPr/>
          <p:nvPr/>
        </p:nvGrpSpPr>
        <p:grpSpPr>
          <a:xfrm rot="-5400000">
            <a:off x="960943" y="3420225"/>
            <a:ext cx="1475128" cy="3397012"/>
            <a:chOff x="3357563" y="850900"/>
            <a:chExt cx="957212" cy="2204900"/>
          </a:xfrm>
        </p:grpSpPr>
        <p:sp>
          <p:nvSpPr>
            <p:cNvPr id="56" name="Shape 56"/>
            <p:cNvSpPr/>
            <p:nvPr/>
          </p:nvSpPr>
          <p:spPr>
            <a:xfrm>
              <a:off x="3833813" y="2476500"/>
              <a:ext cx="27000" cy="27000"/>
            </a:xfrm>
            <a:custGeom>
              <a:avLst/>
              <a:gdLst/>
              <a:ahLst/>
              <a:cxnLst/>
              <a:rect l="0" t="0" r="0" b="0"/>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57" name="Shape 57"/>
            <p:cNvSpPr/>
            <p:nvPr/>
          </p:nvSpPr>
          <p:spPr>
            <a:xfrm>
              <a:off x="3736975" y="2476500"/>
              <a:ext cx="577800" cy="579300"/>
            </a:xfrm>
            <a:custGeom>
              <a:avLst/>
              <a:gdLst/>
              <a:ahLst/>
              <a:cxnLst/>
              <a:rect l="0" t="0" r="0" b="0"/>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58" name="Shape 58"/>
            <p:cNvSpPr/>
            <p:nvPr/>
          </p:nvSpPr>
          <p:spPr>
            <a:xfrm>
              <a:off x="3357563" y="850900"/>
              <a:ext cx="807900" cy="1830300"/>
            </a:xfrm>
            <a:custGeom>
              <a:avLst/>
              <a:gdLst/>
              <a:ahLst/>
              <a:cxnLst/>
              <a:rect l="0" t="0" r="0" b="0"/>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577431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9"/>
        <p:cNvGrpSpPr/>
        <p:nvPr/>
      </p:nvGrpSpPr>
      <p:grpSpPr>
        <a:xfrm>
          <a:off x="0" y="0"/>
          <a:ext cx="0" cy="0"/>
          <a:chOff x="0" y="0"/>
          <a:chExt cx="0" cy="0"/>
        </a:xfrm>
      </p:grpSpPr>
      <p:sp>
        <p:nvSpPr>
          <p:cNvPr id="60" name="Shape 60"/>
          <p:cNvSpPr/>
          <p:nvPr/>
        </p:nvSpPr>
        <p:spPr>
          <a:xfrm>
            <a:off x="3272214" y="0"/>
            <a:ext cx="5644530" cy="6858000"/>
          </a:xfrm>
          <a:prstGeom prst="rect">
            <a:avLst/>
          </a:prstGeom>
          <a:solidFill>
            <a:srgbClr val="FFFFFF"/>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62" name="Shape 62"/>
          <p:cNvSpPr txBox="1">
            <a:spLocks noGrp="1"/>
          </p:cNvSpPr>
          <p:nvPr>
            <p:ph type="body" idx="1"/>
          </p:nvPr>
        </p:nvSpPr>
        <p:spPr>
          <a:xfrm>
            <a:off x="3796990" y="1100567"/>
            <a:ext cx="4594803" cy="4656800"/>
          </a:xfrm>
          <a:prstGeom prst="rect">
            <a:avLst/>
          </a:prstGeom>
        </p:spPr>
        <p:txBody>
          <a:bodyPr spcFirstLastPara="1" wrap="square" lIns="91425" tIns="91425" rIns="91425" bIns="91425" anchor="ctr" anchorCtr="0"/>
          <a:lstStyle>
            <a:lvl1pPr marL="609448" lvl="0" indent="-507873" algn="ctr" rtl="0">
              <a:lnSpc>
                <a:spcPct val="115000"/>
              </a:lnSpc>
              <a:spcBef>
                <a:spcPts val="800"/>
              </a:spcBef>
              <a:spcAft>
                <a:spcPts val="0"/>
              </a:spcAft>
              <a:buSzPts val="2400"/>
              <a:buChar char="▹"/>
              <a:defRPr i="1">
                <a:latin typeface="+mj-lt"/>
              </a:defRPr>
            </a:lvl1pPr>
            <a:lvl2pPr marL="1218895" lvl="1" indent="-507873" algn="ctr" rtl="0">
              <a:lnSpc>
                <a:spcPct val="115000"/>
              </a:lnSpc>
              <a:spcBef>
                <a:spcPts val="0"/>
              </a:spcBef>
              <a:spcAft>
                <a:spcPts val="0"/>
              </a:spcAft>
              <a:buSzPts val="2400"/>
              <a:buChar char="￭"/>
              <a:defRPr i="1"/>
            </a:lvl2pPr>
            <a:lvl3pPr marL="1828343" lvl="2" indent="-507873" algn="ctr" rtl="0">
              <a:lnSpc>
                <a:spcPct val="115000"/>
              </a:lnSpc>
              <a:spcBef>
                <a:spcPts val="0"/>
              </a:spcBef>
              <a:spcAft>
                <a:spcPts val="0"/>
              </a:spcAft>
              <a:buSzPts val="2400"/>
              <a:buChar char="⬝"/>
              <a:defRPr i="1"/>
            </a:lvl3pPr>
            <a:lvl4pPr marL="2437790" lvl="3" indent="-507873" algn="ctr" rtl="0">
              <a:lnSpc>
                <a:spcPct val="115000"/>
              </a:lnSpc>
              <a:spcBef>
                <a:spcPts val="0"/>
              </a:spcBef>
              <a:spcAft>
                <a:spcPts val="0"/>
              </a:spcAft>
              <a:buSzPts val="2400"/>
              <a:buChar char="●"/>
              <a:defRPr i="1"/>
            </a:lvl4pPr>
            <a:lvl5pPr marL="3047238" lvl="4" indent="-507873" algn="ctr" rtl="0">
              <a:lnSpc>
                <a:spcPct val="115000"/>
              </a:lnSpc>
              <a:spcBef>
                <a:spcPts val="0"/>
              </a:spcBef>
              <a:spcAft>
                <a:spcPts val="0"/>
              </a:spcAft>
              <a:buSzPts val="2400"/>
              <a:buChar char="○"/>
              <a:defRPr i="1"/>
            </a:lvl5pPr>
            <a:lvl6pPr marL="3656686" lvl="5" indent="-507873" algn="ctr" rtl="0">
              <a:lnSpc>
                <a:spcPct val="115000"/>
              </a:lnSpc>
              <a:spcBef>
                <a:spcPts val="0"/>
              </a:spcBef>
              <a:spcAft>
                <a:spcPts val="0"/>
              </a:spcAft>
              <a:buSzPts val="2400"/>
              <a:buChar char="■"/>
              <a:defRPr i="1"/>
            </a:lvl6pPr>
            <a:lvl7pPr marL="4266133" lvl="6" indent="-507873" algn="ctr" rtl="0">
              <a:lnSpc>
                <a:spcPct val="115000"/>
              </a:lnSpc>
              <a:spcBef>
                <a:spcPts val="0"/>
              </a:spcBef>
              <a:spcAft>
                <a:spcPts val="0"/>
              </a:spcAft>
              <a:buSzPts val="2400"/>
              <a:buChar char="●"/>
              <a:defRPr i="1"/>
            </a:lvl7pPr>
            <a:lvl8pPr marL="4875581" lvl="7" indent="-507873" algn="ctr" rtl="0">
              <a:lnSpc>
                <a:spcPct val="115000"/>
              </a:lnSpc>
              <a:spcBef>
                <a:spcPts val="0"/>
              </a:spcBef>
              <a:spcAft>
                <a:spcPts val="0"/>
              </a:spcAft>
              <a:buSzPts val="2400"/>
              <a:buChar char="○"/>
              <a:defRPr i="1"/>
            </a:lvl8pPr>
            <a:lvl9pPr marL="5485028" lvl="8" indent="-507873" algn="ctr">
              <a:lnSpc>
                <a:spcPct val="115000"/>
              </a:lnSpc>
              <a:spcBef>
                <a:spcPts val="0"/>
              </a:spcBef>
              <a:spcAft>
                <a:spcPts val="0"/>
              </a:spcAft>
              <a:buSzPts val="2400"/>
              <a:buChar char="■"/>
              <a:defRPr i="1"/>
            </a:lvl9pPr>
          </a:lstStyle>
          <a:p>
            <a:endParaRPr dirty="0"/>
          </a:p>
        </p:txBody>
      </p:sp>
      <p:sp>
        <p:nvSpPr>
          <p:cNvPr id="63" name="Shape 63"/>
          <p:cNvSpPr txBox="1"/>
          <p:nvPr/>
        </p:nvSpPr>
        <p:spPr>
          <a:xfrm>
            <a:off x="4789953" y="25825"/>
            <a:ext cx="2608920" cy="871600"/>
          </a:xfrm>
          <a:prstGeom prst="rect">
            <a:avLst/>
          </a:prstGeom>
          <a:noFill/>
          <a:ln>
            <a:noFill/>
          </a:ln>
        </p:spPr>
        <p:txBody>
          <a:bodyPr spcFirstLastPara="1" wrap="square" lIns="121868" tIns="121868" rIns="121868" bIns="121868" anchor="t" anchorCtr="0">
            <a:noAutofit/>
          </a:bodyPr>
          <a:lstStyle/>
          <a:p>
            <a:pPr marL="0" lvl="0" indent="0" algn="ctr">
              <a:spcBef>
                <a:spcPts val="0"/>
              </a:spcBef>
              <a:spcAft>
                <a:spcPts val="0"/>
              </a:spcAft>
              <a:buNone/>
            </a:pPr>
            <a:r>
              <a:rPr lang="en" sz="9598" b="1">
                <a:solidFill>
                  <a:srgbClr val="A5B0FE"/>
                </a:solidFill>
                <a:latin typeface="Work Sans"/>
                <a:ea typeface="Work Sans"/>
                <a:cs typeface="Work Sans"/>
                <a:sym typeface="Work Sans"/>
              </a:rPr>
              <a:t>“</a:t>
            </a:r>
            <a:endParaRPr sz="9598" b="1">
              <a:solidFill>
                <a:srgbClr val="A5B0FE"/>
              </a:solidFill>
              <a:latin typeface="Work Sans"/>
              <a:ea typeface="Work Sans"/>
              <a:cs typeface="Work Sans"/>
              <a:sym typeface="Work Sans"/>
            </a:endParaRPr>
          </a:p>
        </p:txBody>
      </p:sp>
      <p:sp>
        <p:nvSpPr>
          <p:cNvPr id="64" name="Shape 64"/>
          <p:cNvSpPr txBox="1">
            <a:spLocks noGrp="1"/>
          </p:cNvSpPr>
          <p:nvPr>
            <p:ph type="sldNum" idx="12"/>
          </p:nvPr>
        </p:nvSpPr>
        <p:spPr>
          <a:xfrm>
            <a:off x="5487104" y="6410000"/>
            <a:ext cx="1214484" cy="448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grpSp>
        <p:nvGrpSpPr>
          <p:cNvPr id="65" name="Shape 65"/>
          <p:cNvGrpSpPr/>
          <p:nvPr/>
        </p:nvGrpSpPr>
        <p:grpSpPr>
          <a:xfrm>
            <a:off x="9166879" y="4453501"/>
            <a:ext cx="3021946" cy="2404500"/>
            <a:chOff x="9925050" y="4203700"/>
            <a:chExt cx="2267050" cy="1803375"/>
          </a:xfrm>
        </p:grpSpPr>
        <p:sp>
          <p:nvSpPr>
            <p:cNvPr id="66" name="Shape 66"/>
            <p:cNvSpPr/>
            <p:nvPr/>
          </p:nvSpPr>
          <p:spPr>
            <a:xfrm>
              <a:off x="11336338" y="4922838"/>
              <a:ext cx="139800" cy="119100"/>
            </a:xfrm>
            <a:custGeom>
              <a:avLst/>
              <a:gdLst/>
              <a:ahLst/>
              <a:cxnLst/>
              <a:rect l="0" t="0" r="0" b="0"/>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67" name="Shape 67"/>
            <p:cNvSpPr/>
            <p:nvPr/>
          </p:nvSpPr>
          <p:spPr>
            <a:xfrm>
              <a:off x="11137900" y="4498975"/>
              <a:ext cx="1054200" cy="1508100"/>
            </a:xfrm>
            <a:custGeom>
              <a:avLst/>
              <a:gdLst/>
              <a:ahLst/>
              <a:cxnLst/>
              <a:rect l="0" t="0" r="0" b="0"/>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68" name="Shape 68"/>
            <p:cNvSpPr/>
            <p:nvPr/>
          </p:nvSpPr>
          <p:spPr>
            <a:xfrm>
              <a:off x="9925050" y="4203700"/>
              <a:ext cx="1133400" cy="1073100"/>
            </a:xfrm>
            <a:custGeom>
              <a:avLst/>
              <a:gdLst/>
              <a:ahLst/>
              <a:cxnLst/>
              <a:rect l="0" t="0" r="0" b="0"/>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69" name="Shape 69"/>
            <p:cNvSpPr/>
            <p:nvPr/>
          </p:nvSpPr>
          <p:spPr>
            <a:xfrm>
              <a:off x="10421938" y="4832350"/>
              <a:ext cx="139800" cy="27000"/>
            </a:xfrm>
            <a:custGeom>
              <a:avLst/>
              <a:gdLst/>
              <a:ahLst/>
              <a:cxnLst/>
              <a:rect l="0" t="0" r="0" b="0"/>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70" name="Shape 70"/>
            <p:cNvSpPr/>
            <p:nvPr/>
          </p:nvSpPr>
          <p:spPr>
            <a:xfrm>
              <a:off x="10421938" y="4875213"/>
              <a:ext cx="139800" cy="20700"/>
            </a:xfrm>
            <a:custGeom>
              <a:avLst/>
              <a:gdLst/>
              <a:ahLst/>
              <a:cxnLst/>
              <a:rect l="0" t="0" r="0" b="0"/>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71" name="Shape 71"/>
            <p:cNvSpPr/>
            <p:nvPr/>
          </p:nvSpPr>
          <p:spPr>
            <a:xfrm>
              <a:off x="10442575" y="4913313"/>
              <a:ext cx="96900" cy="25500"/>
            </a:xfrm>
            <a:custGeom>
              <a:avLst/>
              <a:gdLst/>
              <a:ahLst/>
              <a:cxnLst/>
              <a:rect l="0" t="0" r="0" b="0"/>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72" name="Shape 72"/>
            <p:cNvSpPr/>
            <p:nvPr/>
          </p:nvSpPr>
          <p:spPr>
            <a:xfrm>
              <a:off x="10480675" y="4333875"/>
              <a:ext cx="22200" cy="90600"/>
            </a:xfrm>
            <a:custGeom>
              <a:avLst/>
              <a:gdLst/>
              <a:ahLst/>
              <a:cxnLst/>
              <a:rect l="0" t="0" r="0" b="0"/>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73" name="Shape 73"/>
            <p:cNvSpPr/>
            <p:nvPr/>
          </p:nvSpPr>
          <p:spPr>
            <a:xfrm>
              <a:off x="10679113" y="4602163"/>
              <a:ext cx="74700" cy="20700"/>
            </a:xfrm>
            <a:custGeom>
              <a:avLst/>
              <a:gdLst/>
              <a:ahLst/>
              <a:cxnLst/>
              <a:rect l="0" t="0" r="0" b="0"/>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74" name="Shape 74"/>
            <p:cNvSpPr/>
            <p:nvPr/>
          </p:nvSpPr>
          <p:spPr>
            <a:xfrm>
              <a:off x="10229850" y="4602163"/>
              <a:ext cx="74700" cy="20700"/>
            </a:xfrm>
            <a:custGeom>
              <a:avLst/>
              <a:gdLst/>
              <a:ahLst/>
              <a:cxnLst/>
              <a:rect l="0" t="0" r="0" b="0"/>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75" name="Shape 75"/>
            <p:cNvSpPr/>
            <p:nvPr/>
          </p:nvSpPr>
          <p:spPr>
            <a:xfrm>
              <a:off x="10282238" y="4402138"/>
              <a:ext cx="81000" cy="81000"/>
            </a:xfrm>
            <a:custGeom>
              <a:avLst/>
              <a:gdLst/>
              <a:ahLst/>
              <a:cxnLst/>
              <a:rect l="0" t="0" r="0" b="0"/>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76" name="Shape 76"/>
            <p:cNvSpPr/>
            <p:nvPr/>
          </p:nvSpPr>
          <p:spPr>
            <a:xfrm>
              <a:off x="10620375" y="4402138"/>
              <a:ext cx="79500" cy="81000"/>
            </a:xfrm>
            <a:custGeom>
              <a:avLst/>
              <a:gdLst/>
              <a:ahLst/>
              <a:cxnLst/>
              <a:rect l="0" t="0" r="0" b="0"/>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77" name="Shape 77"/>
            <p:cNvSpPr/>
            <p:nvPr/>
          </p:nvSpPr>
          <p:spPr>
            <a:xfrm>
              <a:off x="10347325" y="4478338"/>
              <a:ext cx="288900" cy="331800"/>
            </a:xfrm>
            <a:custGeom>
              <a:avLst/>
              <a:gdLst/>
              <a:ahLst/>
              <a:cxnLst/>
              <a:rect l="0" t="0" r="0" b="0"/>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grpSp>
      <p:grpSp>
        <p:nvGrpSpPr>
          <p:cNvPr id="78" name="Shape 78"/>
          <p:cNvGrpSpPr/>
          <p:nvPr/>
        </p:nvGrpSpPr>
        <p:grpSpPr>
          <a:xfrm>
            <a:off x="0" y="0"/>
            <a:ext cx="3021797" cy="2338933"/>
            <a:chOff x="9598025" y="882650"/>
            <a:chExt cx="2266938" cy="1754200"/>
          </a:xfrm>
        </p:grpSpPr>
        <p:sp>
          <p:nvSpPr>
            <p:cNvPr id="79" name="Shape 79"/>
            <p:cNvSpPr/>
            <p:nvPr/>
          </p:nvSpPr>
          <p:spPr>
            <a:xfrm>
              <a:off x="10239375" y="1881188"/>
              <a:ext cx="139800" cy="90600"/>
            </a:xfrm>
            <a:custGeom>
              <a:avLst/>
              <a:gdLst/>
              <a:ahLst/>
              <a:cxnLst/>
              <a:rect l="0" t="0" r="0" b="0"/>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80" name="Shape 80"/>
            <p:cNvSpPr/>
            <p:nvPr/>
          </p:nvSpPr>
          <p:spPr>
            <a:xfrm>
              <a:off x="9598025" y="882650"/>
              <a:ext cx="995400" cy="1546200"/>
            </a:xfrm>
            <a:custGeom>
              <a:avLst/>
              <a:gdLst/>
              <a:ahLst/>
              <a:cxnLst/>
              <a:rect l="0" t="0" r="0" b="0"/>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81" name="Shape 81"/>
            <p:cNvSpPr/>
            <p:nvPr/>
          </p:nvSpPr>
          <p:spPr>
            <a:xfrm>
              <a:off x="10672763" y="1581150"/>
              <a:ext cx="1192200" cy="1055700"/>
            </a:xfrm>
            <a:custGeom>
              <a:avLst/>
              <a:gdLst/>
              <a:ahLst/>
              <a:cxnLst/>
              <a:rect l="0" t="0" r="0" b="0"/>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82" name="Shape 82"/>
            <p:cNvSpPr/>
            <p:nvPr/>
          </p:nvSpPr>
          <p:spPr>
            <a:xfrm>
              <a:off x="10914063" y="1881188"/>
              <a:ext cx="679500" cy="531900"/>
            </a:xfrm>
            <a:custGeom>
              <a:avLst/>
              <a:gdLst/>
              <a:ahLst/>
              <a:cxnLst/>
              <a:rect l="0" t="0" r="0" b="0"/>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88276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914162" y="6400800"/>
            <a:ext cx="2539339" cy="457200"/>
          </a:xfrm>
          <a:prstGeom prst="rect">
            <a:avLst/>
          </a:prstGeom>
          <a:ln/>
        </p:spPr>
        <p:txBody>
          <a:bodyPr/>
          <a:lstStyle>
            <a:lvl1pPr>
              <a:defRPr/>
            </a:lvl1pPr>
          </a:lstStyle>
          <a:p>
            <a:endParaRPr lang="en-US"/>
          </a:p>
        </p:txBody>
      </p:sp>
      <p:sp>
        <p:nvSpPr>
          <p:cNvPr id="5" name="Rectangle 5"/>
          <p:cNvSpPr>
            <a:spLocks noGrp="1" noChangeArrowheads="1"/>
          </p:cNvSpPr>
          <p:nvPr>
            <p:ph type="ftr" sz="quarter" idx="11"/>
          </p:nvPr>
        </p:nvSpPr>
        <p:spPr>
          <a:xfrm>
            <a:off x="4164515" y="6248400"/>
            <a:ext cx="3859795" cy="457200"/>
          </a:xfrm>
          <a:prstGeom prst="rect">
            <a:avLst/>
          </a:prstGeom>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1FE1E428-7E9B-4D58-BAB9-D1E018987F56}" type="slidenum">
              <a:rPr lang="en-US"/>
              <a:pPr/>
              <a:t>‹#›</a:t>
            </a:fld>
            <a:endParaRPr lang="en-US"/>
          </a:p>
        </p:txBody>
      </p:sp>
    </p:spTree>
    <p:extLst>
      <p:ext uri="{BB962C8B-B14F-4D97-AF65-F5344CB8AC3E}">
        <p14:creationId xmlns:p14="http://schemas.microsoft.com/office/powerpoint/2010/main" val="1659005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83"/>
        <p:cNvGrpSpPr/>
        <p:nvPr/>
      </p:nvGrpSpPr>
      <p:grpSpPr>
        <a:xfrm>
          <a:off x="0" y="0"/>
          <a:ext cx="0" cy="0"/>
          <a:chOff x="0" y="0"/>
          <a:chExt cx="0" cy="0"/>
        </a:xfrm>
      </p:grpSpPr>
      <p:sp>
        <p:nvSpPr>
          <p:cNvPr id="84" name="Shape 84"/>
          <p:cNvSpPr/>
          <p:nvPr/>
        </p:nvSpPr>
        <p:spPr>
          <a:xfrm>
            <a:off x="11740942" y="2944372"/>
            <a:ext cx="447883" cy="969600"/>
          </a:xfrm>
          <a:prstGeom prst="rect">
            <a:avLst/>
          </a:prstGeom>
          <a:solidFill>
            <a:srgbClr val="000000"/>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85" name="Shape 85"/>
          <p:cNvSpPr txBox="1">
            <a:spLocks noGrp="1"/>
          </p:cNvSpPr>
          <p:nvPr>
            <p:ph type="sldNum" idx="12"/>
          </p:nvPr>
        </p:nvSpPr>
        <p:spPr>
          <a:xfrm>
            <a:off x="11740942" y="2944372"/>
            <a:ext cx="447883"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86" name="Shape 86"/>
          <p:cNvSpPr/>
          <p:nvPr/>
        </p:nvSpPr>
        <p:spPr>
          <a:xfrm>
            <a:off x="0" y="0"/>
            <a:ext cx="8125883" cy="6858000"/>
          </a:xfrm>
          <a:prstGeom prst="rect">
            <a:avLst/>
          </a:prstGeom>
          <a:solidFill>
            <a:srgbClr val="FFFFFF"/>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87" name="Shape 87"/>
          <p:cNvSpPr txBox="1">
            <a:spLocks noGrp="1"/>
          </p:cNvSpPr>
          <p:nvPr>
            <p:ph type="title"/>
          </p:nvPr>
        </p:nvSpPr>
        <p:spPr>
          <a:xfrm>
            <a:off x="609441" y="782633"/>
            <a:ext cx="6849816" cy="1143200"/>
          </a:xfrm>
          <a:prstGeom prst="rect">
            <a:avLst/>
          </a:prstGeom>
        </p:spPr>
        <p:txBody>
          <a:bodyPr spcFirstLastPara="1" wrap="square" lIns="91425" tIns="91425" rIns="91425" bIns="91425" anchor="b" anchorCtr="0"/>
          <a:lstStyle>
            <a:lvl1pPr lvl="0">
              <a:spcBef>
                <a:spcPts val="0"/>
              </a:spcBef>
              <a:spcAft>
                <a:spcPts val="0"/>
              </a:spcAft>
              <a:buSzPts val="3000"/>
              <a:buNone/>
              <a:defRPr>
                <a:latin typeface="+mj-lt"/>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88" name="Shape 88"/>
          <p:cNvSpPr txBox="1">
            <a:spLocks noGrp="1"/>
          </p:cNvSpPr>
          <p:nvPr>
            <p:ph type="body" idx="1"/>
          </p:nvPr>
        </p:nvSpPr>
        <p:spPr>
          <a:xfrm>
            <a:off x="609441" y="2209800"/>
            <a:ext cx="6849816" cy="4241200"/>
          </a:xfrm>
          <a:prstGeom prst="rect">
            <a:avLst/>
          </a:prstGeom>
        </p:spPr>
        <p:txBody>
          <a:bodyPr spcFirstLastPara="1" wrap="square" lIns="91425" tIns="91425" rIns="91425" bIns="91425" anchor="t" anchorCtr="0"/>
          <a:lstStyle>
            <a:lvl1pPr marL="609448" lvl="0" indent="-507873">
              <a:spcBef>
                <a:spcPts val="800"/>
              </a:spcBef>
              <a:spcAft>
                <a:spcPts val="0"/>
              </a:spcAft>
              <a:buSzPts val="2400"/>
              <a:buChar char="▹"/>
              <a:defRPr>
                <a:latin typeface="+mj-lt"/>
              </a:defRPr>
            </a:lvl1pPr>
            <a:lvl2pPr marL="1218895" lvl="1" indent="-507873">
              <a:spcBef>
                <a:spcPts val="0"/>
              </a:spcBef>
              <a:spcAft>
                <a:spcPts val="0"/>
              </a:spcAft>
              <a:buSzPts val="2400"/>
              <a:buChar char="￭"/>
              <a:defRPr/>
            </a:lvl2pPr>
            <a:lvl3pPr marL="1828343" lvl="2" indent="-507873">
              <a:spcBef>
                <a:spcPts val="0"/>
              </a:spcBef>
              <a:spcAft>
                <a:spcPts val="0"/>
              </a:spcAft>
              <a:buSzPts val="2400"/>
              <a:buChar char="⬝"/>
              <a:defRPr/>
            </a:lvl3pPr>
            <a:lvl4pPr marL="2437790" lvl="3" indent="-507873">
              <a:spcBef>
                <a:spcPts val="0"/>
              </a:spcBef>
              <a:spcAft>
                <a:spcPts val="0"/>
              </a:spcAft>
              <a:buSzPts val="2400"/>
              <a:buChar char="●"/>
              <a:defRPr/>
            </a:lvl4pPr>
            <a:lvl5pPr marL="3047238" lvl="4" indent="-507873">
              <a:spcBef>
                <a:spcPts val="0"/>
              </a:spcBef>
              <a:spcAft>
                <a:spcPts val="0"/>
              </a:spcAft>
              <a:buSzPts val="2400"/>
              <a:buChar char="○"/>
              <a:defRPr/>
            </a:lvl5pPr>
            <a:lvl6pPr marL="3656686" lvl="5" indent="-507873">
              <a:spcBef>
                <a:spcPts val="0"/>
              </a:spcBef>
              <a:spcAft>
                <a:spcPts val="0"/>
              </a:spcAft>
              <a:buSzPts val="2400"/>
              <a:buChar char="■"/>
              <a:defRPr/>
            </a:lvl6pPr>
            <a:lvl7pPr marL="4266133" lvl="6" indent="-507873">
              <a:spcBef>
                <a:spcPts val="0"/>
              </a:spcBef>
              <a:spcAft>
                <a:spcPts val="0"/>
              </a:spcAft>
              <a:buSzPts val="2400"/>
              <a:buChar char="●"/>
              <a:defRPr/>
            </a:lvl7pPr>
            <a:lvl8pPr marL="4875581" lvl="7" indent="-507873">
              <a:spcBef>
                <a:spcPts val="0"/>
              </a:spcBef>
              <a:spcAft>
                <a:spcPts val="0"/>
              </a:spcAft>
              <a:buSzPts val="2400"/>
              <a:buChar char="○"/>
              <a:defRPr/>
            </a:lvl8pPr>
            <a:lvl9pPr marL="5485028" lvl="8" indent="-507873">
              <a:spcBef>
                <a:spcPts val="0"/>
              </a:spcBef>
              <a:spcAft>
                <a:spcPts val="0"/>
              </a:spcAft>
              <a:buSzPts val="2400"/>
              <a:buChar char="■"/>
              <a:defRPr/>
            </a:lvl9pPr>
          </a:lstStyle>
          <a:p>
            <a:endParaRPr/>
          </a:p>
        </p:txBody>
      </p:sp>
      <p:grpSp>
        <p:nvGrpSpPr>
          <p:cNvPr id="89" name="Shape 89"/>
          <p:cNvGrpSpPr/>
          <p:nvPr/>
        </p:nvGrpSpPr>
        <p:grpSpPr>
          <a:xfrm>
            <a:off x="8560758" y="-83"/>
            <a:ext cx="2202726" cy="3027000"/>
            <a:chOff x="0" y="855663"/>
            <a:chExt cx="1652475" cy="2270250"/>
          </a:xfrm>
        </p:grpSpPr>
        <p:sp>
          <p:nvSpPr>
            <p:cNvPr id="90" name="Shape 90"/>
            <p:cNvSpPr/>
            <p:nvPr/>
          </p:nvSpPr>
          <p:spPr>
            <a:xfrm>
              <a:off x="277813" y="2616200"/>
              <a:ext cx="230100" cy="20700"/>
            </a:xfrm>
            <a:custGeom>
              <a:avLst/>
              <a:gdLst/>
              <a:ahLst/>
              <a:cxnLst/>
              <a:rect l="0" t="0" r="0" b="0"/>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91" name="Shape 91"/>
            <p:cNvSpPr/>
            <p:nvPr/>
          </p:nvSpPr>
          <p:spPr>
            <a:xfrm>
              <a:off x="0" y="2208213"/>
              <a:ext cx="1257300" cy="917700"/>
            </a:xfrm>
            <a:custGeom>
              <a:avLst/>
              <a:gdLst/>
              <a:ahLst/>
              <a:cxnLst/>
              <a:rect l="0" t="0" r="0" b="0"/>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92" name="Shape 92"/>
            <p:cNvSpPr/>
            <p:nvPr/>
          </p:nvSpPr>
          <p:spPr>
            <a:xfrm>
              <a:off x="133350" y="2701925"/>
              <a:ext cx="374700" cy="22200"/>
            </a:xfrm>
            <a:custGeom>
              <a:avLst/>
              <a:gdLst/>
              <a:ahLst/>
              <a:cxnLst/>
              <a:rect l="0" t="0" r="0" b="0"/>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93" name="Shape 93"/>
            <p:cNvSpPr/>
            <p:nvPr/>
          </p:nvSpPr>
          <p:spPr>
            <a:xfrm>
              <a:off x="133350" y="2959100"/>
              <a:ext cx="374700" cy="27000"/>
            </a:xfrm>
            <a:custGeom>
              <a:avLst/>
              <a:gdLst/>
              <a:ahLst/>
              <a:cxnLst/>
              <a:rect l="0" t="0" r="0" b="0"/>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94" name="Shape 94"/>
            <p:cNvSpPr/>
            <p:nvPr/>
          </p:nvSpPr>
          <p:spPr>
            <a:xfrm>
              <a:off x="133350" y="2787650"/>
              <a:ext cx="374700" cy="27000"/>
            </a:xfrm>
            <a:custGeom>
              <a:avLst/>
              <a:gdLst/>
              <a:ahLst/>
              <a:cxnLst/>
              <a:rect l="0" t="0" r="0" b="0"/>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95" name="Shape 95"/>
            <p:cNvSpPr/>
            <p:nvPr/>
          </p:nvSpPr>
          <p:spPr>
            <a:xfrm>
              <a:off x="133350" y="2873375"/>
              <a:ext cx="374700" cy="27000"/>
            </a:xfrm>
            <a:custGeom>
              <a:avLst/>
              <a:gdLst/>
              <a:ahLst/>
              <a:cxnLst/>
              <a:rect l="0" t="0" r="0" b="0"/>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96" name="Shape 96"/>
            <p:cNvSpPr/>
            <p:nvPr/>
          </p:nvSpPr>
          <p:spPr>
            <a:xfrm>
              <a:off x="598488" y="2616200"/>
              <a:ext cx="444600" cy="376200"/>
            </a:xfrm>
            <a:custGeom>
              <a:avLst/>
              <a:gdLst/>
              <a:ahLst/>
              <a:cxnLst/>
              <a:rect l="0" t="0" r="0" b="0"/>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97" name="Shape 97"/>
            <p:cNvSpPr/>
            <p:nvPr/>
          </p:nvSpPr>
          <p:spPr>
            <a:xfrm>
              <a:off x="1476375" y="2262188"/>
              <a:ext cx="176100" cy="723900"/>
            </a:xfrm>
            <a:custGeom>
              <a:avLst/>
              <a:gdLst/>
              <a:ahLst/>
              <a:cxnLst/>
              <a:rect l="0" t="0" r="0" b="0"/>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98" name="Shape 98"/>
            <p:cNvSpPr/>
            <p:nvPr/>
          </p:nvSpPr>
          <p:spPr>
            <a:xfrm>
              <a:off x="207963" y="855663"/>
              <a:ext cx="711300" cy="1701900"/>
            </a:xfrm>
            <a:custGeom>
              <a:avLst/>
              <a:gdLst/>
              <a:ahLst/>
              <a:cxnLst/>
              <a:rect l="0" t="0" r="0" b="0"/>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grpSp>
      <p:grpSp>
        <p:nvGrpSpPr>
          <p:cNvPr id="99" name="Shape 99"/>
          <p:cNvGrpSpPr/>
          <p:nvPr/>
        </p:nvGrpSpPr>
        <p:grpSpPr>
          <a:xfrm>
            <a:off x="9472384" y="3566485"/>
            <a:ext cx="2067577" cy="3291500"/>
            <a:chOff x="715963" y="3538538"/>
            <a:chExt cx="1551087" cy="2468625"/>
          </a:xfrm>
        </p:grpSpPr>
        <p:sp>
          <p:nvSpPr>
            <p:cNvPr id="100" name="Shape 100"/>
            <p:cNvSpPr/>
            <p:nvPr/>
          </p:nvSpPr>
          <p:spPr>
            <a:xfrm>
              <a:off x="785813" y="4429125"/>
              <a:ext cx="15900" cy="33300"/>
            </a:xfrm>
            <a:custGeom>
              <a:avLst/>
              <a:gdLst/>
              <a:ahLst/>
              <a:cxnLst/>
              <a:rect l="0" t="0" r="0" b="0"/>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101" name="Shape 101"/>
            <p:cNvSpPr/>
            <p:nvPr/>
          </p:nvSpPr>
          <p:spPr>
            <a:xfrm>
              <a:off x="817563" y="4429125"/>
              <a:ext cx="15900" cy="33300"/>
            </a:xfrm>
            <a:custGeom>
              <a:avLst/>
              <a:gdLst/>
              <a:ahLst/>
              <a:cxnLst/>
              <a:rect l="0" t="0" r="0" b="0"/>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102" name="Shape 102"/>
            <p:cNvSpPr/>
            <p:nvPr/>
          </p:nvSpPr>
          <p:spPr>
            <a:xfrm>
              <a:off x="715963" y="4392613"/>
              <a:ext cx="187200" cy="401700"/>
            </a:xfrm>
            <a:custGeom>
              <a:avLst/>
              <a:gdLst/>
              <a:ahLst/>
              <a:cxnLst/>
              <a:rect l="0" t="0" r="0" b="0"/>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103" name="Shape 103"/>
            <p:cNvSpPr/>
            <p:nvPr/>
          </p:nvSpPr>
          <p:spPr>
            <a:xfrm>
              <a:off x="758825" y="4521200"/>
              <a:ext cx="101700" cy="27000"/>
            </a:xfrm>
            <a:custGeom>
              <a:avLst/>
              <a:gdLst/>
              <a:ahLst/>
              <a:cxnLst/>
              <a:rect l="0" t="0" r="0" b="0"/>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104" name="Shape 104"/>
            <p:cNvSpPr/>
            <p:nvPr/>
          </p:nvSpPr>
          <p:spPr>
            <a:xfrm>
              <a:off x="1293813" y="4230688"/>
              <a:ext cx="523800" cy="371400"/>
            </a:xfrm>
            <a:custGeom>
              <a:avLst/>
              <a:gdLst/>
              <a:ahLst/>
              <a:cxnLst/>
              <a:rect l="0" t="0" r="0" b="0"/>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105" name="Shape 105"/>
            <p:cNvSpPr/>
            <p:nvPr/>
          </p:nvSpPr>
          <p:spPr>
            <a:xfrm>
              <a:off x="1106488" y="3538538"/>
              <a:ext cx="936600" cy="1255800"/>
            </a:xfrm>
            <a:custGeom>
              <a:avLst/>
              <a:gdLst/>
              <a:ahLst/>
              <a:cxnLst/>
              <a:rect l="0" t="0" r="0" b="0"/>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106" name="Shape 106"/>
            <p:cNvSpPr/>
            <p:nvPr/>
          </p:nvSpPr>
          <p:spPr>
            <a:xfrm>
              <a:off x="1293813" y="3748088"/>
              <a:ext cx="250800" cy="22200"/>
            </a:xfrm>
            <a:custGeom>
              <a:avLst/>
              <a:gdLst/>
              <a:ahLst/>
              <a:cxnLst/>
              <a:rect l="0" t="0" r="0" b="0"/>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107" name="Shape 107"/>
            <p:cNvSpPr/>
            <p:nvPr/>
          </p:nvSpPr>
          <p:spPr>
            <a:xfrm>
              <a:off x="1293813" y="3919538"/>
              <a:ext cx="250800" cy="27000"/>
            </a:xfrm>
            <a:custGeom>
              <a:avLst/>
              <a:gdLst/>
              <a:ahLst/>
              <a:cxnLst/>
              <a:rect l="0" t="0" r="0" b="0"/>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108" name="Shape 108"/>
            <p:cNvSpPr/>
            <p:nvPr/>
          </p:nvSpPr>
          <p:spPr>
            <a:xfrm>
              <a:off x="1325563" y="4048125"/>
              <a:ext cx="480900" cy="301500"/>
            </a:xfrm>
            <a:custGeom>
              <a:avLst/>
              <a:gdLst/>
              <a:ahLst/>
              <a:cxnLst/>
              <a:rect l="0" t="0" r="0" b="0"/>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109" name="Shape 109"/>
            <p:cNvSpPr/>
            <p:nvPr/>
          </p:nvSpPr>
          <p:spPr>
            <a:xfrm>
              <a:off x="1293813" y="3833813"/>
              <a:ext cx="250800" cy="22200"/>
            </a:xfrm>
            <a:custGeom>
              <a:avLst/>
              <a:gdLst/>
              <a:ahLst/>
              <a:cxnLst/>
              <a:rect l="0" t="0" r="0" b="0"/>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sp>
          <p:nvSpPr>
            <p:cNvPr id="110" name="Shape 110"/>
            <p:cNvSpPr/>
            <p:nvPr/>
          </p:nvSpPr>
          <p:spPr>
            <a:xfrm>
              <a:off x="1555750" y="4462463"/>
              <a:ext cx="711300" cy="1544700"/>
            </a:xfrm>
            <a:custGeom>
              <a:avLst/>
              <a:gdLst/>
              <a:ahLst/>
              <a:cxnLst/>
              <a:rect l="0" t="0" r="0" b="0"/>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77700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531812" y="381000"/>
            <a:ext cx="11125200" cy="5975351"/>
          </a:xfrm>
          <a:prstGeom prst="rect">
            <a:avLst/>
          </a:prstGeom>
          <a:solidFill>
            <a:schemeClr val="bg1"/>
          </a:solidFill>
          <a:ln>
            <a:solidFill>
              <a:schemeClr val="bg2">
                <a:lumMod val="50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lvl1pPr>
              <a:defRPr>
                <a:latin typeface="Courier New" panose="02070309020205020404" pitchFamily="49" charset="0"/>
                <a:cs typeface="Courier New" panose="02070309020205020404" pitchFamily="49" charset="0"/>
              </a:defRPr>
            </a:lvl1pPr>
          </a:lstStyle>
          <a:p>
            <a:r>
              <a:rPr lang="en-US" dirty="0" smtClean="0"/>
              <a:t>Click to edit Master title style</a:t>
            </a:r>
            <a:endParaRPr dirty="0"/>
          </a:p>
        </p:txBody>
      </p:sp>
      <p:sp>
        <p:nvSpPr>
          <p:cNvPr id="4" name="Date Placeholder 3"/>
          <p:cNvSpPr>
            <a:spLocks noGrp="1"/>
          </p:cNvSpPr>
          <p:nvPr>
            <p:ph type="dt" sz="half" idx="10"/>
          </p:nvPr>
        </p:nvSpPr>
        <p:spPr/>
        <p:txBody>
          <a:bodyPr/>
          <a:lstStyle>
            <a:lvl1pPr>
              <a:defRPr>
                <a:latin typeface="Courier New" panose="02070309020205020404" pitchFamily="49" charset="0"/>
                <a:cs typeface="Courier New" panose="02070309020205020404" pitchFamily="49" charset="0"/>
              </a:defRPr>
            </a:lvl1pPr>
          </a:lstStyle>
          <a:p>
            <a:fld id="{DD05BD3E-AD23-4233-B7FD-BCC74AA741B1}" type="datetime1">
              <a:rPr lang="en-US" smtClean="0"/>
              <a:pPr/>
              <a:t>11/5/19</a:t>
            </a:fld>
            <a:endParaRPr lang="en-US"/>
          </a:p>
        </p:txBody>
      </p:sp>
      <p:sp>
        <p:nvSpPr>
          <p:cNvPr id="5" name="Footer Placeholder 4"/>
          <p:cNvSpPr>
            <a:spLocks noGrp="1"/>
          </p:cNvSpPr>
          <p:nvPr>
            <p:ph type="ftr" sz="quarter" idx="11"/>
          </p:nvPr>
        </p:nvSpPr>
        <p:spPr/>
        <p:txBody>
          <a:bodyPr/>
          <a:lstStyle>
            <a:lvl1pPr>
              <a:defRPr>
                <a:latin typeface="Courier New" panose="02070309020205020404" pitchFamily="49" charset="0"/>
                <a:cs typeface="Courier New" panose="02070309020205020404" pitchFamily="49" charset="0"/>
              </a:defRPr>
            </a:lvl1pPr>
          </a:lstStyle>
          <a:p>
            <a:r>
              <a:rPr lang="en-US" smtClean="0"/>
              <a:t>Add a footer</a:t>
            </a:r>
            <a:endParaRPr lang="en-US"/>
          </a:p>
        </p:txBody>
      </p:sp>
    </p:spTree>
    <p:extLst>
      <p:ext uri="{BB962C8B-B14F-4D97-AF65-F5344CB8AC3E}">
        <p14:creationId xmlns:p14="http://schemas.microsoft.com/office/powerpoint/2010/main" val="219449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2057400"/>
            <a:ext cx="8458201" cy="2666999"/>
          </a:xfrm>
        </p:spPr>
        <p:txBody>
          <a:bodyPr anchor="b">
            <a:normAutofit/>
          </a:bodyPr>
          <a:lstStyle>
            <a:lvl1pPr algn="l">
              <a:defRPr sz="4800" b="0" i="0" cap="none" baseline="0"/>
            </a:lvl1pPr>
          </a:lstStyle>
          <a:p>
            <a:r>
              <a:rPr lang="en-US" smtClean="0"/>
              <a:t>Click to edit Master title style</a:t>
            </a:r>
            <a:endParaRPr/>
          </a:p>
        </p:txBody>
      </p:sp>
      <p:sp>
        <p:nvSpPr>
          <p:cNvPr id="3" name="Text Placeholder 2"/>
          <p:cNvSpPr>
            <a:spLocks noGrp="1"/>
          </p:cNvSpPr>
          <p:nvPr>
            <p:ph type="body" idx="1"/>
          </p:nvPr>
        </p:nvSpPr>
        <p:spPr>
          <a:xfrm>
            <a:off x="1293813" y="4876800"/>
            <a:ext cx="8458201" cy="1143000"/>
          </a:xfrm>
          <a:noFill/>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F85C56-1C19-4454-A6D4-FDB294070137}" type="datetime1">
              <a:rPr lang="en-US" smtClean="0"/>
              <a:t>11/5/19</a:t>
            </a:fld>
            <a:endParaRPr lang="en-US"/>
          </a:p>
        </p:txBody>
      </p:sp>
      <p:sp>
        <p:nvSpPr>
          <p:cNvPr id="5" name="Footer Placeholder 4"/>
          <p:cNvSpPr>
            <a:spLocks noGrp="1"/>
          </p:cNvSpPr>
          <p:nvPr>
            <p:ph type="ftr" sz="quarter" idx="11"/>
          </p:nvPr>
        </p:nvSpPr>
        <p:spPr/>
        <p:txBody>
          <a:bodyPr/>
          <a:lstStyle/>
          <a:p>
            <a:r>
              <a:rPr lang="en-US"/>
              <a:t>Add a footer</a:t>
            </a:r>
          </a:p>
        </p:txBody>
      </p:sp>
    </p:spTree>
    <p:extLst>
      <p:ext uri="{BB962C8B-B14F-4D97-AF65-F5344CB8AC3E}">
        <p14:creationId xmlns:p14="http://schemas.microsoft.com/office/powerpoint/2010/main" val="221561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93812" y="1676400"/>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02035" y="1676401"/>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CAAEA3F-BC83-4494-8BB2-CF9729692A8C}" type="datetime1">
              <a:rPr lang="en-US" smtClean="0"/>
              <a:t>11/5/19</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9345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93813" y="1676399"/>
            <a:ext cx="4701142"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3813" y="2516457"/>
            <a:ext cx="4701142"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91754" y="1676399"/>
            <a:ext cx="4703259"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1754" y="2516457"/>
            <a:ext cx="4703259"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B48BCFC3-C38C-4973-9593-9C0AA203E374}" type="datetime1">
              <a:rPr lang="en-US" smtClean="0"/>
              <a:t>11/5/19</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05768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B00E9B8-A638-47B9-8EAF-A06FB35BB403}" type="datetime1">
              <a:rPr lang="en-US" smtClean="0"/>
              <a:t>11/5/19</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95118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414C0-40BC-46FB-ADE3-F7141007B5FB}" type="datetime1">
              <a:rPr lang="en-US" smtClean="0"/>
              <a:t>11/5/19</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3391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1" y="1676400"/>
            <a:ext cx="3810000" cy="2438400"/>
          </a:xfrm>
        </p:spPr>
        <p:txBody>
          <a:bodyPr anchor="b">
            <a:normAutofit/>
          </a:bodyPr>
          <a:lstStyle>
            <a:lvl1pPr algn="l">
              <a:defRPr sz="3200" b="0"/>
            </a:lvl1pPr>
          </a:lstStyle>
          <a:p>
            <a:r>
              <a:rPr lang="en-US" smtClean="0"/>
              <a:t>Click to edit Master title style</a:t>
            </a:r>
            <a:endParaRPr/>
          </a:p>
        </p:txBody>
      </p:sp>
      <p:sp>
        <p:nvSpPr>
          <p:cNvPr id="3" name="Content Placeholder 2"/>
          <p:cNvSpPr>
            <a:spLocks noGrp="1"/>
          </p:cNvSpPr>
          <p:nvPr>
            <p:ph idx="1"/>
          </p:nvPr>
        </p:nvSpPr>
        <p:spPr>
          <a:xfrm>
            <a:off x="1293813" y="685800"/>
            <a:ext cx="61722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770811"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018BC97-2F5E-4770-AEEF-8F2730A3EA80}" type="datetime1">
              <a:rPr lang="en-US" smtClean="0"/>
              <a:t>11/5/19</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22803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770812"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09995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293813" y="1676400"/>
            <a:ext cx="9601200" cy="4495800"/>
          </a:xfrm>
          <a:prstGeom prst="rect">
            <a:avLst/>
          </a:prstGeom>
          <a:solidFill>
            <a:schemeClr val="bg2">
              <a:alpha val="70000"/>
            </a:schemeClr>
          </a:solidFill>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a:defRPr sz="1100">
                <a:solidFill>
                  <a:schemeClr val="tx1"/>
                </a:solidFill>
              </a:defRPr>
            </a:lvl1pPr>
          </a:lstStyle>
          <a:p>
            <a:fld id="{41B0D41C-F0D3-49F0-8041-67FC705A40C6}" type="datetime1">
              <a:rPr lang="en-US" smtClean="0"/>
              <a:pPr/>
              <a:t>11/5/19</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p>
        </p:txBody>
      </p:sp>
      <p:sp>
        <p:nvSpPr>
          <p:cNvPr id="6" name="Slide Number Placeholder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a:defRPr sz="1100">
                <a:solidFill>
                  <a:schemeClr val="tx1"/>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695739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4" r:id="rId12"/>
    <p:sldLayoutId id="2147483675" r:id="rId13"/>
    <p:sldLayoutId id="2147483676" r:id="rId14"/>
    <p:sldLayoutId id="2147483677"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lockchain.info"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hyperlink" Target="https://blockgeeks.com/guides/what-is-cryptocurrency"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hyperlink" Target="https://blockgeeks.com/guides/what-is-cryptocurrency"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hyperlink" Target="https://blockgeeks.com/guides/what-is-cryptocurrenc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hyperlink" Target="https://blockgeeks.com/guides/what-is-cryptocurrency"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49.xml.rels><?xml version="1.0" encoding="UTF-8" standalone="yes"?>
<Relationships xmlns="http://schemas.openxmlformats.org/package/2006/relationships"><Relationship Id="rId3" Type="http://schemas.openxmlformats.org/officeDocument/2006/relationships/image" Target="../media/image18.jp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13" y="914400"/>
            <a:ext cx="8458200" cy="1828800"/>
          </a:xfrm>
        </p:spPr>
        <p:txBody>
          <a:bodyPr/>
          <a:lstStyle/>
          <a:p>
            <a:r>
              <a:rPr lang="en-US" dirty="0" smtClean="0">
                <a:latin typeface="+mj-lt"/>
              </a:rPr>
              <a:t>BLOCKCHAIN</a:t>
            </a:r>
            <a:endParaRPr lang="en-US" dirty="0">
              <a:latin typeface="+mj-lt"/>
            </a:endParaRPr>
          </a:p>
        </p:txBody>
      </p:sp>
      <p:sp>
        <p:nvSpPr>
          <p:cNvPr id="3" name="Subtitle 2"/>
          <p:cNvSpPr>
            <a:spLocks noGrp="1"/>
          </p:cNvSpPr>
          <p:nvPr>
            <p:ph type="subTitle" idx="1"/>
          </p:nvPr>
        </p:nvSpPr>
        <p:spPr>
          <a:xfrm>
            <a:off x="1293812" y="3276600"/>
            <a:ext cx="10667999" cy="1981200"/>
          </a:xfrm>
        </p:spPr>
        <p:txBody>
          <a:bodyPr>
            <a:normAutofit/>
          </a:bodyPr>
          <a:lstStyle/>
          <a:p>
            <a:r>
              <a:rPr lang="en-US" sz="3100" b="1" dirty="0">
                <a:latin typeface="+mj-lt"/>
              </a:rPr>
              <a:t>Scott C.-H. </a:t>
            </a:r>
            <a:r>
              <a:rPr lang="en-US" sz="3100" b="1" dirty="0" smtClean="0">
                <a:latin typeface="+mj-lt"/>
              </a:rPr>
              <a:t>Huang</a:t>
            </a:r>
          </a:p>
          <a:p>
            <a:endParaRPr lang="en-US" b="1" dirty="0">
              <a:latin typeface="+mj-lt"/>
            </a:endParaRPr>
          </a:p>
          <a:p>
            <a:r>
              <a:rPr lang="en-US" sz="1600" dirty="0">
                <a:latin typeface="+mj-lt"/>
              </a:rPr>
              <a:t>Department of Electrical Engineering and Institute of Communications Engineering</a:t>
            </a:r>
          </a:p>
          <a:p>
            <a:r>
              <a:rPr lang="en-US" sz="1600" dirty="0">
                <a:latin typeface="+mj-lt"/>
              </a:rPr>
              <a:t>National Tsing Hua University</a:t>
            </a:r>
          </a:p>
          <a:p>
            <a:r>
              <a:rPr lang="en-US" sz="1600" dirty="0">
                <a:latin typeface="+mj-lt"/>
              </a:rPr>
              <a:t>chhuang@ee.nthu.edu.tw</a:t>
            </a:r>
          </a:p>
        </p:txBody>
      </p:sp>
    </p:spTree>
    <p:extLst>
      <p:ext uri="{BB962C8B-B14F-4D97-AF65-F5344CB8AC3E}">
        <p14:creationId xmlns:p14="http://schemas.microsoft.com/office/powerpoint/2010/main" val="75228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293813" y="381000"/>
            <a:ext cx="9601200" cy="1143000"/>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smtClean="0"/>
              <a:t>Nick </a:t>
            </a:r>
            <a:r>
              <a:rPr lang="en-US" dirty="0" err="1" smtClean="0"/>
              <a:t>Szabo</a:t>
            </a:r>
            <a:endParaRPr lang="en-US" dirty="0"/>
          </a:p>
        </p:txBody>
      </p:sp>
      <p:sp>
        <p:nvSpPr>
          <p:cNvPr id="7" name="Content Placeholder 2">
            <a:extLst>
              <a:ext uri="{FF2B5EF4-FFF2-40B4-BE49-F238E27FC236}">
                <a16:creationId xmlns:a16="http://schemas.microsoft.com/office/drawing/2014/main" xmlns="" id="{7D4A34FD-1349-413D-AD74-5D5B4B34B957}"/>
              </a:ext>
            </a:extLst>
          </p:cNvPr>
          <p:cNvSpPr txBox="1">
            <a:spLocks/>
          </p:cNvSpPr>
          <p:nvPr/>
        </p:nvSpPr>
        <p:spPr>
          <a:xfrm>
            <a:off x="1316288" y="1905000"/>
            <a:ext cx="9273924" cy="41148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A5B0FE"/>
              </a:buClr>
              <a:buSzPts val="2400"/>
              <a:buFont typeface="Barlow Light"/>
              <a:buChar char="▹"/>
              <a:defRPr sz="2400" b="0" i="0" u="none" strike="noStrike" cap="none">
                <a:solidFill>
                  <a:srgbClr val="000000"/>
                </a:solidFill>
                <a:latin typeface="+mj-lt"/>
                <a:ea typeface="Barlow Light"/>
                <a:cs typeface="Barlow Light"/>
                <a:sym typeface="Barlow Light"/>
              </a:defRPr>
            </a:lvl1pPr>
            <a:lvl2pPr marL="914400" marR="0" lvl="1" indent="-381000" algn="l" rtl="0">
              <a:lnSpc>
                <a:spcPct val="100000"/>
              </a:lnSpc>
              <a:spcBef>
                <a:spcPts val="0"/>
              </a:spcBef>
              <a:spcAft>
                <a:spcPts val="0"/>
              </a:spcAft>
              <a:buClr>
                <a:srgbClr val="A5B0FE"/>
              </a:buClr>
              <a:buSzPts val="2400"/>
              <a:buFont typeface="Barlow Light"/>
              <a:buChar char="￭"/>
              <a:defRPr sz="2400" b="0" i="0" u="none" strike="noStrike" cap="none">
                <a:solidFill>
                  <a:srgbClr val="000000"/>
                </a:solidFill>
                <a:latin typeface="Barlow Light"/>
                <a:ea typeface="Barlow Light"/>
                <a:cs typeface="Barlow Light"/>
                <a:sym typeface="Barlow Light"/>
              </a:defRPr>
            </a:lvl2pPr>
            <a:lvl3pPr marL="1371600" marR="0" lvl="2" indent="-381000" algn="l" rtl="0">
              <a:lnSpc>
                <a:spcPct val="100000"/>
              </a:lnSpc>
              <a:spcBef>
                <a:spcPts val="0"/>
              </a:spcBef>
              <a:spcAft>
                <a:spcPts val="0"/>
              </a:spcAft>
              <a:buClr>
                <a:srgbClr val="A5B0FE"/>
              </a:buClr>
              <a:buSzPts val="2400"/>
              <a:buFont typeface="Barlow Light"/>
              <a:buChar char="⬝"/>
              <a:defRPr sz="2400" b="0" i="0" u="none" strike="noStrike" cap="none">
                <a:solidFill>
                  <a:srgbClr val="000000"/>
                </a:solidFill>
                <a:latin typeface="Barlow Light"/>
                <a:ea typeface="Barlow Light"/>
                <a:cs typeface="Barlow Light"/>
                <a:sym typeface="Barlow Light"/>
              </a:defRPr>
            </a:lvl3pPr>
            <a:lvl4pPr marL="1828800" marR="0" lvl="3"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4pPr>
            <a:lvl5pPr marL="2286000" marR="0" lvl="4"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5pPr>
            <a:lvl6pPr marL="2743200" marR="0" lvl="5"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6pPr>
            <a:lvl7pPr marL="3200400" marR="0" lvl="6"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7pPr>
            <a:lvl8pPr marL="3657600" marR="0" lvl="7"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8pPr>
            <a:lvl9pPr marL="4114800" marR="0" lvl="8"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9pPr>
          </a:lstStyle>
          <a:p>
            <a:pPr>
              <a:buClr>
                <a:schemeClr val="bg2">
                  <a:lumMod val="50000"/>
                </a:schemeClr>
              </a:buClr>
              <a:buFont typeface="Courier New" panose="02070309020205020404" pitchFamily="49" charset="0"/>
              <a:buChar char="o"/>
            </a:pPr>
            <a:r>
              <a:rPr lang="en-US" dirty="0">
                <a:cs typeface="Courier New" panose="02070309020205020404" pitchFamily="49" charset="0"/>
              </a:rPr>
              <a:t>American computer scientist</a:t>
            </a:r>
            <a:endParaRPr lang="en-US" dirty="0">
              <a:latin typeface="+mj-lt"/>
              <a:cs typeface="Courier New" panose="02070309020205020404" pitchFamily="49" charset="0"/>
            </a:endParaRPr>
          </a:p>
        </p:txBody>
      </p:sp>
      <p:pic>
        <p:nvPicPr>
          <p:cNvPr id="8" name="Picture 7" descr="szab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012" y="3200400"/>
            <a:ext cx="4432300" cy="1841500"/>
          </a:xfrm>
          <a:prstGeom prst="rect">
            <a:avLst/>
          </a:prstGeom>
        </p:spPr>
      </p:pic>
    </p:spTree>
    <p:extLst>
      <p:ext uri="{BB962C8B-B14F-4D97-AF65-F5344CB8AC3E}">
        <p14:creationId xmlns:p14="http://schemas.microsoft.com/office/powerpoint/2010/main" val="33334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293813" y="381000"/>
            <a:ext cx="9601200" cy="1143000"/>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Craig Steven Wright</a:t>
            </a:r>
          </a:p>
        </p:txBody>
      </p:sp>
      <p:sp>
        <p:nvSpPr>
          <p:cNvPr id="7" name="Content Placeholder 2">
            <a:extLst>
              <a:ext uri="{FF2B5EF4-FFF2-40B4-BE49-F238E27FC236}">
                <a16:creationId xmlns:a16="http://schemas.microsoft.com/office/drawing/2014/main" xmlns="" id="{7D4A34FD-1349-413D-AD74-5D5B4B34B957}"/>
              </a:ext>
            </a:extLst>
          </p:cNvPr>
          <p:cNvSpPr txBox="1">
            <a:spLocks/>
          </p:cNvSpPr>
          <p:nvPr/>
        </p:nvSpPr>
        <p:spPr>
          <a:xfrm>
            <a:off x="1316288" y="1905000"/>
            <a:ext cx="9273924" cy="41148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A5B0FE"/>
              </a:buClr>
              <a:buSzPts val="2400"/>
              <a:buFont typeface="Barlow Light"/>
              <a:buChar char="▹"/>
              <a:defRPr sz="2400" b="0" i="0" u="none" strike="noStrike" cap="none">
                <a:solidFill>
                  <a:srgbClr val="000000"/>
                </a:solidFill>
                <a:latin typeface="+mj-lt"/>
                <a:ea typeface="Barlow Light"/>
                <a:cs typeface="Barlow Light"/>
                <a:sym typeface="Barlow Light"/>
              </a:defRPr>
            </a:lvl1pPr>
            <a:lvl2pPr marL="914400" marR="0" lvl="1" indent="-381000" algn="l" rtl="0">
              <a:lnSpc>
                <a:spcPct val="100000"/>
              </a:lnSpc>
              <a:spcBef>
                <a:spcPts val="0"/>
              </a:spcBef>
              <a:spcAft>
                <a:spcPts val="0"/>
              </a:spcAft>
              <a:buClr>
                <a:srgbClr val="A5B0FE"/>
              </a:buClr>
              <a:buSzPts val="2400"/>
              <a:buFont typeface="Barlow Light"/>
              <a:buChar char="￭"/>
              <a:defRPr sz="2400" b="0" i="0" u="none" strike="noStrike" cap="none">
                <a:solidFill>
                  <a:srgbClr val="000000"/>
                </a:solidFill>
                <a:latin typeface="Barlow Light"/>
                <a:ea typeface="Barlow Light"/>
                <a:cs typeface="Barlow Light"/>
                <a:sym typeface="Barlow Light"/>
              </a:defRPr>
            </a:lvl2pPr>
            <a:lvl3pPr marL="1371600" marR="0" lvl="2" indent="-381000" algn="l" rtl="0">
              <a:lnSpc>
                <a:spcPct val="100000"/>
              </a:lnSpc>
              <a:spcBef>
                <a:spcPts val="0"/>
              </a:spcBef>
              <a:spcAft>
                <a:spcPts val="0"/>
              </a:spcAft>
              <a:buClr>
                <a:srgbClr val="A5B0FE"/>
              </a:buClr>
              <a:buSzPts val="2400"/>
              <a:buFont typeface="Barlow Light"/>
              <a:buChar char="⬝"/>
              <a:defRPr sz="2400" b="0" i="0" u="none" strike="noStrike" cap="none">
                <a:solidFill>
                  <a:srgbClr val="000000"/>
                </a:solidFill>
                <a:latin typeface="Barlow Light"/>
                <a:ea typeface="Barlow Light"/>
                <a:cs typeface="Barlow Light"/>
                <a:sym typeface="Barlow Light"/>
              </a:defRPr>
            </a:lvl3pPr>
            <a:lvl4pPr marL="1828800" marR="0" lvl="3"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4pPr>
            <a:lvl5pPr marL="2286000" marR="0" lvl="4"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5pPr>
            <a:lvl6pPr marL="2743200" marR="0" lvl="5"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6pPr>
            <a:lvl7pPr marL="3200400" marR="0" lvl="6"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7pPr>
            <a:lvl8pPr marL="3657600" marR="0" lvl="7"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8pPr>
            <a:lvl9pPr marL="4114800" marR="0" lvl="8"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9pPr>
          </a:lstStyle>
          <a:p>
            <a:pPr>
              <a:buClr>
                <a:schemeClr val="bg2">
                  <a:lumMod val="50000"/>
                </a:schemeClr>
              </a:buClr>
              <a:buFont typeface="Courier New" panose="02070309020205020404" pitchFamily="49" charset="0"/>
              <a:buChar char="o"/>
            </a:pPr>
            <a:r>
              <a:rPr lang="en-US" dirty="0" smtClean="0">
                <a:cs typeface="Courier New" panose="02070309020205020404" pitchFamily="49" charset="0"/>
              </a:rPr>
              <a:t>Australian </a:t>
            </a:r>
            <a:r>
              <a:rPr lang="en-US" dirty="0">
                <a:cs typeface="Courier New" panose="02070309020205020404" pitchFamily="49" charset="0"/>
              </a:rPr>
              <a:t>computer scientist and </a:t>
            </a:r>
            <a:r>
              <a:rPr lang="en-US" dirty="0" smtClean="0">
                <a:cs typeface="Courier New" panose="02070309020205020404" pitchFamily="49" charset="0"/>
              </a:rPr>
              <a:t>businessman.</a:t>
            </a:r>
          </a:p>
          <a:p>
            <a:pPr>
              <a:buClr>
                <a:schemeClr val="bg2">
                  <a:lumMod val="50000"/>
                </a:schemeClr>
              </a:buClr>
              <a:buFont typeface="Courier New" panose="02070309020205020404" pitchFamily="49" charset="0"/>
              <a:buChar char="o"/>
            </a:pPr>
            <a:r>
              <a:rPr lang="en-US" dirty="0" smtClean="0">
                <a:cs typeface="Courier New" panose="02070309020205020404" pitchFamily="49" charset="0"/>
              </a:rPr>
              <a:t>Was the CEO </a:t>
            </a:r>
            <a:r>
              <a:rPr lang="en-US" dirty="0">
                <a:cs typeface="Courier New" panose="02070309020205020404" pitchFamily="49" charset="0"/>
              </a:rPr>
              <a:t>of Hotwire Preemptive Intelligence Group (Hotwire PE)</a:t>
            </a:r>
            <a:endParaRPr lang="en-US" dirty="0">
              <a:latin typeface="+mj-lt"/>
              <a:cs typeface="Courier New" panose="02070309020205020404" pitchFamily="49" charset="0"/>
            </a:endParaRPr>
          </a:p>
        </p:txBody>
      </p:sp>
      <p:pic>
        <p:nvPicPr>
          <p:cNvPr id="2" name="Picture 1" descr="146250037862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612" y="3733800"/>
            <a:ext cx="3937000" cy="2222500"/>
          </a:xfrm>
          <a:prstGeom prst="rect">
            <a:avLst/>
          </a:prstGeom>
        </p:spPr>
      </p:pic>
    </p:spTree>
    <p:extLst>
      <p:ext uri="{BB962C8B-B14F-4D97-AF65-F5344CB8AC3E}">
        <p14:creationId xmlns:p14="http://schemas.microsoft.com/office/powerpoint/2010/main" val="69846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rai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0"/>
            <a:ext cx="10281531" cy="6858000"/>
          </a:xfrm>
          <a:prstGeom prst="rect">
            <a:avLst/>
          </a:prstGeom>
        </p:spPr>
      </p:pic>
    </p:spTree>
    <p:extLst>
      <p:ext uri="{BB962C8B-B14F-4D97-AF65-F5344CB8AC3E}">
        <p14:creationId xmlns:p14="http://schemas.microsoft.com/office/powerpoint/2010/main" val="1375522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Bitcoin Whitepaper</a:t>
            </a:r>
            <a:endParaRPr lang="en-US" dirty="0">
              <a:latin typeface="+mj-lt"/>
            </a:endParaRPr>
          </a:p>
        </p:txBody>
      </p:sp>
      <p:pic>
        <p:nvPicPr>
          <p:cNvPr id="3" name="Picture 2"/>
          <p:cNvPicPr>
            <a:picLocks noChangeAspect="1"/>
          </p:cNvPicPr>
          <p:nvPr/>
        </p:nvPicPr>
        <p:blipFill>
          <a:blip r:embed="rId2"/>
          <a:stretch>
            <a:fillRect/>
          </a:stretch>
        </p:blipFill>
        <p:spPr>
          <a:xfrm>
            <a:off x="2269146" y="1828800"/>
            <a:ext cx="7650533" cy="4087498"/>
          </a:xfrm>
          <a:prstGeom prst="rect">
            <a:avLst/>
          </a:prstGeom>
        </p:spPr>
      </p:pic>
    </p:spTree>
    <p:extLst>
      <p:ext uri="{BB962C8B-B14F-4D97-AF65-F5344CB8AC3E}">
        <p14:creationId xmlns:p14="http://schemas.microsoft.com/office/powerpoint/2010/main" val="2264403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Bitcoin</a:t>
            </a:r>
            <a:endParaRPr lang="en-US" dirty="0">
              <a:latin typeface="+mj-lt"/>
            </a:endParaRPr>
          </a:p>
        </p:txBody>
      </p:sp>
      <p:sp>
        <p:nvSpPr>
          <p:cNvPr id="3" name="Text Placeholder 3"/>
          <p:cNvSpPr txBox="1">
            <a:spLocks/>
          </p:cNvSpPr>
          <p:nvPr/>
        </p:nvSpPr>
        <p:spPr>
          <a:xfrm>
            <a:off x="1446212" y="1828800"/>
            <a:ext cx="9067800" cy="3962400"/>
          </a:xfrm>
          <a:prstGeom prst="rect">
            <a:avLst/>
          </a:prstGeom>
        </p:spPr>
        <p:txBody>
          <a:bodyPr/>
          <a:lst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pPr marL="76200" indent="0">
              <a:lnSpc>
                <a:spcPct val="150000"/>
              </a:lnSpc>
              <a:buFont typeface="Arial" pitchFamily="34" charset="0"/>
              <a:buNone/>
            </a:pPr>
            <a:r>
              <a:rPr lang="en-US" dirty="0" smtClean="0">
                <a:latin typeface="+mj-lt"/>
                <a:cs typeface="Courier New" panose="02070309020205020404" pitchFamily="49" charset="0"/>
              </a:rPr>
              <a:t>A digital money created to make the new payment procedure. It is used o</a:t>
            </a:r>
            <a:r>
              <a:rPr lang="en-US" dirty="0">
                <a:latin typeface="+mj-lt"/>
                <a:cs typeface="Courier New" panose="02070309020205020404" pitchFamily="49" charset="0"/>
              </a:rPr>
              <a:t>n</a:t>
            </a:r>
            <a:r>
              <a:rPr lang="en-US" dirty="0" smtClean="0">
                <a:latin typeface="+mj-lt"/>
                <a:cs typeface="Courier New" panose="02070309020205020404" pitchFamily="49" charset="0"/>
              </a:rPr>
              <a:t> </a:t>
            </a:r>
            <a:r>
              <a:rPr lang="en-US" b="1" dirty="0" smtClean="0">
                <a:solidFill>
                  <a:srgbClr val="C00000"/>
                </a:solidFill>
                <a:latin typeface="+mj-lt"/>
                <a:cs typeface="Courier New" panose="02070309020205020404" pitchFamily="49" charset="0"/>
              </a:rPr>
              <a:t>decentralized</a:t>
            </a:r>
            <a:r>
              <a:rPr lang="en-US" b="1" dirty="0" smtClean="0">
                <a:latin typeface="+mj-lt"/>
                <a:cs typeface="Courier New" panose="02070309020205020404" pitchFamily="49" charset="0"/>
              </a:rPr>
              <a:t> </a:t>
            </a:r>
            <a:r>
              <a:rPr lang="en-US" b="1" dirty="0" smtClean="0">
                <a:solidFill>
                  <a:srgbClr val="C00000"/>
                </a:solidFill>
                <a:latin typeface="+mj-lt"/>
                <a:cs typeface="Courier New" panose="02070309020205020404" pitchFamily="49" charset="0"/>
              </a:rPr>
              <a:t>peer-to-peer payment network</a:t>
            </a:r>
            <a:r>
              <a:rPr lang="en-US" dirty="0" smtClean="0">
                <a:latin typeface="+mj-lt"/>
                <a:cs typeface="Courier New" panose="02070309020205020404" pitchFamily="49" charset="0"/>
              </a:rPr>
              <a:t>. This technique required every user in this network to store the transactions (blocks) to keep the network </a:t>
            </a:r>
            <a:r>
              <a:rPr lang="en-US" i="1" dirty="0" smtClean="0">
                <a:latin typeface="+mj-lt"/>
                <a:cs typeface="Courier New" panose="02070309020205020404" pitchFamily="49" charset="0"/>
              </a:rPr>
              <a:t>working without </a:t>
            </a:r>
            <a:r>
              <a:rPr lang="en-US" i="1" dirty="0">
                <a:latin typeface="+mj-lt"/>
                <a:cs typeface="Courier New" panose="02070309020205020404" pitchFamily="49" charset="0"/>
              </a:rPr>
              <a:t>a</a:t>
            </a:r>
            <a:r>
              <a:rPr lang="en-US" i="1" dirty="0" smtClean="0">
                <a:latin typeface="+mj-lt"/>
                <a:cs typeface="Courier New" panose="02070309020205020404" pitchFamily="49" charset="0"/>
              </a:rPr>
              <a:t> central authority (Middlemen)</a:t>
            </a:r>
            <a:r>
              <a:rPr lang="en-US" dirty="0" smtClean="0">
                <a:latin typeface="+mj-lt"/>
                <a:cs typeface="Courier New" panose="02070309020205020404" pitchFamily="49" charset="0"/>
              </a:rPr>
              <a:t>. </a:t>
            </a:r>
            <a:endParaRPr lang="en-US" dirty="0">
              <a:latin typeface="+mj-lt"/>
              <a:cs typeface="Courier New" panose="02070309020205020404" pitchFamily="49" charset="0"/>
            </a:endParaRPr>
          </a:p>
        </p:txBody>
      </p:sp>
    </p:spTree>
    <p:extLst>
      <p:ext uri="{BB962C8B-B14F-4D97-AF65-F5344CB8AC3E}">
        <p14:creationId xmlns:p14="http://schemas.microsoft.com/office/powerpoint/2010/main" val="316879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Features of Bitcoin</a:t>
            </a:r>
            <a:endParaRPr lang="en-US" dirty="0">
              <a:latin typeface="+mj-lt"/>
            </a:endParaRPr>
          </a:p>
        </p:txBody>
      </p:sp>
      <p:sp>
        <p:nvSpPr>
          <p:cNvPr id="3" name="Rectangle 2"/>
          <p:cNvSpPr/>
          <p:nvPr/>
        </p:nvSpPr>
        <p:spPr>
          <a:xfrm>
            <a:off x="1598612" y="1981200"/>
            <a:ext cx="8763000" cy="2308324"/>
          </a:xfrm>
          <a:prstGeom prst="rect">
            <a:avLst/>
          </a:prstGeom>
        </p:spPr>
        <p:txBody>
          <a:bodyPr wrap="square">
            <a:spAutoFit/>
          </a:bodyPr>
          <a:lstStyle/>
          <a:p>
            <a:pPr marL="342900" indent="-342900">
              <a:buClr>
                <a:schemeClr val="accent1">
                  <a:lumMod val="60000"/>
                  <a:lumOff val="40000"/>
                </a:schemeClr>
              </a:buClr>
              <a:buFont typeface="Arial" panose="020B0604020202020204" pitchFamily="34" charset="0"/>
              <a:buChar char="•"/>
            </a:pPr>
            <a:r>
              <a:rPr lang="en-US" sz="2400" dirty="0">
                <a:latin typeface="+mj-lt"/>
                <a:cs typeface="Courier New" panose="02070309020205020404" pitchFamily="49" charset="0"/>
              </a:rPr>
              <a:t>Nominal transaction fee’s paid to the </a:t>
            </a:r>
            <a:r>
              <a:rPr lang="en-US" sz="2400" dirty="0" smtClean="0">
                <a:latin typeface="+mj-lt"/>
                <a:cs typeface="Courier New" panose="02070309020205020404" pitchFamily="49" charset="0"/>
              </a:rPr>
              <a:t>network</a:t>
            </a:r>
          </a:p>
          <a:p>
            <a:pPr marL="800100" lvl="1" indent="-342900">
              <a:buClr>
                <a:schemeClr val="accent1">
                  <a:lumMod val="60000"/>
                  <a:lumOff val="40000"/>
                </a:schemeClr>
              </a:buClr>
              <a:buFont typeface="Arial" panose="020B0604020202020204" pitchFamily="34" charset="0"/>
              <a:buChar char="•"/>
            </a:pPr>
            <a:r>
              <a:rPr lang="en-US" sz="2400" dirty="0" smtClean="0">
                <a:latin typeface="+mj-lt"/>
                <a:cs typeface="Courier New" panose="02070309020205020404" pitchFamily="49" charset="0"/>
              </a:rPr>
              <a:t>Same </a:t>
            </a:r>
            <a:r>
              <a:rPr lang="en-US" sz="2400" dirty="0">
                <a:latin typeface="+mj-lt"/>
                <a:cs typeface="Courier New" panose="02070309020205020404" pitchFamily="49" charset="0"/>
              </a:rPr>
              <a:t>cost to send $.01 as $</a:t>
            </a:r>
            <a:r>
              <a:rPr lang="en-US" sz="2400" dirty="0" smtClean="0">
                <a:latin typeface="+mj-lt"/>
                <a:cs typeface="Courier New" panose="02070309020205020404" pitchFamily="49" charset="0"/>
              </a:rPr>
              <a:t>1,000,000</a:t>
            </a:r>
            <a:endParaRPr lang="en-US" sz="2400" dirty="0">
              <a:latin typeface="+mj-lt"/>
              <a:cs typeface="Courier New" panose="02070309020205020404" pitchFamily="49" charset="0"/>
            </a:endParaRPr>
          </a:p>
          <a:p>
            <a:pPr marL="342900" indent="-342900">
              <a:buClr>
                <a:schemeClr val="accent1">
                  <a:lumMod val="60000"/>
                  <a:lumOff val="40000"/>
                </a:schemeClr>
              </a:buClr>
              <a:buFont typeface="Arial" panose="020B0604020202020204" pitchFamily="34" charset="0"/>
              <a:buChar char="•"/>
            </a:pPr>
            <a:r>
              <a:rPr lang="en-US" sz="2400" dirty="0" smtClean="0">
                <a:latin typeface="+mj-lt"/>
                <a:cs typeface="Courier New" panose="02070309020205020404" pitchFamily="49" charset="0"/>
              </a:rPr>
              <a:t>Consensus </a:t>
            </a:r>
            <a:r>
              <a:rPr lang="en-US" sz="2400" dirty="0">
                <a:latin typeface="+mj-lt"/>
                <a:cs typeface="Courier New" panose="02070309020205020404" pitchFamily="49" charset="0"/>
              </a:rPr>
              <a:t>driven – no central </a:t>
            </a:r>
            <a:r>
              <a:rPr lang="en-US" sz="2400" dirty="0" smtClean="0">
                <a:latin typeface="+mj-lt"/>
                <a:cs typeface="Courier New" panose="02070309020205020404" pitchFamily="49" charset="0"/>
              </a:rPr>
              <a:t>authority</a:t>
            </a:r>
          </a:p>
          <a:p>
            <a:pPr marL="342900" indent="-342900">
              <a:buClr>
                <a:schemeClr val="accent1">
                  <a:lumMod val="60000"/>
                  <a:lumOff val="40000"/>
                </a:schemeClr>
              </a:buClr>
              <a:buFont typeface="Arial" panose="020B0604020202020204" pitchFamily="34" charset="0"/>
              <a:buChar char="•"/>
            </a:pPr>
            <a:r>
              <a:rPr lang="en-US" sz="2400" dirty="0" smtClean="0">
                <a:latin typeface="+mj-lt"/>
                <a:cs typeface="Courier New" panose="02070309020205020404" pitchFamily="49" charset="0"/>
              </a:rPr>
              <a:t>Counterfeit resilient</a:t>
            </a:r>
          </a:p>
          <a:p>
            <a:pPr marL="800100" lvl="1" indent="-342900">
              <a:buClr>
                <a:schemeClr val="accent1">
                  <a:lumMod val="60000"/>
                  <a:lumOff val="40000"/>
                </a:schemeClr>
              </a:buClr>
              <a:buFont typeface="Arial" panose="020B0604020202020204" pitchFamily="34" charset="0"/>
              <a:buChar char="•"/>
            </a:pPr>
            <a:r>
              <a:rPr lang="en-US" sz="2400" dirty="0" smtClean="0">
                <a:latin typeface="+mj-lt"/>
                <a:cs typeface="Courier New" panose="02070309020205020404" pitchFamily="49" charset="0"/>
              </a:rPr>
              <a:t>Cannot </a:t>
            </a:r>
            <a:r>
              <a:rPr lang="en-US" sz="2400" dirty="0">
                <a:latin typeface="+mj-lt"/>
                <a:cs typeface="Courier New" panose="02070309020205020404" pitchFamily="49" charset="0"/>
              </a:rPr>
              <a:t>add coins </a:t>
            </a:r>
            <a:r>
              <a:rPr lang="en-US" sz="2400" dirty="0" smtClean="0">
                <a:latin typeface="+mj-lt"/>
                <a:cs typeface="Courier New" panose="02070309020205020404" pitchFamily="49" charset="0"/>
              </a:rPr>
              <a:t>arbitrarily</a:t>
            </a:r>
          </a:p>
          <a:p>
            <a:pPr marL="800100" lvl="1" indent="-342900">
              <a:buClr>
                <a:schemeClr val="accent1">
                  <a:lumMod val="60000"/>
                  <a:lumOff val="40000"/>
                </a:schemeClr>
              </a:buClr>
              <a:buFont typeface="Arial" panose="020B0604020202020204" pitchFamily="34" charset="0"/>
              <a:buChar char="•"/>
            </a:pPr>
            <a:r>
              <a:rPr lang="en-US" sz="2400" dirty="0" smtClean="0">
                <a:latin typeface="+mj-lt"/>
                <a:cs typeface="Courier New" panose="02070309020205020404" pitchFamily="49" charset="0"/>
              </a:rPr>
              <a:t>Cannot </a:t>
            </a:r>
            <a:r>
              <a:rPr lang="en-US" sz="2400" dirty="0">
                <a:latin typeface="+mj-lt"/>
                <a:cs typeface="Courier New" panose="02070309020205020404" pitchFamily="49" charset="0"/>
              </a:rPr>
              <a:t>be double-spent</a:t>
            </a:r>
          </a:p>
        </p:txBody>
      </p:sp>
    </p:spTree>
    <p:extLst>
      <p:ext uri="{BB962C8B-B14F-4D97-AF65-F5344CB8AC3E}">
        <p14:creationId xmlns:p14="http://schemas.microsoft.com/office/powerpoint/2010/main" val="222061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ctrTitle"/>
          </p:nvPr>
        </p:nvSpPr>
        <p:spPr>
          <a:xfrm>
            <a:off x="2746442" y="2414878"/>
            <a:ext cx="7247439" cy="1545997"/>
          </a:xfrm>
          <a:prstGeom prst="rect">
            <a:avLst/>
          </a:prstGeom>
        </p:spPr>
        <p:txBody>
          <a:bodyPr spcFirstLastPara="1" vert="horz" wrap="square" lIns="121868" tIns="121868" rIns="121868" bIns="121868" rtlCol="0" anchor="b" anchorCtr="0">
            <a:noAutofit/>
          </a:bodyPr>
          <a:lstStyle/>
          <a:p>
            <a:r>
              <a:rPr lang="en" dirty="0" smtClean="0"/>
              <a:t>Blockchain Contributor</a:t>
            </a:r>
            <a:endParaRPr dirty="0"/>
          </a:p>
        </p:txBody>
      </p:sp>
    </p:spTree>
    <p:extLst>
      <p:ext uri="{BB962C8B-B14F-4D97-AF65-F5344CB8AC3E}">
        <p14:creationId xmlns:p14="http://schemas.microsoft.com/office/powerpoint/2010/main" val="27411539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4084" y="685800"/>
            <a:ext cx="9601200" cy="1143000"/>
          </a:xfrm>
        </p:spPr>
        <p:txBody>
          <a:bodyPr/>
          <a:lstStyle/>
          <a:p>
            <a:r>
              <a:rPr lang="en-US" dirty="0" smtClean="0">
                <a:latin typeface="+mj-lt"/>
              </a:rPr>
              <a:t>Who is the contributor in </a:t>
            </a:r>
            <a:r>
              <a:rPr lang="en-US" dirty="0" err="1" smtClean="0">
                <a:latin typeface="+mj-lt"/>
              </a:rPr>
              <a:t>Blockchain</a:t>
            </a:r>
            <a:r>
              <a:rPr lang="en-US" dirty="0" smtClean="0">
                <a:latin typeface="+mj-lt"/>
              </a:rPr>
              <a:t> network?</a:t>
            </a:r>
            <a:endParaRPr lang="en-US" dirty="0">
              <a:latin typeface="+mj-lt"/>
            </a:endParaRPr>
          </a:p>
        </p:txBody>
      </p:sp>
      <p:sp>
        <p:nvSpPr>
          <p:cNvPr id="2" name="Slide Number Placeholder 1"/>
          <p:cNvSpPr>
            <a:spLocks noGrp="1"/>
          </p:cNvSpPr>
          <p:nvPr>
            <p:ph type="sldNum" sz="quarter" idx="4294967295"/>
          </p:nvPr>
        </p:nvSpPr>
        <p:spPr>
          <a:xfrm>
            <a:off x="8051225" y="6356351"/>
            <a:ext cx="2844059" cy="365125"/>
          </a:xfrm>
        </p:spPr>
        <p:txBody>
          <a:bodyPr/>
          <a:lstStyle/>
          <a:p>
            <a:fld id="{00000000-1234-1234-1234-123412341234}" type="slidenum">
              <a:rPr lang="en" smtClean="0">
                <a:latin typeface="+mj-lt"/>
              </a:rPr>
              <a:pPr/>
              <a:t>17</a:t>
            </a:fld>
            <a:endParaRPr lang="en">
              <a:latin typeface="+mj-lt"/>
            </a:endParaRPr>
          </a:p>
        </p:txBody>
      </p:sp>
      <p:sp>
        <p:nvSpPr>
          <p:cNvPr id="4" name="Text Placeholder 3"/>
          <p:cNvSpPr>
            <a:spLocks noGrp="1"/>
          </p:cNvSpPr>
          <p:nvPr>
            <p:ph type="body" idx="4294967295"/>
          </p:nvPr>
        </p:nvSpPr>
        <p:spPr>
          <a:xfrm>
            <a:off x="2669652" y="2514600"/>
            <a:ext cx="6850063" cy="2894012"/>
          </a:xfrm>
          <a:solidFill>
            <a:schemeClr val="bg1">
              <a:alpha val="70000"/>
            </a:schemeClr>
          </a:solidFill>
        </p:spPr>
        <p:txBody>
          <a:bodyPr>
            <a:normAutofit/>
          </a:bodyPr>
          <a:lstStyle/>
          <a:p>
            <a:r>
              <a:rPr lang="en-US" sz="3600" dirty="0" smtClean="0">
                <a:latin typeface="+mj-lt"/>
              </a:rPr>
              <a:t>Users</a:t>
            </a:r>
          </a:p>
          <a:p>
            <a:r>
              <a:rPr lang="en-US" sz="3600" dirty="0" smtClean="0">
                <a:latin typeface="+mj-lt"/>
              </a:rPr>
              <a:t>Miners</a:t>
            </a:r>
            <a:endParaRPr lang="en-US" sz="3600" dirty="0">
              <a:latin typeface="+mj-lt"/>
            </a:endParaRPr>
          </a:p>
        </p:txBody>
      </p:sp>
    </p:spTree>
    <p:extLst>
      <p:ext uri="{BB962C8B-B14F-4D97-AF65-F5344CB8AC3E}">
        <p14:creationId xmlns:p14="http://schemas.microsoft.com/office/powerpoint/2010/main" val="3000022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mj-lt"/>
              </a:rPr>
              <a:t>What are miners doing?</a:t>
            </a:r>
          </a:p>
        </p:txBody>
      </p:sp>
      <p:sp>
        <p:nvSpPr>
          <p:cNvPr id="2" name="Slide Number Placeholder 1"/>
          <p:cNvSpPr>
            <a:spLocks noGrp="1"/>
          </p:cNvSpPr>
          <p:nvPr>
            <p:ph type="sldNum" sz="quarter" idx="4294967295"/>
          </p:nvPr>
        </p:nvSpPr>
        <p:spPr>
          <a:xfrm>
            <a:off x="8051225" y="6356351"/>
            <a:ext cx="2844059" cy="365125"/>
          </a:xfrm>
        </p:spPr>
        <p:txBody>
          <a:bodyPr/>
          <a:lstStyle/>
          <a:p>
            <a:fld id="{00000000-1234-1234-1234-123412341234}" type="slidenum">
              <a:rPr lang="en" smtClean="0">
                <a:latin typeface="+mj-lt"/>
              </a:rPr>
              <a:pPr/>
              <a:t>18</a:t>
            </a:fld>
            <a:endParaRPr lang="en">
              <a:latin typeface="+mj-lt"/>
            </a:endParaRPr>
          </a:p>
        </p:txBody>
      </p:sp>
      <p:sp>
        <p:nvSpPr>
          <p:cNvPr id="5" name="Rectangle 4"/>
          <p:cNvSpPr/>
          <p:nvPr/>
        </p:nvSpPr>
        <p:spPr>
          <a:xfrm>
            <a:off x="1103313" y="1676400"/>
            <a:ext cx="9982200" cy="3816429"/>
          </a:xfrm>
          <a:prstGeom prst="rect">
            <a:avLst/>
          </a:prstGeom>
        </p:spPr>
        <p:txBody>
          <a:bodyPr wrap="square">
            <a:spAutoFit/>
          </a:bodyPr>
          <a:lstStyle/>
          <a:p>
            <a:r>
              <a:rPr lang="en-US" sz="2200" dirty="0">
                <a:latin typeface="+mj-lt"/>
              </a:rPr>
              <a:t>Principally everybody can be a miner. Since a decentralized network has no authority to delegate this task, a cryptocurrency needs some kind of mechanism to prevent one ruling party from abusing it. Imagine someone creates thousands of peers and spreads forged transactions. The system would break immediately.</a:t>
            </a:r>
          </a:p>
          <a:p>
            <a:endParaRPr lang="en-US" sz="2200" dirty="0">
              <a:latin typeface="+mj-lt"/>
            </a:endParaRPr>
          </a:p>
          <a:p>
            <a:r>
              <a:rPr lang="en-US" sz="2200" dirty="0">
                <a:latin typeface="+mj-lt"/>
              </a:rPr>
              <a:t>So, Satoshi set the rule that the miners need to invest some work of their computers to qualify for this task. In fact, they have to find a hash – a product of a cryptographic function – that connects the new block with its predecessor. This is called the Proof-of-Work. In Bitcoin, it is based on the SHA 256 Hash algorithm.</a:t>
            </a:r>
          </a:p>
        </p:txBody>
      </p:sp>
    </p:spTree>
    <p:extLst>
      <p:ext uri="{BB962C8B-B14F-4D97-AF65-F5344CB8AC3E}">
        <p14:creationId xmlns:p14="http://schemas.microsoft.com/office/powerpoint/2010/main" val="205663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mj-lt"/>
              </a:rPr>
              <a:t>How </a:t>
            </a:r>
            <a:r>
              <a:rPr lang="en-US" dirty="0" err="1">
                <a:latin typeface="+mj-lt"/>
              </a:rPr>
              <a:t>Blockchains</a:t>
            </a:r>
            <a:r>
              <a:rPr lang="en-US" dirty="0">
                <a:latin typeface="+mj-lt"/>
              </a:rPr>
              <a:t> Work: </a:t>
            </a:r>
            <a:r>
              <a:rPr lang="en-US" dirty="0" smtClean="0">
                <a:latin typeface="+mj-lt"/>
              </a:rPr>
              <a:t>Maintenance</a:t>
            </a:r>
            <a:endParaRPr lang="en-US" dirty="0">
              <a:latin typeface="+mj-lt"/>
            </a:endParaRPr>
          </a:p>
        </p:txBody>
      </p:sp>
      <p:sp>
        <p:nvSpPr>
          <p:cNvPr id="2" name="Slide Number Placeholder 1"/>
          <p:cNvSpPr>
            <a:spLocks noGrp="1"/>
          </p:cNvSpPr>
          <p:nvPr>
            <p:ph type="sldNum" sz="quarter" idx="4294967295"/>
          </p:nvPr>
        </p:nvSpPr>
        <p:spPr>
          <a:xfrm>
            <a:off x="8051225" y="6356351"/>
            <a:ext cx="2844059" cy="365125"/>
          </a:xfrm>
        </p:spPr>
        <p:txBody>
          <a:bodyPr/>
          <a:lstStyle/>
          <a:p>
            <a:fld id="{00000000-1234-1234-1234-123412341234}" type="slidenum">
              <a:rPr lang="en" smtClean="0">
                <a:latin typeface="+mj-lt"/>
              </a:rPr>
              <a:pPr/>
              <a:t>19</a:t>
            </a:fld>
            <a:endParaRPr lang="en">
              <a:latin typeface="+mj-lt"/>
            </a:endParaRPr>
          </a:p>
        </p:txBody>
      </p:sp>
      <p:sp>
        <p:nvSpPr>
          <p:cNvPr id="6" name="Content Placeholder 2">
            <a:extLst>
              <a:ext uri="{FF2B5EF4-FFF2-40B4-BE49-F238E27FC236}">
                <a16:creationId xmlns:a16="http://schemas.microsoft.com/office/drawing/2014/main" xmlns="" id="{CF9AD5E1-66E5-4C66-8CD4-2D798D1C38D9}"/>
              </a:ext>
            </a:extLst>
          </p:cNvPr>
          <p:cNvSpPr txBox="1">
            <a:spLocks/>
          </p:cNvSpPr>
          <p:nvPr/>
        </p:nvSpPr>
        <p:spPr>
          <a:xfrm>
            <a:off x="1320800" y="1828800"/>
            <a:ext cx="8836898" cy="5484971"/>
          </a:xfrm>
          <a:prstGeom prst="rect">
            <a:avLst/>
          </a:prstGeom>
          <a:noFill/>
          <a:ln>
            <a:noFill/>
          </a:ln>
        </p:spPr>
        <p:txBody>
          <a:bodyPr spcFirstLastPara="1" wrap="square" lIns="121868" tIns="121868" rIns="121868" bIns="121868" anchor="t"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A5B0FE"/>
              </a:buClr>
              <a:buSzPts val="2400"/>
              <a:buFont typeface="Barlow Light"/>
              <a:buChar char="▹"/>
              <a:defRPr sz="2400" b="0" i="0" u="none" strike="noStrike" cap="none">
                <a:solidFill>
                  <a:srgbClr val="000000"/>
                </a:solidFill>
                <a:latin typeface="+mj-lt"/>
                <a:ea typeface="Barlow Light"/>
                <a:cs typeface="Barlow Light"/>
                <a:sym typeface="Barlow Light"/>
              </a:defRPr>
            </a:lvl1pPr>
            <a:lvl2pPr marL="914400" marR="0" lvl="1" indent="-381000" algn="l" rtl="0">
              <a:lnSpc>
                <a:spcPct val="100000"/>
              </a:lnSpc>
              <a:spcBef>
                <a:spcPts val="0"/>
              </a:spcBef>
              <a:spcAft>
                <a:spcPts val="0"/>
              </a:spcAft>
              <a:buClr>
                <a:srgbClr val="A5B0FE"/>
              </a:buClr>
              <a:buSzPts val="2400"/>
              <a:buFont typeface="Barlow Light"/>
              <a:buChar char="￭"/>
              <a:defRPr sz="2400" b="0" i="0" u="none" strike="noStrike" cap="none">
                <a:solidFill>
                  <a:srgbClr val="000000"/>
                </a:solidFill>
                <a:latin typeface="Barlow Light"/>
                <a:ea typeface="Barlow Light"/>
                <a:cs typeface="Barlow Light"/>
                <a:sym typeface="Barlow Light"/>
              </a:defRPr>
            </a:lvl2pPr>
            <a:lvl3pPr marL="1371600" marR="0" lvl="2" indent="-381000" algn="l" rtl="0">
              <a:lnSpc>
                <a:spcPct val="100000"/>
              </a:lnSpc>
              <a:spcBef>
                <a:spcPts val="0"/>
              </a:spcBef>
              <a:spcAft>
                <a:spcPts val="0"/>
              </a:spcAft>
              <a:buClr>
                <a:srgbClr val="A5B0FE"/>
              </a:buClr>
              <a:buSzPts val="2400"/>
              <a:buFont typeface="Barlow Light"/>
              <a:buChar char="⬝"/>
              <a:defRPr sz="2400" b="0" i="0" u="none" strike="noStrike" cap="none">
                <a:solidFill>
                  <a:srgbClr val="000000"/>
                </a:solidFill>
                <a:latin typeface="Barlow Light"/>
                <a:ea typeface="Barlow Light"/>
                <a:cs typeface="Barlow Light"/>
                <a:sym typeface="Barlow Light"/>
              </a:defRPr>
            </a:lvl3pPr>
            <a:lvl4pPr marL="1828800" marR="0" lvl="3"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4pPr>
            <a:lvl5pPr marL="2286000" marR="0" lvl="4"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5pPr>
            <a:lvl6pPr marL="2743200" marR="0" lvl="5"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6pPr>
            <a:lvl7pPr marL="3200400" marR="0" lvl="6"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7pPr>
            <a:lvl8pPr marL="3657600" marR="0" lvl="7"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8pPr>
            <a:lvl9pPr marL="4114800" marR="0" lvl="8"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9pPr>
          </a:lstStyle>
          <a:p>
            <a:r>
              <a:rPr lang="en-US" dirty="0"/>
              <a:t>The individuals who maintain and update the </a:t>
            </a:r>
            <a:r>
              <a:rPr lang="en-US" dirty="0" err="1"/>
              <a:t>Blockchain</a:t>
            </a:r>
            <a:r>
              <a:rPr lang="en-US" dirty="0"/>
              <a:t> are “miners,” and they are paid a reward</a:t>
            </a:r>
          </a:p>
          <a:p>
            <a:pPr lvl="1"/>
            <a:endParaRPr lang="en-US" dirty="0">
              <a:latin typeface="+mj-lt"/>
            </a:endParaRPr>
          </a:p>
          <a:p>
            <a:r>
              <a:rPr lang="en-US" dirty="0"/>
              <a:t>The Miners process transactions by:</a:t>
            </a:r>
          </a:p>
          <a:p>
            <a:pPr lvl="1"/>
            <a:r>
              <a:rPr lang="en-US" dirty="0">
                <a:latin typeface="+mj-lt"/>
              </a:rPr>
              <a:t>Solving a complex mathematical problem</a:t>
            </a:r>
          </a:p>
          <a:p>
            <a:pPr lvl="1"/>
            <a:r>
              <a:rPr lang="en-US" dirty="0">
                <a:latin typeface="+mj-lt"/>
              </a:rPr>
              <a:t>Sending transactions to other nodes to be verified.</a:t>
            </a:r>
          </a:p>
          <a:p>
            <a:endParaRPr lang="en-US" dirty="0"/>
          </a:p>
        </p:txBody>
      </p:sp>
    </p:spTree>
    <p:extLst>
      <p:ext uri="{BB962C8B-B14F-4D97-AF65-F5344CB8AC3E}">
        <p14:creationId xmlns:p14="http://schemas.microsoft.com/office/powerpoint/2010/main" val="281459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Outlines</a:t>
            </a:r>
            <a:endParaRPr lang="en-US" dirty="0">
              <a:latin typeface="+mj-lt"/>
            </a:endParaRPr>
          </a:p>
        </p:txBody>
      </p:sp>
      <p:sp>
        <p:nvSpPr>
          <p:cNvPr id="5" name="TextBox 4"/>
          <p:cNvSpPr txBox="1"/>
          <p:nvPr/>
        </p:nvSpPr>
        <p:spPr>
          <a:xfrm>
            <a:off x="1751012" y="1676400"/>
            <a:ext cx="4724400" cy="4339650"/>
          </a:xfrm>
          <a:prstGeom prst="rect">
            <a:avLst/>
          </a:prstGeom>
          <a:noFill/>
          <a:ln>
            <a:noFill/>
          </a:ln>
        </p:spPr>
        <p:txBody>
          <a:bodyPr wrap="square" rtlCol="0" anchor="ctr" anchorCtr="1">
            <a:spAutoFit/>
          </a:bodyPr>
          <a:lstStyle/>
          <a:p>
            <a:pPr marL="285750" indent="-285750">
              <a:lnSpc>
                <a:spcPct val="150000"/>
              </a:lnSpc>
              <a:buFont typeface="Arial" panose="020B0604020202020204" pitchFamily="34" charset="0"/>
              <a:buChar char="•"/>
            </a:pPr>
            <a:r>
              <a:rPr lang="en-US" sz="2400" dirty="0" smtClean="0">
                <a:latin typeface="+mj-lt"/>
              </a:rPr>
              <a:t>Introduction to </a:t>
            </a:r>
            <a:r>
              <a:rPr lang="en-US" sz="2400" dirty="0" err="1">
                <a:latin typeface="+mj-lt"/>
              </a:rPr>
              <a:t>B</a:t>
            </a:r>
            <a:r>
              <a:rPr lang="en-US" sz="2400" dirty="0" err="1" smtClean="0">
                <a:latin typeface="+mj-lt"/>
              </a:rPr>
              <a:t>lockchain</a:t>
            </a:r>
            <a:endParaRPr lang="en-US" sz="2400" dirty="0" smtClean="0">
              <a:latin typeface="+mj-lt"/>
            </a:endParaRPr>
          </a:p>
          <a:p>
            <a:pPr marL="285750" indent="-285750">
              <a:lnSpc>
                <a:spcPct val="150000"/>
              </a:lnSpc>
              <a:buFont typeface="Arial" panose="020B0604020202020204" pitchFamily="34" charset="0"/>
              <a:buChar char="•"/>
            </a:pPr>
            <a:r>
              <a:rPr lang="en-US" sz="2400" dirty="0" smtClean="0">
                <a:latin typeface="+mj-lt"/>
              </a:rPr>
              <a:t>Introduction to Bitcoin</a:t>
            </a:r>
          </a:p>
          <a:p>
            <a:pPr marL="285750" indent="-285750">
              <a:lnSpc>
                <a:spcPct val="150000"/>
              </a:lnSpc>
              <a:buFont typeface="Arial" panose="020B0604020202020204" pitchFamily="34" charset="0"/>
              <a:buChar char="•"/>
            </a:pPr>
            <a:r>
              <a:rPr lang="en-US" sz="2400" dirty="0" smtClean="0">
                <a:latin typeface="+mj-lt"/>
              </a:rPr>
              <a:t>Overview of </a:t>
            </a:r>
            <a:r>
              <a:rPr lang="en-US" sz="2400" dirty="0" err="1" smtClean="0">
                <a:latin typeface="+mj-lt"/>
              </a:rPr>
              <a:t>Blockchain</a:t>
            </a:r>
            <a:endParaRPr lang="en-US" sz="2400" dirty="0" smtClean="0">
              <a:latin typeface="+mj-lt"/>
            </a:endParaRPr>
          </a:p>
          <a:p>
            <a:pPr marL="285750" indent="-285750">
              <a:lnSpc>
                <a:spcPct val="150000"/>
              </a:lnSpc>
              <a:buFont typeface="Arial" panose="020B0604020202020204" pitchFamily="34" charset="0"/>
              <a:buChar char="•"/>
            </a:pPr>
            <a:r>
              <a:rPr lang="en-US" sz="2400" dirty="0" smtClean="0">
                <a:latin typeface="+mj-lt"/>
              </a:rPr>
              <a:t>Overview of Cryptocurrency</a:t>
            </a:r>
          </a:p>
          <a:p>
            <a:pPr marL="285750" indent="-285750">
              <a:lnSpc>
                <a:spcPct val="150000"/>
              </a:lnSpc>
              <a:buFont typeface="Arial" panose="020B0604020202020204" pitchFamily="34" charset="0"/>
              <a:buChar char="•"/>
            </a:pPr>
            <a:r>
              <a:rPr lang="en-US" sz="2400" dirty="0" smtClean="0">
                <a:latin typeface="+mj-lt"/>
              </a:rPr>
              <a:t>Different cryptocurrencies</a:t>
            </a:r>
          </a:p>
          <a:p>
            <a:pPr marL="285750" indent="-285750">
              <a:lnSpc>
                <a:spcPct val="150000"/>
              </a:lnSpc>
              <a:buFont typeface="Arial" panose="020B0604020202020204" pitchFamily="34" charset="0"/>
              <a:buChar char="•"/>
            </a:pPr>
            <a:r>
              <a:rPr lang="en-US" sz="2400" dirty="0" smtClean="0">
                <a:latin typeface="+mj-lt"/>
              </a:rPr>
              <a:t>Application of </a:t>
            </a:r>
            <a:r>
              <a:rPr lang="en-US" sz="2400" dirty="0" err="1" smtClean="0">
                <a:latin typeface="+mj-lt"/>
              </a:rPr>
              <a:t>Blockchain</a:t>
            </a:r>
            <a:endParaRPr lang="en-US" sz="2400" dirty="0" smtClean="0">
              <a:latin typeface="+mj-lt"/>
            </a:endParaRPr>
          </a:p>
          <a:p>
            <a:pPr marL="285750" indent="-285750">
              <a:lnSpc>
                <a:spcPct val="150000"/>
              </a:lnSpc>
              <a:buFont typeface="Arial" panose="020B0604020202020204" pitchFamily="34" charset="0"/>
              <a:buChar char="•"/>
            </a:pPr>
            <a:r>
              <a:rPr lang="en-US" sz="2400" dirty="0" smtClean="0">
                <a:latin typeface="+mj-lt"/>
              </a:rPr>
              <a:t>Smart Contracts</a:t>
            </a:r>
          </a:p>
          <a:p>
            <a:pPr marL="285750" indent="-285750">
              <a:buFont typeface="Arial" panose="020B0604020202020204" pitchFamily="34" charset="0"/>
              <a:buChar char="•"/>
            </a:pPr>
            <a:endParaRPr lang="en-US" sz="2400" dirty="0" smtClean="0">
              <a:latin typeface="+mj-lt"/>
            </a:endParaRPr>
          </a:p>
        </p:txBody>
      </p:sp>
    </p:spTree>
    <p:extLst>
      <p:ext uri="{BB962C8B-B14F-4D97-AF65-F5344CB8AC3E}">
        <p14:creationId xmlns:p14="http://schemas.microsoft.com/office/powerpoint/2010/main" val="2909546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4084" y="381000"/>
            <a:ext cx="9601200" cy="1143000"/>
          </a:xfrm>
        </p:spPr>
        <p:txBody>
          <a:bodyPr/>
          <a:lstStyle/>
          <a:p>
            <a:r>
              <a:rPr lang="en-US" dirty="0">
                <a:latin typeface="+mj-lt"/>
              </a:rPr>
              <a:t>How </a:t>
            </a:r>
            <a:r>
              <a:rPr lang="en-US" dirty="0" err="1">
                <a:latin typeface="+mj-lt"/>
              </a:rPr>
              <a:t>Blockchains</a:t>
            </a:r>
            <a:r>
              <a:rPr lang="en-US" dirty="0">
                <a:latin typeface="+mj-lt"/>
              </a:rPr>
              <a:t> Work: </a:t>
            </a:r>
            <a:r>
              <a:rPr lang="en-US" dirty="0" smtClean="0">
                <a:latin typeface="+mj-lt"/>
              </a:rPr>
              <a:t>Hashing</a:t>
            </a:r>
            <a:endParaRPr lang="en-US" dirty="0">
              <a:latin typeface="+mj-lt"/>
            </a:endParaRPr>
          </a:p>
        </p:txBody>
      </p:sp>
      <p:sp>
        <p:nvSpPr>
          <p:cNvPr id="2" name="Slide Number Placeholder 1"/>
          <p:cNvSpPr>
            <a:spLocks noGrp="1"/>
          </p:cNvSpPr>
          <p:nvPr>
            <p:ph type="sldNum" sz="quarter" idx="4294967295"/>
          </p:nvPr>
        </p:nvSpPr>
        <p:spPr>
          <a:xfrm>
            <a:off x="8051225" y="6813551"/>
            <a:ext cx="2844059" cy="365125"/>
          </a:xfrm>
        </p:spPr>
        <p:txBody>
          <a:bodyPr/>
          <a:lstStyle/>
          <a:p>
            <a:fld id="{00000000-1234-1234-1234-123412341234}" type="slidenum">
              <a:rPr lang="en" smtClean="0">
                <a:latin typeface="+mj-lt"/>
              </a:rPr>
              <a:pPr/>
              <a:t>20</a:t>
            </a:fld>
            <a:endParaRPr lang="en">
              <a:latin typeface="+mj-lt"/>
            </a:endParaRPr>
          </a:p>
        </p:txBody>
      </p:sp>
      <p:sp>
        <p:nvSpPr>
          <p:cNvPr id="6" name="Content Placeholder 2">
            <a:extLst>
              <a:ext uri="{FF2B5EF4-FFF2-40B4-BE49-F238E27FC236}">
                <a16:creationId xmlns:a16="http://schemas.microsoft.com/office/drawing/2014/main" xmlns="" id="{2188578E-4072-428F-BB5E-EC8A15F70F2C}"/>
              </a:ext>
            </a:extLst>
          </p:cNvPr>
          <p:cNvSpPr txBox="1">
            <a:spLocks/>
          </p:cNvSpPr>
          <p:nvPr/>
        </p:nvSpPr>
        <p:spPr>
          <a:xfrm>
            <a:off x="1311546" y="1905000"/>
            <a:ext cx="8836898" cy="5484971"/>
          </a:xfrm>
          <a:prstGeom prst="rect">
            <a:avLst/>
          </a:prstGeom>
          <a:noFill/>
          <a:ln>
            <a:noFill/>
          </a:ln>
        </p:spPr>
        <p:txBody>
          <a:bodyPr spcFirstLastPara="1" wrap="square" lIns="121868" tIns="121868" rIns="121868" bIns="121868" anchor="t"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A5B0FE"/>
              </a:buClr>
              <a:buSzPts val="2400"/>
              <a:buFont typeface="Barlow Light"/>
              <a:buChar char="▹"/>
              <a:defRPr sz="2400" b="0" i="0" u="none" strike="noStrike" cap="none">
                <a:solidFill>
                  <a:srgbClr val="000000"/>
                </a:solidFill>
                <a:latin typeface="+mj-lt"/>
                <a:ea typeface="Barlow Light"/>
                <a:cs typeface="Barlow Light"/>
                <a:sym typeface="Barlow Light"/>
              </a:defRPr>
            </a:lvl1pPr>
            <a:lvl2pPr marL="914400" marR="0" lvl="1" indent="-381000" algn="l" rtl="0">
              <a:lnSpc>
                <a:spcPct val="100000"/>
              </a:lnSpc>
              <a:spcBef>
                <a:spcPts val="0"/>
              </a:spcBef>
              <a:spcAft>
                <a:spcPts val="0"/>
              </a:spcAft>
              <a:buClr>
                <a:srgbClr val="A5B0FE"/>
              </a:buClr>
              <a:buSzPts val="2400"/>
              <a:buFont typeface="Barlow Light"/>
              <a:buChar char="￭"/>
              <a:defRPr sz="2400" b="0" i="0" u="none" strike="noStrike" cap="none">
                <a:solidFill>
                  <a:srgbClr val="000000"/>
                </a:solidFill>
                <a:latin typeface="Barlow Light"/>
                <a:ea typeface="Barlow Light"/>
                <a:cs typeface="Barlow Light"/>
                <a:sym typeface="Barlow Light"/>
              </a:defRPr>
            </a:lvl2pPr>
            <a:lvl3pPr marL="1371600" marR="0" lvl="2" indent="-381000" algn="l" rtl="0">
              <a:lnSpc>
                <a:spcPct val="100000"/>
              </a:lnSpc>
              <a:spcBef>
                <a:spcPts val="0"/>
              </a:spcBef>
              <a:spcAft>
                <a:spcPts val="0"/>
              </a:spcAft>
              <a:buClr>
                <a:srgbClr val="A5B0FE"/>
              </a:buClr>
              <a:buSzPts val="2400"/>
              <a:buFont typeface="Barlow Light"/>
              <a:buChar char="⬝"/>
              <a:defRPr sz="2400" b="0" i="0" u="none" strike="noStrike" cap="none">
                <a:solidFill>
                  <a:srgbClr val="000000"/>
                </a:solidFill>
                <a:latin typeface="Barlow Light"/>
                <a:ea typeface="Barlow Light"/>
                <a:cs typeface="Barlow Light"/>
                <a:sym typeface="Barlow Light"/>
              </a:defRPr>
            </a:lvl3pPr>
            <a:lvl4pPr marL="1828800" marR="0" lvl="3"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4pPr>
            <a:lvl5pPr marL="2286000" marR="0" lvl="4"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5pPr>
            <a:lvl6pPr marL="2743200" marR="0" lvl="5"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6pPr>
            <a:lvl7pPr marL="3200400" marR="0" lvl="6"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7pPr>
            <a:lvl8pPr marL="3657600" marR="0" lvl="7"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8pPr>
            <a:lvl9pPr marL="4114800" marR="0" lvl="8"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9pPr>
          </a:lstStyle>
          <a:p>
            <a:r>
              <a:rPr lang="en-US" dirty="0"/>
              <a:t>When all miners agree the problem has been solved correctly, the block is added to the chain and is visible to the entire network</a:t>
            </a:r>
          </a:p>
          <a:p>
            <a:endParaRPr lang="en-US" dirty="0"/>
          </a:p>
          <a:p>
            <a:r>
              <a:rPr lang="en-US" dirty="0"/>
              <a:t>The unbroken Hash (seal) confirms that the block, and therefore every block before it, is legitimate</a:t>
            </a:r>
          </a:p>
          <a:p>
            <a:endParaRPr lang="en-US" dirty="0"/>
          </a:p>
          <a:p>
            <a:endParaRPr lang="en-US" dirty="0"/>
          </a:p>
        </p:txBody>
      </p:sp>
    </p:spTree>
    <p:extLst>
      <p:ext uri="{BB962C8B-B14F-4D97-AF65-F5344CB8AC3E}">
        <p14:creationId xmlns:p14="http://schemas.microsoft.com/office/powerpoint/2010/main" val="757835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3812" y="381000"/>
            <a:ext cx="10744199" cy="1143000"/>
          </a:xfrm>
        </p:spPr>
        <p:txBody>
          <a:bodyPr>
            <a:normAutofit/>
          </a:bodyPr>
          <a:lstStyle/>
          <a:p>
            <a:r>
              <a:rPr lang="en-US" dirty="0">
                <a:latin typeface="+mj-lt"/>
              </a:rPr>
              <a:t>How </a:t>
            </a:r>
            <a:r>
              <a:rPr lang="en-US" dirty="0" err="1">
                <a:latin typeface="+mj-lt"/>
              </a:rPr>
              <a:t>Blockchains</a:t>
            </a:r>
            <a:r>
              <a:rPr lang="en-US" dirty="0">
                <a:latin typeface="+mj-lt"/>
              </a:rPr>
              <a:t> Work: Hashing (cont</a:t>
            </a:r>
            <a:r>
              <a:rPr lang="en-US" dirty="0" smtClean="0">
                <a:latin typeface="+mj-lt"/>
              </a:rPr>
              <a:t>.)</a:t>
            </a:r>
            <a:endParaRPr lang="en-US" dirty="0">
              <a:latin typeface="+mj-lt"/>
            </a:endParaRPr>
          </a:p>
        </p:txBody>
      </p:sp>
      <p:sp>
        <p:nvSpPr>
          <p:cNvPr id="2" name="Slide Number Placeholder 1"/>
          <p:cNvSpPr>
            <a:spLocks noGrp="1"/>
          </p:cNvSpPr>
          <p:nvPr>
            <p:ph type="sldNum" sz="quarter" idx="4294967295"/>
          </p:nvPr>
        </p:nvSpPr>
        <p:spPr>
          <a:xfrm>
            <a:off x="8051225" y="6356351"/>
            <a:ext cx="2844059" cy="365125"/>
          </a:xfrm>
        </p:spPr>
        <p:txBody>
          <a:bodyPr/>
          <a:lstStyle/>
          <a:p>
            <a:fld id="{00000000-1234-1234-1234-123412341234}" type="slidenum">
              <a:rPr lang="en" smtClean="0"/>
              <a:pPr/>
              <a:t>21</a:t>
            </a:fld>
            <a:endParaRPr lang="en"/>
          </a:p>
        </p:txBody>
      </p:sp>
      <p:sp>
        <p:nvSpPr>
          <p:cNvPr id="6" name="Content Placeholder 2">
            <a:extLst>
              <a:ext uri="{FF2B5EF4-FFF2-40B4-BE49-F238E27FC236}">
                <a16:creationId xmlns:a16="http://schemas.microsoft.com/office/drawing/2014/main" xmlns="" id="{44DC7719-3D35-404B-9DDE-AB2663DA04A1}"/>
              </a:ext>
            </a:extLst>
          </p:cNvPr>
          <p:cNvSpPr txBox="1">
            <a:spLocks/>
          </p:cNvSpPr>
          <p:nvPr/>
        </p:nvSpPr>
        <p:spPr>
          <a:xfrm>
            <a:off x="1522412" y="1981200"/>
            <a:ext cx="8836898" cy="3657600"/>
          </a:xfrm>
          <a:prstGeom prst="rect">
            <a:avLst/>
          </a:prstGeom>
          <a:noFill/>
          <a:ln>
            <a:noFill/>
          </a:ln>
        </p:spPr>
        <p:txBody>
          <a:bodyPr spcFirstLastPara="1" wrap="square" lIns="121868" tIns="121868" rIns="121868" bIns="121868" anchor="t"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A5B0FE"/>
              </a:buClr>
              <a:buSzPts val="2400"/>
              <a:buFont typeface="Barlow Light"/>
              <a:buChar char="▹"/>
              <a:defRPr sz="2400" b="0" i="0" u="none" strike="noStrike" cap="none">
                <a:solidFill>
                  <a:srgbClr val="000000"/>
                </a:solidFill>
                <a:latin typeface="+mj-lt"/>
                <a:ea typeface="Barlow Light"/>
                <a:cs typeface="Barlow Light"/>
                <a:sym typeface="Barlow Light"/>
              </a:defRPr>
            </a:lvl1pPr>
            <a:lvl2pPr marL="914400" marR="0" lvl="1" indent="-381000" algn="l" rtl="0">
              <a:lnSpc>
                <a:spcPct val="100000"/>
              </a:lnSpc>
              <a:spcBef>
                <a:spcPts val="0"/>
              </a:spcBef>
              <a:spcAft>
                <a:spcPts val="0"/>
              </a:spcAft>
              <a:buClr>
                <a:srgbClr val="A5B0FE"/>
              </a:buClr>
              <a:buSzPts val="2400"/>
              <a:buFont typeface="Barlow Light"/>
              <a:buChar char="￭"/>
              <a:defRPr sz="2400" b="0" i="0" u="none" strike="noStrike" cap="none">
                <a:solidFill>
                  <a:srgbClr val="000000"/>
                </a:solidFill>
                <a:latin typeface="Barlow Light"/>
                <a:ea typeface="Barlow Light"/>
                <a:cs typeface="Barlow Light"/>
                <a:sym typeface="Barlow Light"/>
              </a:defRPr>
            </a:lvl2pPr>
            <a:lvl3pPr marL="1371600" marR="0" lvl="2" indent="-381000" algn="l" rtl="0">
              <a:lnSpc>
                <a:spcPct val="100000"/>
              </a:lnSpc>
              <a:spcBef>
                <a:spcPts val="0"/>
              </a:spcBef>
              <a:spcAft>
                <a:spcPts val="0"/>
              </a:spcAft>
              <a:buClr>
                <a:srgbClr val="A5B0FE"/>
              </a:buClr>
              <a:buSzPts val="2400"/>
              <a:buFont typeface="Barlow Light"/>
              <a:buChar char="⬝"/>
              <a:defRPr sz="2400" b="0" i="0" u="none" strike="noStrike" cap="none">
                <a:solidFill>
                  <a:srgbClr val="000000"/>
                </a:solidFill>
                <a:latin typeface="Barlow Light"/>
                <a:ea typeface="Barlow Light"/>
                <a:cs typeface="Barlow Light"/>
                <a:sym typeface="Barlow Light"/>
              </a:defRPr>
            </a:lvl3pPr>
            <a:lvl4pPr marL="1828800" marR="0" lvl="3"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4pPr>
            <a:lvl5pPr marL="2286000" marR="0" lvl="4"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5pPr>
            <a:lvl6pPr marL="2743200" marR="0" lvl="5"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6pPr>
            <a:lvl7pPr marL="3200400" marR="0" lvl="6"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7pPr>
            <a:lvl8pPr marL="3657600" marR="0" lvl="7"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8pPr>
            <a:lvl9pPr marL="4114800" marR="0" lvl="8"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9pPr>
          </a:lstStyle>
          <a:p>
            <a:r>
              <a:rPr lang="en-US" dirty="0"/>
              <a:t>Recall: Transactions must be validated by other network miners</a:t>
            </a:r>
          </a:p>
          <a:p>
            <a:endParaRPr lang="en-US" dirty="0"/>
          </a:p>
          <a:p>
            <a:r>
              <a:rPr lang="en-US" dirty="0"/>
              <a:t>Miners incentivized to add “valid” transactions via a reward; invalid transactions are rejected, and thus, no reward is given</a:t>
            </a:r>
          </a:p>
          <a:p>
            <a:endParaRPr lang="en-US" dirty="0"/>
          </a:p>
        </p:txBody>
      </p:sp>
    </p:spTree>
    <p:extLst>
      <p:ext uri="{BB962C8B-B14F-4D97-AF65-F5344CB8AC3E}">
        <p14:creationId xmlns:p14="http://schemas.microsoft.com/office/powerpoint/2010/main" val="89059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8051225" y="6356351"/>
            <a:ext cx="2844059" cy="365125"/>
          </a:xfrm>
        </p:spPr>
        <p:txBody>
          <a:bodyPr/>
          <a:lstStyle/>
          <a:p>
            <a:fld id="{00000000-1234-1234-1234-123412341234}" type="slidenum">
              <a:rPr lang="en" smtClean="0"/>
              <a:pPr/>
              <a:t>22</a:t>
            </a:fld>
            <a:endParaRPr lang="en"/>
          </a:p>
        </p:txBody>
      </p:sp>
      <p:pic>
        <p:nvPicPr>
          <p:cNvPr id="5" name="Content Placeholder 5">
            <a:extLst>
              <a:ext uri="{FF2B5EF4-FFF2-40B4-BE49-F238E27FC236}">
                <a16:creationId xmlns:a16="http://schemas.microsoft.com/office/drawing/2014/main" xmlns="" id="{D2151304-E2DB-44B4-BBFA-DCE80ED204D6}"/>
              </a:ext>
            </a:extLst>
          </p:cNvPr>
          <p:cNvPicPr>
            <a:picLocks noChangeAspect="1"/>
          </p:cNvPicPr>
          <p:nvPr/>
        </p:nvPicPr>
        <p:blipFill>
          <a:blip r:embed="rId2"/>
          <a:stretch>
            <a:fillRect/>
          </a:stretch>
        </p:blipFill>
        <p:spPr>
          <a:xfrm>
            <a:off x="3732212" y="762000"/>
            <a:ext cx="5538137" cy="5257800"/>
          </a:xfrm>
          <a:prstGeom prst="rect">
            <a:avLst/>
          </a:prstGeom>
          <a:noFill/>
          <a:ln>
            <a:noFill/>
          </a:ln>
        </p:spPr>
      </p:pic>
    </p:spTree>
    <p:extLst>
      <p:ext uri="{BB962C8B-B14F-4D97-AF65-F5344CB8AC3E}">
        <p14:creationId xmlns:p14="http://schemas.microsoft.com/office/powerpoint/2010/main" val="2358704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mj-lt"/>
              </a:rPr>
              <a:t>Pseudo </a:t>
            </a:r>
            <a:r>
              <a:rPr lang="en-US" dirty="0" smtClean="0">
                <a:latin typeface="+mj-lt"/>
              </a:rPr>
              <a:t>Anonymous</a:t>
            </a:r>
            <a:endParaRPr lang="en-US" dirty="0">
              <a:latin typeface="+mj-lt"/>
            </a:endParaRPr>
          </a:p>
        </p:txBody>
      </p:sp>
      <p:sp>
        <p:nvSpPr>
          <p:cNvPr id="2" name="Slide Number Placeholder 1"/>
          <p:cNvSpPr>
            <a:spLocks noGrp="1"/>
          </p:cNvSpPr>
          <p:nvPr>
            <p:ph type="sldNum" sz="quarter" idx="4294967295"/>
          </p:nvPr>
        </p:nvSpPr>
        <p:spPr>
          <a:xfrm>
            <a:off x="8051225" y="6356351"/>
            <a:ext cx="2844059" cy="365125"/>
          </a:xfrm>
        </p:spPr>
        <p:txBody>
          <a:bodyPr/>
          <a:lstStyle/>
          <a:p>
            <a:fld id="{00000000-1234-1234-1234-123412341234}" type="slidenum">
              <a:rPr lang="en" smtClean="0">
                <a:latin typeface="+mj-lt"/>
              </a:rPr>
              <a:pPr/>
              <a:t>23</a:t>
            </a:fld>
            <a:endParaRPr lang="en">
              <a:latin typeface="+mj-lt"/>
            </a:endParaRPr>
          </a:p>
        </p:txBody>
      </p:sp>
      <p:sp>
        <p:nvSpPr>
          <p:cNvPr id="6" name="Content Placeholder 2"/>
          <p:cNvSpPr txBox="1">
            <a:spLocks/>
          </p:cNvSpPr>
          <p:nvPr/>
        </p:nvSpPr>
        <p:spPr>
          <a:xfrm>
            <a:off x="1674812" y="1447800"/>
            <a:ext cx="10157354" cy="6399133"/>
          </a:xfrm>
          <a:prstGeom prst="rect">
            <a:avLst/>
          </a:prstGeom>
          <a:noFill/>
          <a:ln>
            <a:noFill/>
          </a:ln>
        </p:spPr>
        <p:txBody>
          <a:bodyPr spcFirstLastPara="1" wrap="square" lIns="121868" tIns="121868" rIns="121868" bIns="121868"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A5B0FE"/>
              </a:buClr>
              <a:buSzPts val="2400"/>
              <a:buFont typeface="Barlow Light"/>
              <a:buChar char="▹"/>
              <a:defRPr sz="2400" b="0" i="0" u="none" strike="noStrike" cap="none">
                <a:solidFill>
                  <a:srgbClr val="000000"/>
                </a:solidFill>
                <a:latin typeface="+mj-lt"/>
                <a:ea typeface="Barlow Light"/>
                <a:cs typeface="Barlow Light"/>
                <a:sym typeface="Barlow Light"/>
              </a:defRPr>
            </a:lvl1pPr>
            <a:lvl2pPr marL="914400" marR="0" lvl="1" indent="-381000" algn="l" rtl="0">
              <a:lnSpc>
                <a:spcPct val="100000"/>
              </a:lnSpc>
              <a:spcBef>
                <a:spcPts val="0"/>
              </a:spcBef>
              <a:spcAft>
                <a:spcPts val="0"/>
              </a:spcAft>
              <a:buClr>
                <a:srgbClr val="A5B0FE"/>
              </a:buClr>
              <a:buSzPts val="2400"/>
              <a:buFont typeface="Barlow Light"/>
              <a:buChar char="￭"/>
              <a:defRPr sz="2400" b="0" i="0" u="none" strike="noStrike" cap="none">
                <a:solidFill>
                  <a:srgbClr val="000000"/>
                </a:solidFill>
                <a:latin typeface="Barlow Light"/>
                <a:ea typeface="Barlow Light"/>
                <a:cs typeface="Barlow Light"/>
                <a:sym typeface="Barlow Light"/>
              </a:defRPr>
            </a:lvl2pPr>
            <a:lvl3pPr marL="1371600" marR="0" lvl="2" indent="-381000" algn="l" rtl="0">
              <a:lnSpc>
                <a:spcPct val="100000"/>
              </a:lnSpc>
              <a:spcBef>
                <a:spcPts val="0"/>
              </a:spcBef>
              <a:spcAft>
                <a:spcPts val="0"/>
              </a:spcAft>
              <a:buClr>
                <a:srgbClr val="A5B0FE"/>
              </a:buClr>
              <a:buSzPts val="2400"/>
              <a:buFont typeface="Barlow Light"/>
              <a:buChar char="⬝"/>
              <a:defRPr sz="2400" b="0" i="0" u="none" strike="noStrike" cap="none">
                <a:solidFill>
                  <a:srgbClr val="000000"/>
                </a:solidFill>
                <a:latin typeface="Barlow Light"/>
                <a:ea typeface="Barlow Light"/>
                <a:cs typeface="Barlow Light"/>
                <a:sym typeface="Barlow Light"/>
              </a:defRPr>
            </a:lvl3pPr>
            <a:lvl4pPr marL="1828800" marR="0" lvl="3"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4pPr>
            <a:lvl5pPr marL="2286000" marR="0" lvl="4"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5pPr>
            <a:lvl6pPr marL="2743200" marR="0" lvl="5"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6pPr>
            <a:lvl7pPr marL="3200400" marR="0" lvl="6"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7pPr>
            <a:lvl8pPr marL="3657600" marR="0" lvl="7"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8pPr>
            <a:lvl9pPr marL="4114800" marR="0" lvl="8"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9pPr>
          </a:lstStyle>
          <a:p>
            <a:r>
              <a:rPr lang="en-US" dirty="0"/>
              <a:t>Using public key cryptography, specifically Elliptic Curve Cryptography due to its key strength and shorter keys</a:t>
            </a:r>
          </a:p>
          <a:p>
            <a:pPr marL="152362" indent="0">
              <a:buNone/>
            </a:pPr>
            <a:endParaRPr lang="en-US" dirty="0"/>
          </a:p>
          <a:p>
            <a:r>
              <a:rPr lang="en-US" dirty="0"/>
              <a:t>Transactions are sent to public key “addresses”</a:t>
            </a:r>
          </a:p>
          <a:p>
            <a:pPr marL="152362" indent="0">
              <a:buNone/>
            </a:pPr>
            <a:r>
              <a:rPr lang="en-US" dirty="0"/>
              <a:t>	1AjYPi8qryPCJu6xgdJuQzVnWFXLmxq9s3</a:t>
            </a:r>
          </a:p>
          <a:p>
            <a:pPr marL="152362" indent="0">
              <a:buNone/>
            </a:pPr>
            <a:r>
              <a:rPr lang="en-US" dirty="0"/>
              <a:t>	1Give4dbry2pyJihnpqV6Urq2SGEhpz3K</a:t>
            </a:r>
          </a:p>
        </p:txBody>
      </p:sp>
      <p:pic>
        <p:nvPicPr>
          <p:cNvPr id="7" name="Picture 6" descr="Screen Shot 2015-01-13 at 10.4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599" y="4267200"/>
            <a:ext cx="9973628" cy="1789660"/>
          </a:xfrm>
          <a:prstGeom prst="rect">
            <a:avLst/>
          </a:prstGeom>
        </p:spPr>
      </p:pic>
    </p:spTree>
    <p:extLst>
      <p:ext uri="{BB962C8B-B14F-4D97-AF65-F5344CB8AC3E}">
        <p14:creationId xmlns:p14="http://schemas.microsoft.com/office/powerpoint/2010/main" val="115753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mj-lt"/>
              </a:rPr>
              <a:t>Addresses are like </a:t>
            </a:r>
            <a:r>
              <a:rPr lang="en-US" dirty="0" smtClean="0">
                <a:latin typeface="+mj-lt"/>
              </a:rPr>
              <a:t>Accounts</a:t>
            </a:r>
            <a:endParaRPr lang="en-US" dirty="0">
              <a:latin typeface="+mj-lt"/>
            </a:endParaRPr>
          </a:p>
        </p:txBody>
      </p:sp>
      <p:sp>
        <p:nvSpPr>
          <p:cNvPr id="2" name="Slide Number Placeholder 1"/>
          <p:cNvSpPr>
            <a:spLocks noGrp="1"/>
          </p:cNvSpPr>
          <p:nvPr>
            <p:ph type="sldNum" sz="quarter" idx="4294967295"/>
          </p:nvPr>
        </p:nvSpPr>
        <p:spPr>
          <a:xfrm>
            <a:off x="8051225" y="6356351"/>
            <a:ext cx="2844059" cy="365125"/>
          </a:xfrm>
        </p:spPr>
        <p:txBody>
          <a:bodyPr/>
          <a:lstStyle/>
          <a:p>
            <a:fld id="{00000000-1234-1234-1234-123412341234}" type="slidenum">
              <a:rPr lang="en" smtClean="0">
                <a:latin typeface="+mj-lt"/>
              </a:rPr>
              <a:pPr/>
              <a:t>24</a:t>
            </a:fld>
            <a:endParaRPr lang="en">
              <a:latin typeface="+mj-lt"/>
            </a:endParaRPr>
          </a:p>
        </p:txBody>
      </p:sp>
      <p:sp>
        <p:nvSpPr>
          <p:cNvPr id="6" name="Content Placeholder 2"/>
          <p:cNvSpPr txBox="1">
            <a:spLocks/>
          </p:cNvSpPr>
          <p:nvPr/>
        </p:nvSpPr>
        <p:spPr>
          <a:xfrm>
            <a:off x="1292225" y="1524000"/>
            <a:ext cx="10157354" cy="6399133"/>
          </a:xfrm>
          <a:prstGeom prst="rect">
            <a:avLst/>
          </a:prstGeom>
          <a:noFill/>
          <a:ln>
            <a:noFill/>
          </a:ln>
        </p:spPr>
        <p:txBody>
          <a:bodyPr spcFirstLastPara="1" wrap="square" lIns="121868" tIns="121868" rIns="121868" bIns="121868"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A5B0FE"/>
              </a:buClr>
              <a:buSzPts val="2400"/>
              <a:buFont typeface="Barlow Light"/>
              <a:buChar char="▹"/>
              <a:defRPr sz="2400" b="0" i="0" u="none" strike="noStrike" cap="none">
                <a:solidFill>
                  <a:srgbClr val="000000"/>
                </a:solidFill>
                <a:latin typeface="+mj-lt"/>
                <a:ea typeface="Barlow Light"/>
                <a:cs typeface="Barlow Light"/>
                <a:sym typeface="Barlow Light"/>
              </a:defRPr>
            </a:lvl1pPr>
            <a:lvl2pPr marL="914400" marR="0" lvl="1" indent="-381000" algn="l" rtl="0">
              <a:lnSpc>
                <a:spcPct val="100000"/>
              </a:lnSpc>
              <a:spcBef>
                <a:spcPts val="0"/>
              </a:spcBef>
              <a:spcAft>
                <a:spcPts val="0"/>
              </a:spcAft>
              <a:buClr>
                <a:srgbClr val="A5B0FE"/>
              </a:buClr>
              <a:buSzPts val="2400"/>
              <a:buFont typeface="Barlow Light"/>
              <a:buChar char="￭"/>
              <a:defRPr sz="2400" b="0" i="0" u="none" strike="noStrike" cap="none">
                <a:solidFill>
                  <a:srgbClr val="000000"/>
                </a:solidFill>
                <a:latin typeface="Barlow Light"/>
                <a:ea typeface="Barlow Light"/>
                <a:cs typeface="Barlow Light"/>
                <a:sym typeface="Barlow Light"/>
              </a:defRPr>
            </a:lvl2pPr>
            <a:lvl3pPr marL="1371600" marR="0" lvl="2" indent="-381000" algn="l" rtl="0">
              <a:lnSpc>
                <a:spcPct val="100000"/>
              </a:lnSpc>
              <a:spcBef>
                <a:spcPts val="0"/>
              </a:spcBef>
              <a:spcAft>
                <a:spcPts val="0"/>
              </a:spcAft>
              <a:buClr>
                <a:srgbClr val="A5B0FE"/>
              </a:buClr>
              <a:buSzPts val="2400"/>
              <a:buFont typeface="Barlow Light"/>
              <a:buChar char="⬝"/>
              <a:defRPr sz="2400" b="0" i="0" u="none" strike="noStrike" cap="none">
                <a:solidFill>
                  <a:srgbClr val="000000"/>
                </a:solidFill>
                <a:latin typeface="Barlow Light"/>
                <a:ea typeface="Barlow Light"/>
                <a:cs typeface="Barlow Light"/>
                <a:sym typeface="Barlow Light"/>
              </a:defRPr>
            </a:lvl3pPr>
            <a:lvl4pPr marL="1828800" marR="0" lvl="3"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4pPr>
            <a:lvl5pPr marL="2286000" marR="0" lvl="4"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5pPr>
            <a:lvl6pPr marL="2743200" marR="0" lvl="5"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6pPr>
            <a:lvl7pPr marL="3200400" marR="0" lvl="6"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7pPr>
            <a:lvl8pPr marL="3657600" marR="0" lvl="7"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8pPr>
            <a:lvl9pPr marL="4114800" marR="0" lvl="8"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9pPr>
          </a:lstStyle>
          <a:p>
            <a:r>
              <a:rPr lang="en-US" dirty="0"/>
              <a:t>The wallet listens for transactions addressed to any of its public keys and in theory is the only node that is able to decrypt and accept the transfer</a:t>
            </a:r>
          </a:p>
          <a:p>
            <a:pPr marL="152362" indent="0">
              <a:buNone/>
            </a:pPr>
            <a:endParaRPr lang="en-US" dirty="0"/>
          </a:p>
          <a:p>
            <a:r>
              <a:rPr lang="en-US" dirty="0"/>
              <a:t>“Coins” are “sent” by broadcasting the transaction to the network which are verified to be viable and then added to a block</a:t>
            </a:r>
          </a:p>
          <a:p>
            <a:endParaRPr lang="en-US" dirty="0"/>
          </a:p>
          <a:p>
            <a:r>
              <a:rPr lang="en-US" dirty="0"/>
              <a:t>Keys can represent a MULTI-SIG address that requires a N of M private keys in order to decrypt the message</a:t>
            </a:r>
          </a:p>
          <a:p>
            <a:endParaRPr lang="en-US" dirty="0"/>
          </a:p>
        </p:txBody>
      </p:sp>
    </p:spTree>
    <p:extLst>
      <p:ext uri="{BB962C8B-B14F-4D97-AF65-F5344CB8AC3E}">
        <p14:creationId xmlns:p14="http://schemas.microsoft.com/office/powerpoint/2010/main" val="1384915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latin typeface="+mj-lt"/>
              </a:rPr>
              <a:t>Public Ledger</a:t>
            </a:r>
            <a:endParaRPr lang="en-US" dirty="0">
              <a:latin typeface="+mj-lt"/>
            </a:endParaRPr>
          </a:p>
        </p:txBody>
      </p:sp>
      <p:sp>
        <p:nvSpPr>
          <p:cNvPr id="2" name="Slide Number Placeholder 1"/>
          <p:cNvSpPr>
            <a:spLocks noGrp="1"/>
          </p:cNvSpPr>
          <p:nvPr>
            <p:ph type="sldNum" sz="quarter" idx="4294967295"/>
          </p:nvPr>
        </p:nvSpPr>
        <p:spPr>
          <a:xfrm>
            <a:off x="8051225" y="6356351"/>
            <a:ext cx="2844059" cy="365125"/>
          </a:xfrm>
        </p:spPr>
        <p:txBody>
          <a:bodyPr/>
          <a:lstStyle/>
          <a:p>
            <a:fld id="{00000000-1234-1234-1234-123412341234}" type="slidenum">
              <a:rPr lang="en" smtClean="0">
                <a:latin typeface="+mj-lt"/>
              </a:rPr>
              <a:pPr/>
              <a:t>25</a:t>
            </a:fld>
            <a:endParaRPr lang="en">
              <a:latin typeface="+mj-lt"/>
            </a:endParaRPr>
          </a:p>
        </p:txBody>
      </p:sp>
      <p:sp>
        <p:nvSpPr>
          <p:cNvPr id="6" name="Content Placeholder 2"/>
          <p:cNvSpPr txBox="1">
            <a:spLocks/>
          </p:cNvSpPr>
          <p:nvPr/>
        </p:nvSpPr>
        <p:spPr>
          <a:xfrm>
            <a:off x="1141412" y="1828801"/>
            <a:ext cx="10157354" cy="2286000"/>
          </a:xfrm>
          <a:prstGeom prst="rect">
            <a:avLst/>
          </a:prstGeom>
          <a:noFill/>
          <a:ln>
            <a:noFill/>
          </a:ln>
        </p:spPr>
        <p:txBody>
          <a:bodyPr spcFirstLastPara="1" wrap="square" lIns="121868" tIns="121868" rIns="121868" bIns="121868"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A5B0FE"/>
              </a:buClr>
              <a:buSzPts val="2400"/>
              <a:buFont typeface="Barlow Light"/>
              <a:buChar char="▹"/>
              <a:defRPr sz="2400" b="0" i="0" u="none" strike="noStrike" cap="none">
                <a:solidFill>
                  <a:srgbClr val="000000"/>
                </a:solidFill>
                <a:latin typeface="+mj-lt"/>
                <a:ea typeface="Barlow Light"/>
                <a:cs typeface="Barlow Light"/>
                <a:sym typeface="Barlow Light"/>
              </a:defRPr>
            </a:lvl1pPr>
            <a:lvl2pPr marL="914400" marR="0" lvl="1" indent="-381000" algn="l" rtl="0">
              <a:lnSpc>
                <a:spcPct val="100000"/>
              </a:lnSpc>
              <a:spcBef>
                <a:spcPts val="0"/>
              </a:spcBef>
              <a:spcAft>
                <a:spcPts val="0"/>
              </a:spcAft>
              <a:buClr>
                <a:srgbClr val="A5B0FE"/>
              </a:buClr>
              <a:buSzPts val="2400"/>
              <a:buFont typeface="Barlow Light"/>
              <a:buChar char="￭"/>
              <a:defRPr sz="2400" b="0" i="0" u="none" strike="noStrike" cap="none">
                <a:solidFill>
                  <a:srgbClr val="000000"/>
                </a:solidFill>
                <a:latin typeface="Barlow Light"/>
                <a:ea typeface="Barlow Light"/>
                <a:cs typeface="Barlow Light"/>
                <a:sym typeface="Barlow Light"/>
              </a:defRPr>
            </a:lvl2pPr>
            <a:lvl3pPr marL="1371600" marR="0" lvl="2" indent="-381000" algn="l" rtl="0">
              <a:lnSpc>
                <a:spcPct val="100000"/>
              </a:lnSpc>
              <a:spcBef>
                <a:spcPts val="0"/>
              </a:spcBef>
              <a:spcAft>
                <a:spcPts val="0"/>
              </a:spcAft>
              <a:buClr>
                <a:srgbClr val="A5B0FE"/>
              </a:buClr>
              <a:buSzPts val="2400"/>
              <a:buFont typeface="Barlow Light"/>
              <a:buChar char="⬝"/>
              <a:defRPr sz="2400" b="0" i="0" u="none" strike="noStrike" cap="none">
                <a:solidFill>
                  <a:srgbClr val="000000"/>
                </a:solidFill>
                <a:latin typeface="Barlow Light"/>
                <a:ea typeface="Barlow Light"/>
                <a:cs typeface="Barlow Light"/>
                <a:sym typeface="Barlow Light"/>
              </a:defRPr>
            </a:lvl3pPr>
            <a:lvl4pPr marL="1828800" marR="0" lvl="3"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4pPr>
            <a:lvl5pPr marL="2286000" marR="0" lvl="4"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5pPr>
            <a:lvl6pPr marL="2743200" marR="0" lvl="5"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6pPr>
            <a:lvl7pPr marL="3200400" marR="0" lvl="6"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7pPr>
            <a:lvl8pPr marL="3657600" marR="0" lvl="7"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8pPr>
            <a:lvl9pPr marL="4114800" marR="0" lvl="8"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9pPr>
          </a:lstStyle>
          <a:p>
            <a:r>
              <a:rPr lang="en-US" dirty="0"/>
              <a:t>Every </a:t>
            </a:r>
            <a:r>
              <a:rPr lang="en-US" i="1" dirty="0"/>
              <a:t>viable</a:t>
            </a:r>
            <a:r>
              <a:rPr lang="en-US" dirty="0"/>
              <a:t> transaction is stored in a public ledger</a:t>
            </a:r>
          </a:p>
          <a:p>
            <a:r>
              <a:rPr lang="en-US" dirty="0"/>
              <a:t>Transactions are placed in blocks, which are linked by SHA256 hashes. </a:t>
            </a:r>
          </a:p>
          <a:p>
            <a:r>
              <a:rPr lang="en-US" dirty="0">
                <a:hlinkClick r:id="rId2"/>
              </a:rPr>
              <a:t>https://blockchain.info</a:t>
            </a:r>
            <a:endParaRPr lang="en-US" dirty="0"/>
          </a:p>
          <a:p>
            <a:endParaRPr lang="en-US" dirty="0"/>
          </a:p>
        </p:txBody>
      </p:sp>
    </p:spTree>
    <p:extLst>
      <p:ext uri="{BB962C8B-B14F-4D97-AF65-F5344CB8AC3E}">
        <p14:creationId xmlns:p14="http://schemas.microsoft.com/office/powerpoint/2010/main" val="370788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latin typeface="+mj-lt"/>
              </a:rPr>
              <a:t>Transaction Confirmation</a:t>
            </a:r>
            <a:endParaRPr lang="en-US" dirty="0">
              <a:latin typeface="+mj-lt"/>
            </a:endParaRPr>
          </a:p>
        </p:txBody>
      </p:sp>
      <p:sp>
        <p:nvSpPr>
          <p:cNvPr id="6" name="Content Placeholder 2"/>
          <p:cNvSpPr txBox="1">
            <a:spLocks/>
          </p:cNvSpPr>
          <p:nvPr/>
        </p:nvSpPr>
        <p:spPr>
          <a:xfrm>
            <a:off x="912812" y="1524000"/>
            <a:ext cx="10157354" cy="6399133"/>
          </a:xfrm>
          <a:prstGeom prst="rect">
            <a:avLst/>
          </a:prstGeom>
          <a:noFill/>
          <a:ln>
            <a:noFill/>
          </a:ln>
        </p:spPr>
        <p:txBody>
          <a:bodyPr spcFirstLastPara="1" wrap="square" lIns="121868" tIns="121868" rIns="121868" bIns="121868" anchor="t"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A5B0FE"/>
              </a:buClr>
              <a:buSzPts val="2400"/>
              <a:buFont typeface="Barlow Light"/>
              <a:buChar char="▹"/>
              <a:defRPr sz="2400" b="0" i="0" u="none" strike="noStrike" cap="none">
                <a:solidFill>
                  <a:srgbClr val="000000"/>
                </a:solidFill>
                <a:latin typeface="+mj-lt"/>
                <a:ea typeface="Barlow Light"/>
                <a:cs typeface="Barlow Light"/>
                <a:sym typeface="Barlow Light"/>
              </a:defRPr>
            </a:lvl1pPr>
            <a:lvl2pPr marL="914400" marR="0" lvl="1" indent="-381000" algn="l" rtl="0">
              <a:lnSpc>
                <a:spcPct val="100000"/>
              </a:lnSpc>
              <a:spcBef>
                <a:spcPts val="0"/>
              </a:spcBef>
              <a:spcAft>
                <a:spcPts val="0"/>
              </a:spcAft>
              <a:buClr>
                <a:srgbClr val="A5B0FE"/>
              </a:buClr>
              <a:buSzPts val="2400"/>
              <a:buFont typeface="Barlow Light"/>
              <a:buChar char="￭"/>
              <a:defRPr sz="2400" b="0" i="0" u="none" strike="noStrike" cap="none">
                <a:solidFill>
                  <a:srgbClr val="000000"/>
                </a:solidFill>
                <a:latin typeface="Barlow Light"/>
                <a:ea typeface="Barlow Light"/>
                <a:cs typeface="Barlow Light"/>
                <a:sym typeface="Barlow Light"/>
              </a:defRPr>
            </a:lvl2pPr>
            <a:lvl3pPr marL="1371600" marR="0" lvl="2" indent="-381000" algn="l" rtl="0">
              <a:lnSpc>
                <a:spcPct val="100000"/>
              </a:lnSpc>
              <a:spcBef>
                <a:spcPts val="0"/>
              </a:spcBef>
              <a:spcAft>
                <a:spcPts val="0"/>
              </a:spcAft>
              <a:buClr>
                <a:srgbClr val="A5B0FE"/>
              </a:buClr>
              <a:buSzPts val="2400"/>
              <a:buFont typeface="Barlow Light"/>
              <a:buChar char="⬝"/>
              <a:defRPr sz="2400" b="0" i="0" u="none" strike="noStrike" cap="none">
                <a:solidFill>
                  <a:srgbClr val="000000"/>
                </a:solidFill>
                <a:latin typeface="Barlow Light"/>
                <a:ea typeface="Barlow Light"/>
                <a:cs typeface="Barlow Light"/>
                <a:sym typeface="Barlow Light"/>
              </a:defRPr>
            </a:lvl3pPr>
            <a:lvl4pPr marL="1828800" marR="0" lvl="3"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4pPr>
            <a:lvl5pPr marL="2286000" marR="0" lvl="4"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5pPr>
            <a:lvl6pPr marL="2743200" marR="0" lvl="5"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6pPr>
            <a:lvl7pPr marL="3200400" marR="0" lvl="6"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7pPr>
            <a:lvl8pPr marL="3657600" marR="0" lvl="7"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8pPr>
            <a:lvl9pPr marL="4114800" marR="0" lvl="8"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9pPr>
          </a:lstStyle>
          <a:p>
            <a:r>
              <a:rPr lang="en-US" sz="2200" dirty="0"/>
              <a:t>Having a transaction provisionally accepted into a candidate block signals that the network has verified that the inputs were viable</a:t>
            </a:r>
          </a:p>
          <a:p>
            <a:r>
              <a:rPr lang="en-US" sz="2200" dirty="0"/>
              <a:t>Every new block accepted into the chain after the transaction was accepted is considered a confirmation</a:t>
            </a:r>
          </a:p>
          <a:p>
            <a:r>
              <a:rPr lang="en-US" sz="2200" dirty="0"/>
              <a:t>Coins are not considered mature until there have been 6 confirmations (basically an hour assuming a 10 minute block cadence)</a:t>
            </a:r>
          </a:p>
          <a:p>
            <a:r>
              <a:rPr lang="en-US" sz="2200" dirty="0"/>
              <a:t>New Coins created by the mining process are not valid until about 120 confirmations</a:t>
            </a:r>
          </a:p>
          <a:p>
            <a:r>
              <a:rPr lang="en-US" sz="2200" dirty="0"/>
              <a:t>This is to assure that a node with more than 51% of the total hash-power does not pull off fraudulent transactions</a:t>
            </a:r>
          </a:p>
        </p:txBody>
      </p:sp>
    </p:spTree>
    <p:extLst>
      <p:ext uri="{BB962C8B-B14F-4D97-AF65-F5344CB8AC3E}">
        <p14:creationId xmlns:p14="http://schemas.microsoft.com/office/powerpoint/2010/main" val="134327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srcRect l="1398" r="1398"/>
          <a:stretch>
            <a:fillRect/>
          </a:stretch>
        </p:blipFill>
        <p:spPr>
          <a:xfrm>
            <a:off x="2208212" y="1143000"/>
            <a:ext cx="7476313" cy="4710077"/>
          </a:xfrm>
          <a:prstGeom prst="rect">
            <a:avLst/>
          </a:prstGeom>
          <a:noFill/>
          <a:ln>
            <a:noFill/>
          </a:ln>
        </p:spPr>
      </p:pic>
    </p:spTree>
    <p:extLst>
      <p:ext uri="{BB962C8B-B14F-4D97-AF65-F5344CB8AC3E}">
        <p14:creationId xmlns:p14="http://schemas.microsoft.com/office/powerpoint/2010/main" val="366362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32000" y="381000"/>
            <a:ext cx="8102600" cy="6083300"/>
          </a:xfrm>
          <a:prstGeom prst="rect">
            <a:avLst/>
          </a:prstGeom>
        </p:spPr>
      </p:pic>
    </p:spTree>
    <p:extLst>
      <p:ext uri="{BB962C8B-B14F-4D97-AF65-F5344CB8AC3E}">
        <p14:creationId xmlns:p14="http://schemas.microsoft.com/office/powerpoint/2010/main" val="423528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ctrTitle"/>
          </p:nvPr>
        </p:nvSpPr>
        <p:spPr>
          <a:xfrm>
            <a:off x="2952229" y="2596920"/>
            <a:ext cx="5973153" cy="1545997"/>
          </a:xfrm>
          <a:prstGeom prst="rect">
            <a:avLst/>
          </a:prstGeom>
        </p:spPr>
        <p:txBody>
          <a:bodyPr spcFirstLastPara="1" vert="horz" wrap="square" lIns="121868" tIns="121868" rIns="121868" bIns="121868" rtlCol="0" anchor="b" anchorCtr="0">
            <a:noAutofit/>
          </a:bodyPr>
          <a:lstStyle/>
          <a:p>
            <a:r>
              <a:rPr lang="en" smtClean="0"/>
              <a:t>Transaction </a:t>
            </a:r>
            <a:r>
              <a:rPr lang="en" dirty="0" smtClean="0"/>
              <a:t>Properties</a:t>
            </a:r>
            <a:endParaRPr dirty="0"/>
          </a:p>
        </p:txBody>
      </p:sp>
    </p:spTree>
    <p:extLst>
      <p:ext uri="{BB962C8B-B14F-4D97-AF65-F5344CB8AC3E}">
        <p14:creationId xmlns:p14="http://schemas.microsoft.com/office/powerpoint/2010/main" val="3626119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ctrTitle"/>
          </p:nvPr>
        </p:nvSpPr>
        <p:spPr>
          <a:prstGeom prst="rect">
            <a:avLst/>
          </a:prstGeom>
        </p:spPr>
        <p:txBody>
          <a:bodyPr spcFirstLastPara="1" vert="horz" wrap="square" lIns="121868" tIns="121868" rIns="121868" bIns="121868" rtlCol="0" anchor="b" anchorCtr="0">
            <a:noAutofit/>
          </a:bodyPr>
          <a:lstStyle/>
          <a:p>
            <a:r>
              <a:rPr lang="en" dirty="0" smtClean="0"/>
              <a:t>What is blockchain?</a:t>
            </a:r>
            <a:endParaRPr dirty="0"/>
          </a:p>
        </p:txBody>
      </p:sp>
    </p:spTree>
    <p:extLst>
      <p:ext uri="{BB962C8B-B14F-4D97-AF65-F5344CB8AC3E}">
        <p14:creationId xmlns:p14="http://schemas.microsoft.com/office/powerpoint/2010/main" val="35639610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p:txBody>
          <a:bodyPr>
            <a:normAutofit/>
          </a:bodyPr>
          <a:lstStyle/>
          <a:p>
            <a:pPr algn="ctr"/>
            <a:r>
              <a:rPr lang="en-US" dirty="0" smtClean="0">
                <a:latin typeface="+mj-lt"/>
              </a:rPr>
              <a:t>Transaction </a:t>
            </a:r>
            <a:r>
              <a:rPr lang="en-US" dirty="0">
                <a:latin typeface="+mj-lt"/>
              </a:rPr>
              <a:t>properties</a:t>
            </a:r>
          </a:p>
        </p:txBody>
      </p:sp>
      <p:sp>
        <p:nvSpPr>
          <p:cNvPr id="2" name="Slide Number Placeholder 1"/>
          <p:cNvSpPr>
            <a:spLocks noGrp="1"/>
          </p:cNvSpPr>
          <p:nvPr>
            <p:ph type="sldNum" sz="quarter" idx="4294967295"/>
          </p:nvPr>
        </p:nvSpPr>
        <p:spPr>
          <a:xfrm>
            <a:off x="8051225" y="6356351"/>
            <a:ext cx="2844059" cy="365125"/>
          </a:xfrm>
        </p:spPr>
        <p:txBody>
          <a:bodyPr/>
          <a:lstStyle/>
          <a:p>
            <a:fld id="{00000000-1234-1234-1234-123412341234}" type="slidenum">
              <a:rPr lang="en" smtClean="0"/>
              <a:pPr/>
              <a:t>30</a:t>
            </a:fld>
            <a:endParaRPr lang="en"/>
          </a:p>
        </p:txBody>
      </p:sp>
      <p:pic>
        <p:nvPicPr>
          <p:cNvPr id="4098" name="Picture 2" descr="What is Cryptocurrency"/>
          <p:cNvPicPr>
            <a:picLocks noChangeAspect="1" noChangeArrowheads="1"/>
          </p:cNvPicPr>
          <p:nvPr/>
        </p:nvPicPr>
        <p:blipFill rotWithShape="1">
          <a:blip r:embed="rId2">
            <a:extLst>
              <a:ext uri="{28A0092B-C50C-407E-A947-70E740481C1C}">
                <a14:useLocalDpi xmlns:a14="http://schemas.microsoft.com/office/drawing/2010/main" val="0"/>
              </a:ext>
            </a:extLst>
          </a:blip>
          <a:srcRect b="37085"/>
          <a:stretch/>
        </p:blipFill>
        <p:spPr bwMode="auto">
          <a:xfrm>
            <a:off x="684212" y="1600200"/>
            <a:ext cx="10580652" cy="4142344"/>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5"/>
          <p:cNvSpPr/>
          <p:nvPr/>
        </p:nvSpPr>
        <p:spPr>
          <a:xfrm>
            <a:off x="6932612" y="6079352"/>
            <a:ext cx="4682692" cy="276999"/>
          </a:xfrm>
          <a:prstGeom prst="rect">
            <a:avLst/>
          </a:prstGeom>
          <a:solidFill>
            <a:schemeClr val="bg1"/>
          </a:solidFill>
        </p:spPr>
        <p:txBody>
          <a:bodyPr wrap="none">
            <a:spAutoFit/>
          </a:bodyPr>
          <a:lstStyle/>
          <a:p>
            <a:r>
              <a:rPr lang="en-US" sz="1200" dirty="0">
                <a:latin typeface="+mj-lt"/>
              </a:rPr>
              <a:t>Ref: </a:t>
            </a:r>
            <a:r>
              <a:rPr lang="en-US" sz="1200" dirty="0">
                <a:latin typeface="+mj-lt"/>
                <a:hlinkClick r:id="rId3"/>
              </a:rPr>
              <a:t>https://blockgeeks.com/guides/what-is-cryptocurrency</a:t>
            </a:r>
            <a:r>
              <a:rPr lang="en-US" sz="1200" dirty="0">
                <a:latin typeface="+mj-lt"/>
              </a:rPr>
              <a:t> </a:t>
            </a:r>
          </a:p>
        </p:txBody>
      </p:sp>
    </p:spTree>
    <p:extLst>
      <p:ext uri="{BB962C8B-B14F-4D97-AF65-F5344CB8AC3E}">
        <p14:creationId xmlns:p14="http://schemas.microsoft.com/office/powerpoint/2010/main" val="2049071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31</a:t>
            </a:fld>
            <a:endParaRPr lang="en"/>
          </a:p>
        </p:txBody>
      </p:sp>
      <p:sp>
        <p:nvSpPr>
          <p:cNvPr id="3" name="Title 2"/>
          <p:cNvSpPr>
            <a:spLocks noGrp="1"/>
          </p:cNvSpPr>
          <p:nvPr>
            <p:ph type="title"/>
          </p:nvPr>
        </p:nvSpPr>
        <p:spPr>
          <a:xfrm>
            <a:off x="1426415" y="349145"/>
            <a:ext cx="5215867" cy="674790"/>
          </a:xfrm>
        </p:spPr>
        <p:txBody>
          <a:bodyPr>
            <a:normAutofit fontScale="90000"/>
          </a:bodyPr>
          <a:lstStyle/>
          <a:p>
            <a:pPr algn="ctr"/>
            <a:r>
              <a:rPr lang="en-US" dirty="0" smtClean="0"/>
              <a:t>Transaction </a:t>
            </a:r>
            <a:r>
              <a:rPr lang="en-US" dirty="0"/>
              <a:t>properties</a:t>
            </a:r>
          </a:p>
        </p:txBody>
      </p:sp>
      <p:sp>
        <p:nvSpPr>
          <p:cNvPr id="4" name="Text Placeholder 3"/>
          <p:cNvSpPr>
            <a:spLocks noGrp="1"/>
          </p:cNvSpPr>
          <p:nvPr>
            <p:ph type="body" idx="1"/>
          </p:nvPr>
        </p:nvSpPr>
        <p:spPr>
          <a:xfrm>
            <a:off x="609439" y="1309124"/>
            <a:ext cx="6849816" cy="4240096"/>
          </a:xfrm>
        </p:spPr>
        <p:txBody>
          <a:bodyPr/>
          <a:lstStyle/>
          <a:p>
            <a:pPr marL="101575" indent="0">
              <a:buNone/>
            </a:pPr>
            <a:r>
              <a:rPr lang="en-US" sz="2399" b="1" dirty="0"/>
              <a:t>Irreversible</a:t>
            </a:r>
            <a:r>
              <a:rPr lang="en-US" sz="2399" dirty="0"/>
              <a:t>: After confirmation, a transaction can‘t be reversed. By nobody. And nobody means nobody. Not you, not your bank, not the president of the United States, not Satoshi, not your miner. Nobody. If you send money, you send it. Period. No one can help you, if you sent your funds to a scammer or if a hacker stole them from your computer. There is no safety net.</a:t>
            </a:r>
          </a:p>
        </p:txBody>
      </p:sp>
    </p:spTree>
    <p:extLst>
      <p:ext uri="{BB962C8B-B14F-4D97-AF65-F5344CB8AC3E}">
        <p14:creationId xmlns:p14="http://schemas.microsoft.com/office/powerpoint/2010/main" val="25343754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32</a:t>
            </a:fld>
            <a:endParaRPr lang="en"/>
          </a:p>
        </p:txBody>
      </p:sp>
      <p:sp>
        <p:nvSpPr>
          <p:cNvPr id="4" name="Text Placeholder 3"/>
          <p:cNvSpPr>
            <a:spLocks noGrp="1"/>
          </p:cNvSpPr>
          <p:nvPr>
            <p:ph type="body" idx="1"/>
          </p:nvPr>
        </p:nvSpPr>
        <p:spPr>
          <a:xfrm>
            <a:off x="609439" y="1309124"/>
            <a:ext cx="6849816" cy="4240096"/>
          </a:xfrm>
        </p:spPr>
        <p:txBody>
          <a:bodyPr/>
          <a:lstStyle/>
          <a:p>
            <a:pPr marL="101575" indent="0">
              <a:buNone/>
            </a:pPr>
            <a:r>
              <a:rPr lang="en-US" sz="2399" b="1" dirty="0"/>
              <a:t>Pseudonymous: </a:t>
            </a:r>
            <a:r>
              <a:rPr lang="en-US" sz="2399" dirty="0"/>
              <a:t>Neither transactions nor accounts are connected to real-world identities. You receive Bitcoins on so-called addresses, which are randomly seeming chains of around 30 characters. While it is usually possible to analyze the transaction flow, it is not necessarily possible to connect the real world identity of users with those addresses.</a:t>
            </a:r>
          </a:p>
        </p:txBody>
      </p:sp>
      <p:sp>
        <p:nvSpPr>
          <p:cNvPr id="6" name="Title 2"/>
          <p:cNvSpPr>
            <a:spLocks noGrp="1"/>
          </p:cNvSpPr>
          <p:nvPr>
            <p:ph type="title"/>
          </p:nvPr>
        </p:nvSpPr>
        <p:spPr>
          <a:xfrm>
            <a:off x="1426415" y="349145"/>
            <a:ext cx="5215867" cy="674790"/>
          </a:xfrm>
        </p:spPr>
        <p:txBody>
          <a:bodyPr>
            <a:normAutofit fontScale="90000"/>
          </a:bodyPr>
          <a:lstStyle/>
          <a:p>
            <a:pPr algn="ctr"/>
            <a:r>
              <a:rPr lang="en-US" dirty="0" smtClean="0"/>
              <a:t>Transaction </a:t>
            </a:r>
            <a:r>
              <a:rPr lang="en-US" dirty="0"/>
              <a:t>properties</a:t>
            </a:r>
          </a:p>
        </p:txBody>
      </p:sp>
    </p:spTree>
    <p:extLst>
      <p:ext uri="{BB962C8B-B14F-4D97-AF65-F5344CB8AC3E}">
        <p14:creationId xmlns:p14="http://schemas.microsoft.com/office/powerpoint/2010/main" val="33297155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33</a:t>
            </a:fld>
            <a:endParaRPr lang="en"/>
          </a:p>
        </p:txBody>
      </p:sp>
      <p:sp>
        <p:nvSpPr>
          <p:cNvPr id="3" name="Title 2"/>
          <p:cNvSpPr>
            <a:spLocks noGrp="1"/>
          </p:cNvSpPr>
          <p:nvPr>
            <p:ph type="title"/>
          </p:nvPr>
        </p:nvSpPr>
        <p:spPr>
          <a:xfrm>
            <a:off x="1410586" y="444124"/>
            <a:ext cx="5247526" cy="674790"/>
          </a:xfrm>
        </p:spPr>
        <p:txBody>
          <a:bodyPr>
            <a:normAutofit fontScale="90000"/>
          </a:bodyPr>
          <a:lstStyle/>
          <a:p>
            <a:r>
              <a:rPr lang="en-US" dirty="0" smtClean="0"/>
              <a:t>Transaction </a:t>
            </a:r>
            <a:r>
              <a:rPr lang="en-US" dirty="0"/>
              <a:t>properties</a:t>
            </a:r>
          </a:p>
        </p:txBody>
      </p:sp>
      <p:sp>
        <p:nvSpPr>
          <p:cNvPr id="4" name="Text Placeholder 3"/>
          <p:cNvSpPr>
            <a:spLocks noGrp="1"/>
          </p:cNvSpPr>
          <p:nvPr>
            <p:ph type="body" idx="1"/>
          </p:nvPr>
        </p:nvSpPr>
        <p:spPr>
          <a:xfrm>
            <a:off x="609441" y="1309124"/>
            <a:ext cx="6849816" cy="4240096"/>
          </a:xfrm>
        </p:spPr>
        <p:txBody>
          <a:bodyPr/>
          <a:lstStyle/>
          <a:p>
            <a:pPr marL="101575" indent="0">
              <a:buNone/>
            </a:pPr>
            <a:r>
              <a:rPr lang="en-US" sz="2399" b="1" dirty="0"/>
              <a:t>Fast and global: </a:t>
            </a:r>
            <a:r>
              <a:rPr lang="en-US" sz="2399" dirty="0"/>
              <a:t>Transaction are propagated nearly instantly in the network and are confirmed in a couple of minutes. Since they happen in a global network of computers they are completely indifferent of your physical location. It doesn‘t matter if I send Bitcoin to my neighbor or to someone on the other side of the world.</a:t>
            </a:r>
          </a:p>
        </p:txBody>
      </p:sp>
    </p:spTree>
    <p:extLst>
      <p:ext uri="{BB962C8B-B14F-4D97-AF65-F5344CB8AC3E}">
        <p14:creationId xmlns:p14="http://schemas.microsoft.com/office/powerpoint/2010/main" val="40496965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34</a:t>
            </a:fld>
            <a:endParaRPr lang="en"/>
          </a:p>
        </p:txBody>
      </p:sp>
      <p:sp>
        <p:nvSpPr>
          <p:cNvPr id="3" name="Title 2"/>
          <p:cNvSpPr>
            <a:spLocks noGrp="1"/>
          </p:cNvSpPr>
          <p:nvPr>
            <p:ph type="title"/>
          </p:nvPr>
        </p:nvSpPr>
        <p:spPr>
          <a:xfrm>
            <a:off x="1410586" y="444124"/>
            <a:ext cx="5247526" cy="674790"/>
          </a:xfrm>
        </p:spPr>
        <p:txBody>
          <a:bodyPr>
            <a:normAutofit fontScale="90000"/>
          </a:bodyPr>
          <a:lstStyle/>
          <a:p>
            <a:r>
              <a:rPr lang="en-US" dirty="0" smtClean="0"/>
              <a:t>Transaction </a:t>
            </a:r>
            <a:r>
              <a:rPr lang="en-US" dirty="0"/>
              <a:t>properties</a:t>
            </a:r>
          </a:p>
        </p:txBody>
      </p:sp>
      <p:sp>
        <p:nvSpPr>
          <p:cNvPr id="4" name="Text Placeholder 3"/>
          <p:cNvSpPr>
            <a:spLocks noGrp="1"/>
          </p:cNvSpPr>
          <p:nvPr>
            <p:ph type="body" idx="1"/>
          </p:nvPr>
        </p:nvSpPr>
        <p:spPr>
          <a:xfrm>
            <a:off x="609441" y="1309124"/>
            <a:ext cx="6849816" cy="4240096"/>
          </a:xfrm>
        </p:spPr>
        <p:txBody>
          <a:bodyPr/>
          <a:lstStyle/>
          <a:p>
            <a:pPr marL="101575" indent="0">
              <a:buNone/>
            </a:pPr>
            <a:r>
              <a:rPr lang="en-US" sz="2399" b="1" dirty="0"/>
              <a:t>Secure: </a:t>
            </a:r>
            <a:r>
              <a:rPr lang="en-US" sz="2399" dirty="0"/>
              <a:t>Cryptocurrency funds are locked in a public key cryptography system. Only the owner of the private key can send cryptocurrency. Strong cryptography and the magic of big numbers makes it impossible to break this scheme. A Bitcoin address is more secure than Fort Knox.</a:t>
            </a:r>
          </a:p>
        </p:txBody>
      </p:sp>
    </p:spTree>
    <p:extLst>
      <p:ext uri="{BB962C8B-B14F-4D97-AF65-F5344CB8AC3E}">
        <p14:creationId xmlns:p14="http://schemas.microsoft.com/office/powerpoint/2010/main" val="22647987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35</a:t>
            </a:fld>
            <a:endParaRPr lang="en"/>
          </a:p>
        </p:txBody>
      </p:sp>
      <p:sp>
        <p:nvSpPr>
          <p:cNvPr id="3" name="Title 2"/>
          <p:cNvSpPr>
            <a:spLocks noGrp="1"/>
          </p:cNvSpPr>
          <p:nvPr>
            <p:ph type="title"/>
          </p:nvPr>
        </p:nvSpPr>
        <p:spPr>
          <a:xfrm>
            <a:off x="1410586" y="444124"/>
            <a:ext cx="5247526" cy="674790"/>
          </a:xfrm>
        </p:spPr>
        <p:txBody>
          <a:bodyPr>
            <a:normAutofit fontScale="90000"/>
          </a:bodyPr>
          <a:lstStyle/>
          <a:p>
            <a:r>
              <a:rPr lang="en-US" dirty="0" smtClean="0"/>
              <a:t>Transaction </a:t>
            </a:r>
            <a:r>
              <a:rPr lang="en-US" dirty="0"/>
              <a:t>properties</a:t>
            </a:r>
          </a:p>
        </p:txBody>
      </p:sp>
      <p:sp>
        <p:nvSpPr>
          <p:cNvPr id="4" name="Text Placeholder 3"/>
          <p:cNvSpPr>
            <a:spLocks noGrp="1"/>
          </p:cNvSpPr>
          <p:nvPr>
            <p:ph type="body" idx="1"/>
          </p:nvPr>
        </p:nvSpPr>
        <p:spPr>
          <a:xfrm>
            <a:off x="609441" y="1309124"/>
            <a:ext cx="6849816" cy="4240096"/>
          </a:xfrm>
        </p:spPr>
        <p:txBody>
          <a:bodyPr/>
          <a:lstStyle/>
          <a:p>
            <a:pPr marL="101575" indent="0">
              <a:buNone/>
            </a:pPr>
            <a:r>
              <a:rPr lang="en-US" sz="2399" b="1" dirty="0" err="1"/>
              <a:t>Permissionless</a:t>
            </a:r>
            <a:r>
              <a:rPr lang="en-US" sz="2399" b="1" dirty="0"/>
              <a:t>: </a:t>
            </a:r>
            <a:r>
              <a:rPr lang="en-US" sz="2399" dirty="0"/>
              <a:t>You don‘t have to ask anybody to use cryptocurrency. It‘s just a software that everybody can download for free. After you installed it, you can receive and send Bitcoins or other cryptocurrencies. No one can prevent you. There is no gatekeeper.</a:t>
            </a:r>
          </a:p>
        </p:txBody>
      </p:sp>
    </p:spTree>
    <p:extLst>
      <p:ext uri="{BB962C8B-B14F-4D97-AF65-F5344CB8AC3E}">
        <p14:creationId xmlns:p14="http://schemas.microsoft.com/office/powerpoint/2010/main" val="28479590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ctrTitle"/>
          </p:nvPr>
        </p:nvSpPr>
        <p:spPr>
          <a:xfrm>
            <a:off x="2970212" y="2514600"/>
            <a:ext cx="6403525" cy="1546400"/>
          </a:xfrm>
          <a:prstGeom prst="rect">
            <a:avLst/>
          </a:prstGeom>
        </p:spPr>
        <p:txBody>
          <a:bodyPr spcFirstLastPara="1" vert="horz" wrap="square" lIns="121868" tIns="121868" rIns="121868" bIns="121868" rtlCol="0" anchor="b" anchorCtr="0">
            <a:noAutofit/>
          </a:bodyPr>
          <a:lstStyle/>
          <a:p>
            <a:r>
              <a:rPr lang="en" dirty="0" smtClean="0"/>
              <a:t>What is Cryptocurrency?</a:t>
            </a:r>
            <a:endParaRPr dirty="0"/>
          </a:p>
        </p:txBody>
      </p:sp>
    </p:spTree>
    <p:extLst>
      <p:ext uri="{BB962C8B-B14F-4D97-AF65-F5344CB8AC3E}">
        <p14:creationId xmlns:p14="http://schemas.microsoft.com/office/powerpoint/2010/main" val="27719477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j-lt"/>
              </a:rPr>
              <a:t>What is Cryptocurrency?</a:t>
            </a:r>
          </a:p>
        </p:txBody>
      </p:sp>
      <p:sp>
        <p:nvSpPr>
          <p:cNvPr id="5" name="Rectangle 4"/>
          <p:cNvSpPr/>
          <p:nvPr/>
        </p:nvSpPr>
        <p:spPr>
          <a:xfrm>
            <a:off x="2208213" y="2590800"/>
            <a:ext cx="7772400" cy="1569660"/>
          </a:xfrm>
          <a:prstGeom prst="rect">
            <a:avLst/>
          </a:prstGeom>
        </p:spPr>
        <p:txBody>
          <a:bodyPr wrap="square">
            <a:spAutoFit/>
          </a:bodyPr>
          <a:lstStyle/>
          <a:p>
            <a:r>
              <a:rPr lang="en-US" sz="2400" dirty="0" smtClean="0">
                <a:latin typeface="+mj-lt"/>
              </a:rPr>
              <a:t>“A </a:t>
            </a:r>
            <a:r>
              <a:rPr lang="en-US" sz="2400" dirty="0">
                <a:latin typeface="+mj-lt"/>
              </a:rPr>
              <a:t>digital currency in which encryption techniques are used to regulate the generation of units of currency and verify the transfer of funds, operating independently of a central bank</a:t>
            </a:r>
            <a:r>
              <a:rPr lang="en-US" sz="2400" dirty="0" smtClean="0">
                <a:latin typeface="+mj-lt"/>
              </a:rPr>
              <a:t>.”</a:t>
            </a:r>
            <a:endParaRPr lang="en-US" sz="2400" dirty="0">
              <a:latin typeface="+mj-lt"/>
            </a:endParaRPr>
          </a:p>
        </p:txBody>
      </p:sp>
    </p:spTree>
    <p:extLst>
      <p:ext uri="{BB962C8B-B14F-4D97-AF65-F5344CB8AC3E}">
        <p14:creationId xmlns:p14="http://schemas.microsoft.com/office/powerpoint/2010/main" val="68740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8051225" y="6356351"/>
            <a:ext cx="2844059" cy="365125"/>
          </a:xfrm>
        </p:spPr>
        <p:txBody>
          <a:bodyPr/>
          <a:lstStyle/>
          <a:p>
            <a:fld id="{00000000-1234-1234-1234-123412341234}" type="slidenum">
              <a:rPr lang="en" smtClean="0"/>
              <a:pPr/>
              <a:t>38</a:t>
            </a:fld>
            <a:endParaRPr lang="en"/>
          </a:p>
        </p:txBody>
      </p:sp>
      <p:pic>
        <p:nvPicPr>
          <p:cNvPr id="2050" name="Picture 2" descr="What is Blockchain Technology? A step-by-step guide than anyone can underst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412" y="609600"/>
            <a:ext cx="7178846" cy="512399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5"/>
          <p:cNvSpPr/>
          <p:nvPr/>
        </p:nvSpPr>
        <p:spPr>
          <a:xfrm>
            <a:off x="6932612" y="5958859"/>
            <a:ext cx="4682692" cy="276999"/>
          </a:xfrm>
          <a:prstGeom prst="rect">
            <a:avLst/>
          </a:prstGeom>
          <a:solidFill>
            <a:schemeClr val="bg1"/>
          </a:solidFill>
        </p:spPr>
        <p:txBody>
          <a:bodyPr wrap="none">
            <a:spAutoFit/>
          </a:bodyPr>
          <a:lstStyle/>
          <a:p>
            <a:r>
              <a:rPr lang="en-US" sz="1200" dirty="0">
                <a:latin typeface="+mj-lt"/>
              </a:rPr>
              <a:t>Ref: </a:t>
            </a:r>
            <a:r>
              <a:rPr lang="en-US" sz="1200" dirty="0">
                <a:latin typeface="+mj-lt"/>
                <a:hlinkClick r:id="rId3"/>
              </a:rPr>
              <a:t>https://blockgeeks.com/guides/what-is-cryptocurrency</a:t>
            </a:r>
            <a:r>
              <a:rPr lang="en-US" sz="1200" dirty="0">
                <a:latin typeface="+mj-lt"/>
              </a:rPr>
              <a:t> </a:t>
            </a:r>
          </a:p>
        </p:txBody>
      </p:sp>
    </p:spTree>
    <p:extLst>
      <p:ext uri="{BB962C8B-B14F-4D97-AF65-F5344CB8AC3E}">
        <p14:creationId xmlns:p14="http://schemas.microsoft.com/office/powerpoint/2010/main" val="2164273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3812" y="381000"/>
            <a:ext cx="9829799" cy="1143000"/>
          </a:xfrm>
        </p:spPr>
        <p:txBody>
          <a:bodyPr>
            <a:normAutofit/>
          </a:bodyPr>
          <a:lstStyle/>
          <a:p>
            <a:r>
              <a:rPr lang="en-US" dirty="0">
                <a:latin typeface="+mj-lt"/>
              </a:rPr>
              <a:t>Cryptocurrencies: </a:t>
            </a:r>
            <a:r>
              <a:rPr lang="en-US" sz="2400" dirty="0" smtClean="0">
                <a:latin typeface="+mj-lt"/>
              </a:rPr>
              <a:t>Dawn </a:t>
            </a:r>
            <a:r>
              <a:rPr lang="en-US" sz="2400" dirty="0">
                <a:latin typeface="+mj-lt"/>
              </a:rPr>
              <a:t>of a new economy</a:t>
            </a:r>
          </a:p>
        </p:txBody>
      </p:sp>
      <p:sp>
        <p:nvSpPr>
          <p:cNvPr id="2" name="Slide Number Placeholder 1"/>
          <p:cNvSpPr>
            <a:spLocks noGrp="1"/>
          </p:cNvSpPr>
          <p:nvPr>
            <p:ph type="sldNum" sz="quarter" idx="4294967295"/>
          </p:nvPr>
        </p:nvSpPr>
        <p:spPr>
          <a:xfrm>
            <a:off x="8051225" y="6356351"/>
            <a:ext cx="2844059" cy="365125"/>
          </a:xfrm>
        </p:spPr>
        <p:txBody>
          <a:bodyPr/>
          <a:lstStyle/>
          <a:p>
            <a:fld id="{00000000-1234-1234-1234-123412341234}" type="slidenum">
              <a:rPr lang="en" smtClean="0"/>
              <a:pPr/>
              <a:t>39</a:t>
            </a:fld>
            <a:endParaRPr lang="en"/>
          </a:p>
        </p:txBody>
      </p:sp>
      <p:pic>
        <p:nvPicPr>
          <p:cNvPr id="5122" name="Picture 2" descr="What is cryptocurrency"/>
          <p:cNvPicPr>
            <a:picLocks noChangeAspect="1" noChangeArrowheads="1"/>
          </p:cNvPicPr>
          <p:nvPr/>
        </p:nvPicPr>
        <p:blipFill rotWithShape="1">
          <a:blip r:embed="rId2">
            <a:extLst>
              <a:ext uri="{28A0092B-C50C-407E-A947-70E740481C1C}">
                <a14:useLocalDpi xmlns:a14="http://schemas.microsoft.com/office/drawing/2010/main" val="0"/>
              </a:ext>
            </a:extLst>
          </a:blip>
          <a:srcRect l="1253" t="9254" r="61310" b="8261"/>
          <a:stretch/>
        </p:blipFill>
        <p:spPr bwMode="auto">
          <a:xfrm>
            <a:off x="3230642" y="1695106"/>
            <a:ext cx="5700259" cy="4484087"/>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5"/>
          <p:cNvSpPr/>
          <p:nvPr/>
        </p:nvSpPr>
        <p:spPr>
          <a:xfrm>
            <a:off x="4278372" y="6527457"/>
            <a:ext cx="4682692" cy="276999"/>
          </a:xfrm>
          <a:prstGeom prst="rect">
            <a:avLst/>
          </a:prstGeom>
          <a:solidFill>
            <a:schemeClr val="bg1"/>
          </a:solidFill>
        </p:spPr>
        <p:txBody>
          <a:bodyPr wrap="none">
            <a:spAutoFit/>
          </a:bodyPr>
          <a:lstStyle/>
          <a:p>
            <a:r>
              <a:rPr lang="en-US" sz="1200" dirty="0">
                <a:latin typeface="+mj-lt"/>
              </a:rPr>
              <a:t>Ref: </a:t>
            </a:r>
            <a:r>
              <a:rPr lang="en-US" sz="1200" dirty="0">
                <a:latin typeface="+mj-lt"/>
                <a:hlinkClick r:id="rId3"/>
              </a:rPr>
              <a:t>https://blockgeeks.com/guides/what-is-cryptocurrency</a:t>
            </a:r>
            <a:r>
              <a:rPr lang="en-US" sz="1200" dirty="0">
                <a:latin typeface="+mj-lt"/>
              </a:rPr>
              <a:t> </a:t>
            </a:r>
          </a:p>
        </p:txBody>
      </p:sp>
    </p:spTree>
    <p:extLst>
      <p:ext uri="{BB962C8B-B14F-4D97-AF65-F5344CB8AC3E}">
        <p14:creationId xmlns:p14="http://schemas.microsoft.com/office/powerpoint/2010/main" val="234359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prstGeom prst="rect">
            <a:avLst/>
          </a:prstGeom>
        </p:spPr>
        <p:txBody>
          <a:bodyPr spcFirstLastPara="1" vert="horz" wrap="square" lIns="121868" tIns="121868" rIns="121868" bIns="121868" rtlCol="0" anchor="ctr" anchorCtr="0">
            <a:noAutofit/>
          </a:bodyPr>
          <a:lstStyle/>
          <a:p>
            <a:pPr marL="0" indent="0">
              <a:buNone/>
            </a:pPr>
            <a:r>
              <a:rPr lang="en-US" i="0" dirty="0"/>
              <a:t>The </a:t>
            </a:r>
            <a:r>
              <a:rPr lang="en-US" i="0" dirty="0" err="1"/>
              <a:t>blockchain</a:t>
            </a:r>
            <a:r>
              <a:rPr lang="en-US" i="0" dirty="0"/>
              <a:t> is an </a:t>
            </a:r>
            <a:r>
              <a:rPr lang="en-US" i="0" dirty="0">
                <a:solidFill>
                  <a:srgbClr val="FF0000"/>
                </a:solidFill>
              </a:rPr>
              <a:t>incorruptible digital ledger</a:t>
            </a:r>
            <a:r>
              <a:rPr lang="en-US" i="0" dirty="0"/>
              <a:t> of economic transactions that can be programmed to record not just financial transactions but virtually everything of value.</a:t>
            </a:r>
            <a:endParaRPr dirty="0"/>
          </a:p>
        </p:txBody>
      </p:sp>
      <p:sp>
        <p:nvSpPr>
          <p:cNvPr id="2" name="Rectangle 1"/>
          <p:cNvSpPr/>
          <p:nvPr/>
        </p:nvSpPr>
        <p:spPr>
          <a:xfrm>
            <a:off x="3047139" y="5927740"/>
            <a:ext cx="6094413" cy="317908"/>
          </a:xfrm>
          <a:prstGeom prst="rect">
            <a:avLst/>
          </a:prstGeom>
        </p:spPr>
        <p:txBody>
          <a:bodyPr>
            <a:spAutoFit/>
          </a:bodyPr>
          <a:lstStyle/>
          <a:p>
            <a:pPr algn="ctr"/>
            <a:r>
              <a:rPr lang="en-US" sz="1466" dirty="0">
                <a:solidFill>
                  <a:srgbClr val="0A0A0A"/>
                </a:solidFill>
                <a:latin typeface="+mj-lt"/>
              </a:rPr>
              <a:t>Don &amp; Alex </a:t>
            </a:r>
            <a:r>
              <a:rPr lang="en-US" sz="1466" dirty="0" err="1">
                <a:solidFill>
                  <a:srgbClr val="0A0A0A"/>
                </a:solidFill>
                <a:latin typeface="+mj-lt"/>
              </a:rPr>
              <a:t>Tapscott</a:t>
            </a:r>
            <a:r>
              <a:rPr lang="en-US" sz="1466" dirty="0">
                <a:solidFill>
                  <a:srgbClr val="0A0A0A"/>
                </a:solidFill>
                <a:latin typeface="+mj-lt"/>
              </a:rPr>
              <a:t>, authors </a:t>
            </a:r>
            <a:r>
              <a:rPr lang="en-US" sz="1466" dirty="0" err="1">
                <a:solidFill>
                  <a:srgbClr val="0A0A0A"/>
                </a:solidFill>
                <a:latin typeface="+mj-lt"/>
              </a:rPr>
              <a:t>Blockchain</a:t>
            </a:r>
            <a:r>
              <a:rPr lang="en-US" sz="1466" dirty="0">
                <a:solidFill>
                  <a:srgbClr val="0A0A0A"/>
                </a:solidFill>
                <a:latin typeface="+mj-lt"/>
              </a:rPr>
              <a:t> Revolution (2016)</a:t>
            </a:r>
            <a:endParaRPr lang="en-US" sz="1466" dirty="0">
              <a:latin typeface="+mj-lt"/>
            </a:endParaRPr>
          </a:p>
        </p:txBody>
      </p:sp>
    </p:spTree>
    <p:extLst>
      <p:ext uri="{BB962C8B-B14F-4D97-AF65-F5344CB8AC3E}">
        <p14:creationId xmlns:p14="http://schemas.microsoft.com/office/powerpoint/2010/main" val="28454200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441" y="457200"/>
            <a:ext cx="10971371" cy="1143000"/>
          </a:xfrm>
        </p:spPr>
        <p:txBody>
          <a:bodyPr>
            <a:normAutofit/>
          </a:bodyPr>
          <a:lstStyle/>
          <a:p>
            <a:r>
              <a:rPr lang="en-US" dirty="0">
                <a:latin typeface="+mj-lt"/>
              </a:rPr>
              <a:t>Cryptocurrencies: Dawn of a new economy</a:t>
            </a:r>
          </a:p>
        </p:txBody>
      </p:sp>
      <p:sp>
        <p:nvSpPr>
          <p:cNvPr id="2" name="Slide Number Placeholder 1"/>
          <p:cNvSpPr>
            <a:spLocks noGrp="1"/>
          </p:cNvSpPr>
          <p:nvPr>
            <p:ph type="sldNum" sz="quarter" idx="4294967295"/>
          </p:nvPr>
        </p:nvSpPr>
        <p:spPr>
          <a:xfrm>
            <a:off x="8051225" y="6356351"/>
            <a:ext cx="2844059" cy="365125"/>
          </a:xfrm>
        </p:spPr>
        <p:txBody>
          <a:bodyPr/>
          <a:lstStyle/>
          <a:p>
            <a:fld id="{00000000-1234-1234-1234-123412341234}" type="slidenum">
              <a:rPr lang="en" smtClean="0"/>
              <a:pPr/>
              <a:t>40</a:t>
            </a:fld>
            <a:endParaRPr lang="en"/>
          </a:p>
        </p:txBody>
      </p:sp>
      <p:pic>
        <p:nvPicPr>
          <p:cNvPr id="5122" name="Picture 2" descr="What is cryptocurrency"/>
          <p:cNvPicPr>
            <a:picLocks noChangeAspect="1" noChangeArrowheads="1"/>
          </p:cNvPicPr>
          <p:nvPr/>
        </p:nvPicPr>
        <p:blipFill rotWithShape="1">
          <a:blip r:embed="rId2">
            <a:extLst>
              <a:ext uri="{28A0092B-C50C-407E-A947-70E740481C1C}">
                <a14:useLocalDpi xmlns:a14="http://schemas.microsoft.com/office/drawing/2010/main" val="0"/>
              </a:ext>
            </a:extLst>
          </a:blip>
          <a:srcRect l="40416" b="5753"/>
          <a:stretch/>
        </p:blipFill>
        <p:spPr bwMode="auto">
          <a:xfrm>
            <a:off x="2817813" y="1771306"/>
            <a:ext cx="7391400" cy="4174111"/>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p:cNvSpPr/>
          <p:nvPr/>
        </p:nvSpPr>
        <p:spPr>
          <a:xfrm>
            <a:off x="4278372" y="6527457"/>
            <a:ext cx="4682692" cy="276999"/>
          </a:xfrm>
          <a:prstGeom prst="rect">
            <a:avLst/>
          </a:prstGeom>
          <a:solidFill>
            <a:schemeClr val="bg1"/>
          </a:solidFill>
        </p:spPr>
        <p:txBody>
          <a:bodyPr wrap="none">
            <a:spAutoFit/>
          </a:bodyPr>
          <a:lstStyle/>
          <a:p>
            <a:r>
              <a:rPr lang="en-US" sz="1200" dirty="0">
                <a:latin typeface="+mj-lt"/>
              </a:rPr>
              <a:t>Ref: </a:t>
            </a:r>
            <a:r>
              <a:rPr lang="en-US" sz="1200" dirty="0">
                <a:latin typeface="+mj-lt"/>
                <a:hlinkClick r:id="rId3"/>
              </a:rPr>
              <a:t>https://blockgeeks.com/guides/what-is-cryptocurrency</a:t>
            </a:r>
            <a:r>
              <a:rPr lang="en-US" sz="1200" dirty="0">
                <a:latin typeface="+mj-lt"/>
              </a:rPr>
              <a:t> </a:t>
            </a:r>
          </a:p>
        </p:txBody>
      </p:sp>
    </p:spTree>
    <p:extLst>
      <p:ext uri="{BB962C8B-B14F-4D97-AF65-F5344CB8AC3E}">
        <p14:creationId xmlns:p14="http://schemas.microsoft.com/office/powerpoint/2010/main" val="129958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ctrTitle"/>
          </p:nvPr>
        </p:nvSpPr>
        <p:spPr>
          <a:xfrm>
            <a:off x="2952229" y="2596920"/>
            <a:ext cx="5973153" cy="1545997"/>
          </a:xfrm>
          <a:prstGeom prst="rect">
            <a:avLst/>
          </a:prstGeom>
        </p:spPr>
        <p:txBody>
          <a:bodyPr spcFirstLastPara="1" vert="horz" wrap="square" lIns="121868" tIns="121868" rIns="121868" bIns="121868" rtlCol="0" anchor="b" anchorCtr="0">
            <a:noAutofit/>
          </a:bodyPr>
          <a:lstStyle/>
          <a:p>
            <a:pPr lvl="0"/>
            <a:r>
              <a:rPr lang="en-US" dirty="0" smtClean="0"/>
              <a:t>Cryptocurrencies</a:t>
            </a:r>
            <a:endParaRPr dirty="0"/>
          </a:p>
        </p:txBody>
      </p:sp>
    </p:spTree>
    <p:extLst>
      <p:ext uri="{BB962C8B-B14F-4D97-AF65-F5344CB8AC3E}">
        <p14:creationId xmlns:p14="http://schemas.microsoft.com/office/powerpoint/2010/main" val="30286105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533400"/>
          </a:xfrm>
        </p:spPr>
        <p:txBody>
          <a:bodyPr>
            <a:normAutofit fontScale="90000"/>
          </a:bodyPr>
          <a:lstStyle/>
          <a:p>
            <a:r>
              <a:rPr lang="en-US" dirty="0" smtClean="0">
                <a:latin typeface="+mj-lt"/>
              </a:rPr>
              <a:t>Different cryptocurrencies </a:t>
            </a:r>
            <a:r>
              <a:rPr lang="en-US" sz="1400" dirty="0" smtClean="0">
                <a:latin typeface="+mj-lt"/>
              </a:rPr>
              <a:t>(updated: 2019/11/05)</a:t>
            </a:r>
            <a:endParaRPr lang="en-US" sz="1400" dirty="0">
              <a:latin typeface="+mj-lt"/>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914400"/>
            <a:ext cx="8564590" cy="5410200"/>
          </a:xfrm>
          <a:prstGeom prst="rect">
            <a:avLst/>
          </a:prstGeom>
        </p:spPr>
      </p:pic>
    </p:spTree>
    <p:extLst>
      <p:ext uri="{BB962C8B-B14F-4D97-AF65-F5344CB8AC3E}">
        <p14:creationId xmlns:p14="http://schemas.microsoft.com/office/powerpoint/2010/main" val="741036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ctrTitle"/>
          </p:nvPr>
        </p:nvSpPr>
        <p:spPr>
          <a:xfrm>
            <a:off x="2952229" y="2596920"/>
            <a:ext cx="5973153" cy="1545997"/>
          </a:xfrm>
          <a:prstGeom prst="rect">
            <a:avLst/>
          </a:prstGeom>
        </p:spPr>
        <p:txBody>
          <a:bodyPr spcFirstLastPara="1" vert="horz" wrap="square" lIns="121868" tIns="121868" rIns="121868" bIns="121868" rtlCol="0" anchor="b" anchorCtr="0">
            <a:noAutofit/>
          </a:bodyPr>
          <a:lstStyle/>
          <a:p>
            <a:pPr lvl="0"/>
            <a:r>
              <a:rPr lang="en-US" dirty="0" smtClean="0"/>
              <a:t>Applications of </a:t>
            </a:r>
            <a:r>
              <a:rPr lang="en-US" dirty="0" err="1" smtClean="0"/>
              <a:t>Blockchain</a:t>
            </a:r>
            <a:endParaRPr dirty="0"/>
          </a:p>
        </p:txBody>
      </p:sp>
    </p:spTree>
    <p:extLst>
      <p:ext uri="{BB962C8B-B14F-4D97-AF65-F5344CB8AC3E}">
        <p14:creationId xmlns:p14="http://schemas.microsoft.com/office/powerpoint/2010/main" val="24547625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Applications of </a:t>
            </a:r>
            <a:r>
              <a:rPr lang="en-US" dirty="0" err="1" smtClean="0">
                <a:latin typeface="+mj-lt"/>
              </a:rPr>
              <a:t>blockchain</a:t>
            </a:r>
            <a:endParaRPr lang="en-US" dirty="0">
              <a:latin typeface="+mj-lt"/>
            </a:endParaRPr>
          </a:p>
        </p:txBody>
      </p:sp>
      <p:sp>
        <p:nvSpPr>
          <p:cNvPr id="3" name="Text Placeholder 3"/>
          <p:cNvSpPr txBox="1">
            <a:spLocks/>
          </p:cNvSpPr>
          <p:nvPr/>
        </p:nvSpPr>
        <p:spPr>
          <a:xfrm>
            <a:off x="2208212" y="2057400"/>
            <a:ext cx="6172200" cy="3352800"/>
          </a:xfrm>
          <a:prstGeom prst="rect">
            <a:avLst/>
          </a:prstGeom>
        </p:spPr>
        <p:txBody>
          <a:bodyPr/>
          <a:lst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r>
              <a:rPr lang="en-US" sz="2800" dirty="0" smtClean="0">
                <a:latin typeface="+mj-lt"/>
              </a:rPr>
              <a:t>e-wallet</a:t>
            </a:r>
          </a:p>
          <a:p>
            <a:r>
              <a:rPr lang="en-US" sz="2800" dirty="0" smtClean="0">
                <a:latin typeface="+mj-lt"/>
              </a:rPr>
              <a:t>Smart contract</a:t>
            </a:r>
          </a:p>
          <a:p>
            <a:r>
              <a:rPr lang="en-US" sz="2800" dirty="0" smtClean="0">
                <a:latin typeface="+mj-lt"/>
              </a:rPr>
              <a:t>Database system</a:t>
            </a:r>
          </a:p>
          <a:p>
            <a:pPr lvl="1"/>
            <a:r>
              <a:rPr lang="en-US" sz="2400" dirty="0" smtClean="0">
                <a:latin typeface="+mj-lt"/>
              </a:rPr>
              <a:t>Traceability of agriculture and food supply chain</a:t>
            </a:r>
          </a:p>
          <a:p>
            <a:endParaRPr lang="en-US" dirty="0">
              <a:latin typeface="+mj-lt"/>
            </a:endParaRPr>
          </a:p>
        </p:txBody>
      </p:sp>
    </p:spTree>
    <p:extLst>
      <p:ext uri="{BB962C8B-B14F-4D97-AF65-F5344CB8AC3E}">
        <p14:creationId xmlns:p14="http://schemas.microsoft.com/office/powerpoint/2010/main" val="684681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3BDE2F8-BA1E-4490-A478-B32D62461CDB}"/>
              </a:ext>
            </a:extLst>
          </p:cNvPr>
          <p:cNvSpPr>
            <a:spLocks noGrp="1"/>
          </p:cNvSpPr>
          <p:nvPr>
            <p:ph type="title"/>
          </p:nvPr>
        </p:nvSpPr>
        <p:spPr/>
        <p:txBody>
          <a:bodyPr/>
          <a:lstStyle/>
          <a:p>
            <a:r>
              <a:rPr lang="en-US" dirty="0">
                <a:latin typeface="+mj-lt"/>
              </a:rPr>
              <a:t>Smart Contracts</a:t>
            </a:r>
          </a:p>
        </p:txBody>
      </p:sp>
      <p:sp>
        <p:nvSpPr>
          <p:cNvPr id="3" name="Content Placeholder 2">
            <a:extLst>
              <a:ext uri="{FF2B5EF4-FFF2-40B4-BE49-F238E27FC236}">
                <a16:creationId xmlns:a16="http://schemas.microsoft.com/office/drawing/2014/main" xmlns="" id="{32CDE8DE-5F15-40DC-99F7-F73EE988EF54}"/>
              </a:ext>
            </a:extLst>
          </p:cNvPr>
          <p:cNvSpPr>
            <a:spLocks noGrp="1"/>
          </p:cNvSpPr>
          <p:nvPr>
            <p:ph idx="4294967295"/>
          </p:nvPr>
        </p:nvSpPr>
        <p:spPr>
          <a:xfrm>
            <a:off x="1293813" y="1676400"/>
            <a:ext cx="9601200" cy="3505200"/>
          </a:xfrm>
          <a:solidFill>
            <a:schemeClr val="bg1">
              <a:alpha val="70000"/>
            </a:schemeClr>
          </a:solidFill>
        </p:spPr>
        <p:txBody>
          <a:bodyPr/>
          <a:lstStyle/>
          <a:p>
            <a:endParaRPr lang="en-US" dirty="0" smtClean="0">
              <a:latin typeface="+mj-lt"/>
            </a:endParaRPr>
          </a:p>
          <a:p>
            <a:r>
              <a:rPr lang="en-US" dirty="0" smtClean="0">
                <a:latin typeface="+mj-lt"/>
              </a:rPr>
              <a:t>Self-automated </a:t>
            </a:r>
            <a:r>
              <a:rPr lang="en-US" dirty="0">
                <a:latin typeface="+mj-lt"/>
              </a:rPr>
              <a:t>computer programs that can carry out the terms of any contract</a:t>
            </a:r>
          </a:p>
          <a:p>
            <a:endParaRPr lang="en-US" dirty="0">
              <a:latin typeface="+mj-lt"/>
            </a:endParaRPr>
          </a:p>
          <a:p>
            <a:r>
              <a:rPr lang="en-US" dirty="0">
                <a:latin typeface="+mj-lt"/>
              </a:rPr>
              <a:t>Mostly based on objective conditions precedent</a:t>
            </a:r>
          </a:p>
          <a:p>
            <a:pPr lvl="1"/>
            <a:r>
              <a:rPr lang="en-US" dirty="0">
                <a:latin typeface="+mj-lt"/>
              </a:rPr>
              <a:t>“If, then” criteria</a:t>
            </a:r>
          </a:p>
          <a:p>
            <a:endParaRPr lang="en-US" dirty="0">
              <a:latin typeface="+mj-lt"/>
            </a:endParaRPr>
          </a:p>
        </p:txBody>
      </p:sp>
    </p:spTree>
    <p:extLst>
      <p:ext uri="{BB962C8B-B14F-4D97-AF65-F5344CB8AC3E}">
        <p14:creationId xmlns:p14="http://schemas.microsoft.com/office/powerpoint/2010/main" val="374897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11E886-5E83-499F-B34A-3308881CF6B7}"/>
              </a:ext>
            </a:extLst>
          </p:cNvPr>
          <p:cNvSpPr>
            <a:spLocks noGrp="1"/>
          </p:cNvSpPr>
          <p:nvPr>
            <p:ph type="title"/>
          </p:nvPr>
        </p:nvSpPr>
        <p:spPr/>
        <p:txBody>
          <a:bodyPr/>
          <a:lstStyle/>
          <a:p>
            <a:r>
              <a:rPr lang="en-US" dirty="0">
                <a:latin typeface="+mj-lt"/>
              </a:rPr>
              <a:t>Smart Contracts (cont.)</a:t>
            </a:r>
          </a:p>
        </p:txBody>
      </p:sp>
      <p:sp>
        <p:nvSpPr>
          <p:cNvPr id="3" name="Content Placeholder 2">
            <a:extLst>
              <a:ext uri="{FF2B5EF4-FFF2-40B4-BE49-F238E27FC236}">
                <a16:creationId xmlns:a16="http://schemas.microsoft.com/office/drawing/2014/main" xmlns="" id="{202EEEFB-657B-43D4-8A38-0BA8CB8DD7B5}"/>
              </a:ext>
            </a:extLst>
          </p:cNvPr>
          <p:cNvSpPr>
            <a:spLocks noGrp="1"/>
          </p:cNvSpPr>
          <p:nvPr>
            <p:ph idx="4294967295"/>
          </p:nvPr>
        </p:nvSpPr>
        <p:spPr>
          <a:xfrm>
            <a:off x="1292225" y="1676400"/>
            <a:ext cx="9601200" cy="4495800"/>
          </a:xfrm>
          <a:solidFill>
            <a:schemeClr val="bg1">
              <a:alpha val="70000"/>
            </a:schemeClr>
          </a:solidFill>
        </p:spPr>
        <p:txBody>
          <a:bodyPr/>
          <a:lstStyle/>
          <a:p>
            <a:r>
              <a:rPr lang="en-US" dirty="0">
                <a:latin typeface="+mj-lt"/>
              </a:rPr>
              <a:t>Variables: Readily Verifiable Data</a:t>
            </a:r>
          </a:p>
          <a:p>
            <a:endParaRPr lang="en-US" dirty="0">
              <a:latin typeface="+mj-lt"/>
            </a:endParaRPr>
          </a:p>
          <a:p>
            <a:r>
              <a:rPr lang="en-US" dirty="0">
                <a:latin typeface="+mj-lt"/>
              </a:rPr>
              <a:t>Oracles: Reliable sources</a:t>
            </a:r>
          </a:p>
          <a:p>
            <a:pPr lvl="1"/>
            <a:r>
              <a:rPr lang="en-US" dirty="0">
                <a:latin typeface="+mj-lt"/>
              </a:rPr>
              <a:t>Social Security DMF</a:t>
            </a:r>
          </a:p>
          <a:p>
            <a:pPr lvl="1"/>
            <a:r>
              <a:rPr lang="en-US" dirty="0">
                <a:latin typeface="+mj-lt"/>
              </a:rPr>
              <a:t>FAA Records</a:t>
            </a:r>
          </a:p>
          <a:p>
            <a:pPr lvl="1"/>
            <a:r>
              <a:rPr lang="en-US" dirty="0">
                <a:latin typeface="+mj-lt"/>
              </a:rPr>
              <a:t>National Weather Service</a:t>
            </a:r>
          </a:p>
          <a:p>
            <a:pPr lvl="1"/>
            <a:endParaRPr lang="en-US" dirty="0">
              <a:latin typeface="+mj-lt"/>
            </a:endParaRPr>
          </a:p>
          <a:p>
            <a:r>
              <a:rPr lang="en-US" dirty="0">
                <a:latin typeface="+mj-lt"/>
              </a:rPr>
              <a:t>Crowdsourcing</a:t>
            </a:r>
          </a:p>
          <a:p>
            <a:pPr lvl="1"/>
            <a:r>
              <a:rPr lang="en-US" dirty="0">
                <a:latin typeface="+mj-lt"/>
              </a:rPr>
              <a:t>Voting</a:t>
            </a:r>
          </a:p>
          <a:p>
            <a:endParaRPr lang="en-US" dirty="0">
              <a:latin typeface="+mj-lt"/>
            </a:endParaRPr>
          </a:p>
        </p:txBody>
      </p:sp>
    </p:spTree>
    <p:extLst>
      <p:ext uri="{BB962C8B-B14F-4D97-AF65-F5344CB8AC3E}">
        <p14:creationId xmlns:p14="http://schemas.microsoft.com/office/powerpoint/2010/main" val="86231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C61B04-6CF4-420A-A69F-D4C141DF86E8}"/>
              </a:ext>
            </a:extLst>
          </p:cNvPr>
          <p:cNvSpPr>
            <a:spLocks noGrp="1"/>
          </p:cNvSpPr>
          <p:nvPr>
            <p:ph type="title"/>
          </p:nvPr>
        </p:nvSpPr>
        <p:spPr/>
        <p:txBody>
          <a:bodyPr/>
          <a:lstStyle/>
          <a:p>
            <a:r>
              <a:rPr lang="en-US" dirty="0">
                <a:latin typeface="+mj-lt"/>
              </a:rPr>
              <a:t>Smart Contracts (cont.)</a:t>
            </a:r>
          </a:p>
        </p:txBody>
      </p:sp>
      <p:sp>
        <p:nvSpPr>
          <p:cNvPr id="3" name="Content Placeholder 2">
            <a:extLst>
              <a:ext uri="{FF2B5EF4-FFF2-40B4-BE49-F238E27FC236}">
                <a16:creationId xmlns:a16="http://schemas.microsoft.com/office/drawing/2014/main" xmlns="" id="{B27EE2D6-F25F-4AA4-9224-DE5429EC4CC5}"/>
              </a:ext>
            </a:extLst>
          </p:cNvPr>
          <p:cNvSpPr>
            <a:spLocks noGrp="1"/>
          </p:cNvSpPr>
          <p:nvPr>
            <p:ph idx="4294967295"/>
          </p:nvPr>
        </p:nvSpPr>
        <p:spPr>
          <a:xfrm>
            <a:off x="1370012" y="1676400"/>
            <a:ext cx="9601200" cy="4495800"/>
          </a:xfrm>
          <a:solidFill>
            <a:schemeClr val="bg1">
              <a:alpha val="70000"/>
            </a:schemeClr>
          </a:solidFill>
        </p:spPr>
        <p:txBody>
          <a:bodyPr>
            <a:normAutofit/>
          </a:bodyPr>
          <a:lstStyle/>
          <a:p>
            <a:pPr>
              <a:lnSpc>
                <a:spcPct val="150000"/>
              </a:lnSpc>
            </a:pPr>
            <a:r>
              <a:rPr lang="en-US" dirty="0" smtClean="0">
                <a:latin typeface="+mj-lt"/>
              </a:rPr>
              <a:t>Think: Escrow Agreements</a:t>
            </a:r>
          </a:p>
          <a:p>
            <a:pPr lvl="1">
              <a:lnSpc>
                <a:spcPct val="150000"/>
              </a:lnSpc>
            </a:pPr>
            <a:r>
              <a:rPr lang="en-US" sz="2400" dirty="0" smtClean="0">
                <a:latin typeface="+mj-lt"/>
              </a:rPr>
              <a:t>Money held in escrow until performance is met</a:t>
            </a:r>
          </a:p>
          <a:p>
            <a:pPr lvl="1">
              <a:lnSpc>
                <a:spcPct val="150000"/>
              </a:lnSpc>
            </a:pPr>
            <a:r>
              <a:rPr lang="en-US" sz="2400" dirty="0" smtClean="0">
                <a:latin typeface="+mj-lt"/>
              </a:rPr>
              <a:t>Once performance is validated, money released</a:t>
            </a:r>
          </a:p>
          <a:p>
            <a:pPr lvl="1">
              <a:lnSpc>
                <a:spcPct val="150000"/>
              </a:lnSpc>
            </a:pPr>
            <a:r>
              <a:rPr lang="en-US" sz="2400" dirty="0" smtClean="0">
                <a:latin typeface="+mj-lt"/>
              </a:rPr>
              <a:t>Regulated by an unbiased party, which only seeks the objectively “right” answer, devoid of outside influence</a:t>
            </a:r>
          </a:p>
          <a:p>
            <a:endParaRPr lang="en-US" dirty="0">
              <a:latin typeface="+mj-lt"/>
            </a:endParaRPr>
          </a:p>
        </p:txBody>
      </p:sp>
    </p:spTree>
    <p:extLst>
      <p:ext uri="{BB962C8B-B14F-4D97-AF65-F5344CB8AC3E}">
        <p14:creationId xmlns:p14="http://schemas.microsoft.com/office/powerpoint/2010/main" val="2741429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ctrTitle"/>
          </p:nvPr>
        </p:nvSpPr>
        <p:spPr>
          <a:xfrm>
            <a:off x="1674812" y="2667000"/>
            <a:ext cx="8850770" cy="1545997"/>
          </a:xfrm>
          <a:prstGeom prst="rect">
            <a:avLst/>
          </a:prstGeom>
        </p:spPr>
        <p:txBody>
          <a:bodyPr spcFirstLastPara="1" vert="horz" wrap="square" lIns="121868" tIns="121868" rIns="121868" bIns="121868" rtlCol="0" anchor="b" anchorCtr="0">
            <a:noAutofit/>
          </a:bodyPr>
          <a:lstStyle/>
          <a:p>
            <a:pPr lvl="0"/>
            <a:r>
              <a:rPr lang="en-US" dirty="0"/>
              <a:t>Types of Cryptocurrencies and Uses</a:t>
            </a:r>
            <a:endParaRPr dirty="0"/>
          </a:p>
        </p:txBody>
      </p:sp>
    </p:spTree>
    <p:extLst>
      <p:ext uri="{BB962C8B-B14F-4D97-AF65-F5344CB8AC3E}">
        <p14:creationId xmlns:p14="http://schemas.microsoft.com/office/powerpoint/2010/main" val="22182687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6D9CF11F-E035-4781-AD89-7FE32259D039}"/>
              </a:ext>
            </a:extLst>
          </p:cNvPr>
          <p:cNvSpPr>
            <a:spLocks noGrp="1"/>
          </p:cNvSpPr>
          <p:nvPr>
            <p:ph type="title"/>
          </p:nvPr>
        </p:nvSpPr>
        <p:spPr>
          <a:xfrm>
            <a:off x="1294084" y="372194"/>
            <a:ext cx="9601200" cy="1143000"/>
          </a:xfrm>
        </p:spPr>
        <p:txBody>
          <a:bodyPr/>
          <a:lstStyle/>
          <a:p>
            <a:r>
              <a:rPr lang="en-US" dirty="0" smtClean="0">
                <a:latin typeface="+mj-lt"/>
              </a:rPr>
              <a:t>Example of Protocol Tokens</a:t>
            </a:r>
            <a:endParaRPr lang="en-US" dirty="0">
              <a:latin typeface="+mj-lt"/>
            </a:endParaRPr>
          </a:p>
        </p:txBody>
      </p:sp>
      <p:sp>
        <p:nvSpPr>
          <p:cNvPr id="2" name="Slide Number Placeholder 1"/>
          <p:cNvSpPr>
            <a:spLocks noGrp="1"/>
          </p:cNvSpPr>
          <p:nvPr>
            <p:ph type="sldNum" sz="quarter" idx="4294967295"/>
          </p:nvPr>
        </p:nvSpPr>
        <p:spPr>
          <a:xfrm>
            <a:off x="8051225" y="6356351"/>
            <a:ext cx="2844059" cy="365125"/>
          </a:xfrm>
        </p:spPr>
        <p:txBody>
          <a:bodyPr/>
          <a:lstStyle/>
          <a:p>
            <a:fld id="{00000000-1234-1234-1234-123412341234}" type="slidenum">
              <a:rPr lang="en" smtClean="0"/>
              <a:pPr/>
              <a:t>49</a:t>
            </a:fld>
            <a:endParaRPr lang="en"/>
          </a:p>
        </p:txBody>
      </p:sp>
      <p:pic>
        <p:nvPicPr>
          <p:cNvPr id="7" name="Picture 6">
            <a:extLst>
              <a:ext uri="{FF2B5EF4-FFF2-40B4-BE49-F238E27FC236}">
                <a16:creationId xmlns:a16="http://schemas.microsoft.com/office/drawing/2014/main" xmlns="" id="{8F79F9B7-3D27-44B4-B72D-A13B0746AF4B}"/>
              </a:ext>
            </a:extLst>
          </p:cNvPr>
          <p:cNvPicPr>
            <a:picLocks noChangeAspect="1"/>
          </p:cNvPicPr>
          <p:nvPr/>
        </p:nvPicPr>
        <p:blipFill>
          <a:blip r:embed="rId2"/>
          <a:stretch>
            <a:fillRect/>
          </a:stretch>
        </p:blipFill>
        <p:spPr>
          <a:xfrm>
            <a:off x="1391507" y="2469338"/>
            <a:ext cx="1864003" cy="1749295"/>
          </a:xfrm>
          <a:prstGeom prst="rect">
            <a:avLst/>
          </a:prstGeom>
        </p:spPr>
      </p:pic>
      <p:pic>
        <p:nvPicPr>
          <p:cNvPr id="9" name="Picture 8">
            <a:extLst>
              <a:ext uri="{FF2B5EF4-FFF2-40B4-BE49-F238E27FC236}">
                <a16:creationId xmlns:a16="http://schemas.microsoft.com/office/drawing/2014/main" xmlns="" id="{A92C20B2-8EB0-45CA-AD39-C943BA3533EA}"/>
              </a:ext>
            </a:extLst>
          </p:cNvPr>
          <p:cNvPicPr>
            <a:picLocks noChangeAspect="1"/>
          </p:cNvPicPr>
          <p:nvPr/>
        </p:nvPicPr>
        <p:blipFill>
          <a:blip r:embed="rId3"/>
          <a:stretch>
            <a:fillRect/>
          </a:stretch>
        </p:blipFill>
        <p:spPr>
          <a:xfrm>
            <a:off x="3556896" y="2548685"/>
            <a:ext cx="2406611" cy="1709960"/>
          </a:xfrm>
          <a:prstGeom prst="rect">
            <a:avLst/>
          </a:prstGeom>
        </p:spPr>
      </p:pic>
      <p:pic>
        <p:nvPicPr>
          <p:cNvPr id="1032" name="Picture 8" descr="Image result for liteco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0707" y="2577970"/>
            <a:ext cx="1735624" cy="1735624"/>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11"/>
          <p:cNvPicPr>
            <a:picLocks noChangeAspect="1"/>
          </p:cNvPicPr>
          <p:nvPr/>
        </p:nvPicPr>
        <p:blipFill rotWithShape="1">
          <a:blip r:embed="rId5"/>
          <a:srcRect l="54885" b="16084"/>
          <a:stretch/>
        </p:blipFill>
        <p:spPr>
          <a:xfrm>
            <a:off x="8908522" y="2575015"/>
            <a:ext cx="1740043" cy="1735624"/>
          </a:xfrm>
          <a:prstGeom prst="rect">
            <a:avLst/>
          </a:prstGeom>
        </p:spPr>
      </p:pic>
      <p:sp>
        <p:nvSpPr>
          <p:cNvPr id="13" name="Rectangle 12"/>
          <p:cNvSpPr/>
          <p:nvPr/>
        </p:nvSpPr>
        <p:spPr>
          <a:xfrm>
            <a:off x="1650886" y="4179298"/>
            <a:ext cx="1345241" cy="523220"/>
          </a:xfrm>
          <a:prstGeom prst="rect">
            <a:avLst/>
          </a:prstGeom>
          <a:noFill/>
        </p:spPr>
        <p:txBody>
          <a:bodyPr wrap="none" lIns="91440" tIns="45720" rIns="91440" bIns="45720">
            <a:spAutoFit/>
          </a:bodyPr>
          <a:lstStyle/>
          <a:p>
            <a:pPr algn="ctr"/>
            <a:r>
              <a:rPr lang="en-US" sz="2800" b="0" cap="none" spc="0" dirty="0" smtClean="0">
                <a:ln w="0"/>
                <a:solidFill>
                  <a:schemeClr val="accent1"/>
                </a:solidFill>
                <a:effectLst>
                  <a:outerShdw blurRad="38100" dist="25400" dir="5400000" algn="ctr" rotWithShape="0">
                    <a:srgbClr val="6E747A">
                      <a:alpha val="43000"/>
                    </a:srgbClr>
                  </a:outerShdw>
                </a:effectLst>
                <a:latin typeface="+mj-lt"/>
              </a:rPr>
              <a:t>Bitcoin</a:t>
            </a:r>
            <a:endParaRPr lang="en-US" sz="2800" b="0" cap="none" spc="0" dirty="0">
              <a:ln w="0"/>
              <a:solidFill>
                <a:schemeClr val="accent1"/>
              </a:solidFill>
              <a:effectLst>
                <a:outerShdw blurRad="38100" dist="25400" dir="5400000" algn="ctr" rotWithShape="0">
                  <a:srgbClr val="6E747A">
                    <a:alpha val="43000"/>
                  </a:srgbClr>
                </a:outerShdw>
              </a:effectLst>
              <a:latin typeface="+mj-lt"/>
            </a:endParaRPr>
          </a:p>
        </p:txBody>
      </p:sp>
      <p:sp>
        <p:nvSpPr>
          <p:cNvPr id="16" name="Rectangle 15"/>
          <p:cNvSpPr/>
          <p:nvPr/>
        </p:nvSpPr>
        <p:spPr>
          <a:xfrm>
            <a:off x="3835909" y="4201810"/>
            <a:ext cx="1848584" cy="523220"/>
          </a:xfrm>
          <a:prstGeom prst="rect">
            <a:avLst/>
          </a:prstGeom>
          <a:noFill/>
        </p:spPr>
        <p:txBody>
          <a:bodyPr wrap="none" lIns="91440" tIns="45720" rIns="91440" bIns="45720">
            <a:spAutoFit/>
          </a:bodyPr>
          <a:lstStyle/>
          <a:p>
            <a:pPr algn="ctr"/>
            <a:r>
              <a:rPr lang="en-US" sz="2800" b="0" cap="none" spc="0" dirty="0" err="1" smtClean="0">
                <a:ln w="0"/>
                <a:solidFill>
                  <a:schemeClr val="accent1"/>
                </a:solidFill>
                <a:effectLst>
                  <a:outerShdw blurRad="38100" dist="25400" dir="5400000" algn="ctr" rotWithShape="0">
                    <a:srgbClr val="6E747A">
                      <a:alpha val="43000"/>
                    </a:srgbClr>
                  </a:outerShdw>
                </a:effectLst>
                <a:latin typeface="+mj-lt"/>
              </a:rPr>
              <a:t>Ethereum</a:t>
            </a:r>
            <a:endParaRPr lang="en-US" sz="2800" b="0" cap="none" spc="0" dirty="0">
              <a:ln w="0"/>
              <a:solidFill>
                <a:schemeClr val="accent1"/>
              </a:solidFill>
              <a:effectLst>
                <a:outerShdw blurRad="38100" dist="25400" dir="5400000" algn="ctr" rotWithShape="0">
                  <a:srgbClr val="6E747A">
                    <a:alpha val="43000"/>
                  </a:srgbClr>
                </a:outerShdw>
              </a:effectLst>
              <a:latin typeface="+mj-lt"/>
            </a:endParaRPr>
          </a:p>
        </p:txBody>
      </p:sp>
      <p:sp>
        <p:nvSpPr>
          <p:cNvPr id="17" name="Rectangle 16"/>
          <p:cNvSpPr/>
          <p:nvPr/>
        </p:nvSpPr>
        <p:spPr>
          <a:xfrm>
            <a:off x="6519718" y="4179298"/>
            <a:ext cx="1537601" cy="523220"/>
          </a:xfrm>
          <a:prstGeom prst="rect">
            <a:avLst/>
          </a:prstGeom>
          <a:noFill/>
        </p:spPr>
        <p:txBody>
          <a:bodyPr wrap="none" lIns="91440" tIns="45720" rIns="91440" bIns="45720">
            <a:spAutoFit/>
          </a:bodyPr>
          <a:lstStyle/>
          <a:p>
            <a:pPr algn="ctr"/>
            <a:r>
              <a:rPr lang="en-US" sz="2800" b="0" cap="none" spc="0" dirty="0" err="1" smtClean="0">
                <a:ln w="0"/>
                <a:solidFill>
                  <a:schemeClr val="accent1"/>
                </a:solidFill>
                <a:effectLst>
                  <a:outerShdw blurRad="38100" dist="25400" dir="5400000" algn="ctr" rotWithShape="0">
                    <a:srgbClr val="6E747A">
                      <a:alpha val="43000"/>
                    </a:srgbClr>
                  </a:outerShdw>
                </a:effectLst>
                <a:latin typeface="+mj-lt"/>
              </a:rPr>
              <a:t>Litecoin</a:t>
            </a:r>
            <a:endParaRPr lang="en-US" sz="2800" b="0" cap="none" spc="0" dirty="0">
              <a:ln w="0"/>
              <a:solidFill>
                <a:schemeClr val="accent1"/>
              </a:solidFill>
              <a:effectLst>
                <a:outerShdw blurRad="38100" dist="25400" dir="5400000" algn="ctr" rotWithShape="0">
                  <a:srgbClr val="6E747A">
                    <a:alpha val="43000"/>
                  </a:srgbClr>
                </a:outerShdw>
              </a:effectLst>
              <a:latin typeface="+mj-lt"/>
            </a:endParaRPr>
          </a:p>
        </p:txBody>
      </p:sp>
      <p:sp>
        <p:nvSpPr>
          <p:cNvPr id="18" name="Rectangle 17"/>
          <p:cNvSpPr/>
          <p:nvPr/>
        </p:nvSpPr>
        <p:spPr>
          <a:xfrm>
            <a:off x="8706707" y="4201810"/>
            <a:ext cx="2340705" cy="523220"/>
          </a:xfrm>
          <a:prstGeom prst="rect">
            <a:avLst/>
          </a:prstGeom>
          <a:noFill/>
        </p:spPr>
        <p:txBody>
          <a:bodyPr wrap="non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latin typeface="+mj-lt"/>
              </a:rPr>
              <a:t>Bitcoin Cash</a:t>
            </a:r>
            <a:endParaRPr lang="en-US" sz="2800" b="0" cap="none" spc="0" dirty="0">
              <a:ln w="0"/>
              <a:solidFill>
                <a:schemeClr val="accent1"/>
              </a:solidFill>
              <a:effectLst>
                <a:outerShdw blurRad="38100" dist="25400" dir="5400000" algn="ctr" rotWithShape="0">
                  <a:srgbClr val="6E747A">
                    <a:alpha val="43000"/>
                  </a:srgbClr>
                </a:outerShdw>
              </a:effectLst>
              <a:latin typeface="+mj-lt"/>
            </a:endParaRPr>
          </a:p>
        </p:txBody>
      </p:sp>
    </p:spTree>
    <p:extLst>
      <p:ext uri="{BB962C8B-B14F-4D97-AF65-F5344CB8AC3E}">
        <p14:creationId xmlns:p14="http://schemas.microsoft.com/office/powerpoint/2010/main" val="344381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j-lt"/>
              </a:rPr>
              <a:t>Blockchain</a:t>
            </a:r>
            <a:r>
              <a:rPr lang="en-US" dirty="0">
                <a:latin typeface="+mj-lt"/>
              </a:rPr>
              <a:t> </a:t>
            </a:r>
            <a:r>
              <a:rPr lang="en-US" dirty="0" smtClean="0">
                <a:latin typeface="+mj-lt"/>
              </a:rPr>
              <a:t>&amp; Distributed Ledgers</a:t>
            </a:r>
            <a:endParaRPr lang="en-US" dirty="0">
              <a:latin typeface="+mj-lt"/>
            </a:endParaRPr>
          </a:p>
        </p:txBody>
      </p:sp>
      <p:sp>
        <p:nvSpPr>
          <p:cNvPr id="4" name="Content Placeholder 2">
            <a:extLst>
              <a:ext uri="{FF2B5EF4-FFF2-40B4-BE49-F238E27FC236}">
                <a16:creationId xmlns:a16="http://schemas.microsoft.com/office/drawing/2014/main" xmlns="" id="{7D4A34FD-1349-413D-AD74-5D5B4B34B957}"/>
              </a:ext>
            </a:extLst>
          </p:cNvPr>
          <p:cNvSpPr txBox="1">
            <a:spLocks/>
          </p:cNvSpPr>
          <p:nvPr/>
        </p:nvSpPr>
        <p:spPr>
          <a:xfrm>
            <a:off x="1316288" y="1905000"/>
            <a:ext cx="9273924" cy="41148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A5B0FE"/>
              </a:buClr>
              <a:buSzPts val="2400"/>
              <a:buFont typeface="Barlow Light"/>
              <a:buChar char="▹"/>
              <a:defRPr sz="2400" b="0" i="0" u="none" strike="noStrike" cap="none">
                <a:solidFill>
                  <a:srgbClr val="000000"/>
                </a:solidFill>
                <a:latin typeface="+mj-lt"/>
                <a:ea typeface="Barlow Light"/>
                <a:cs typeface="Barlow Light"/>
                <a:sym typeface="Barlow Light"/>
              </a:defRPr>
            </a:lvl1pPr>
            <a:lvl2pPr marL="914400" marR="0" lvl="1" indent="-381000" algn="l" rtl="0">
              <a:lnSpc>
                <a:spcPct val="100000"/>
              </a:lnSpc>
              <a:spcBef>
                <a:spcPts val="0"/>
              </a:spcBef>
              <a:spcAft>
                <a:spcPts val="0"/>
              </a:spcAft>
              <a:buClr>
                <a:srgbClr val="A5B0FE"/>
              </a:buClr>
              <a:buSzPts val="2400"/>
              <a:buFont typeface="Barlow Light"/>
              <a:buChar char="￭"/>
              <a:defRPr sz="2400" b="0" i="0" u="none" strike="noStrike" cap="none">
                <a:solidFill>
                  <a:srgbClr val="000000"/>
                </a:solidFill>
                <a:latin typeface="Barlow Light"/>
                <a:ea typeface="Barlow Light"/>
                <a:cs typeface="Barlow Light"/>
                <a:sym typeface="Barlow Light"/>
              </a:defRPr>
            </a:lvl2pPr>
            <a:lvl3pPr marL="1371600" marR="0" lvl="2" indent="-381000" algn="l" rtl="0">
              <a:lnSpc>
                <a:spcPct val="100000"/>
              </a:lnSpc>
              <a:spcBef>
                <a:spcPts val="0"/>
              </a:spcBef>
              <a:spcAft>
                <a:spcPts val="0"/>
              </a:spcAft>
              <a:buClr>
                <a:srgbClr val="A5B0FE"/>
              </a:buClr>
              <a:buSzPts val="2400"/>
              <a:buFont typeface="Barlow Light"/>
              <a:buChar char="⬝"/>
              <a:defRPr sz="2400" b="0" i="0" u="none" strike="noStrike" cap="none">
                <a:solidFill>
                  <a:srgbClr val="000000"/>
                </a:solidFill>
                <a:latin typeface="Barlow Light"/>
                <a:ea typeface="Barlow Light"/>
                <a:cs typeface="Barlow Light"/>
                <a:sym typeface="Barlow Light"/>
              </a:defRPr>
            </a:lvl3pPr>
            <a:lvl4pPr marL="1828800" marR="0" lvl="3"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4pPr>
            <a:lvl5pPr marL="2286000" marR="0" lvl="4"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5pPr>
            <a:lvl6pPr marL="2743200" marR="0" lvl="5"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6pPr>
            <a:lvl7pPr marL="3200400" marR="0" lvl="6"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7pPr>
            <a:lvl8pPr marL="3657600" marR="0" lvl="7"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8pPr>
            <a:lvl9pPr marL="4114800" marR="0" lvl="8" indent="-381000" algn="l" rtl="0">
              <a:lnSpc>
                <a:spcPct val="100000"/>
              </a:lnSpc>
              <a:spcBef>
                <a:spcPts val="0"/>
              </a:spcBef>
              <a:spcAft>
                <a:spcPts val="0"/>
              </a:spcAft>
              <a:buClr>
                <a:srgbClr val="000000"/>
              </a:buClr>
              <a:buSzPts val="2400"/>
              <a:buFont typeface="Barlow Light"/>
              <a:buChar char="■"/>
              <a:defRPr sz="2400" b="0" i="0" u="none" strike="noStrike" cap="none">
                <a:solidFill>
                  <a:srgbClr val="000000"/>
                </a:solidFill>
                <a:latin typeface="Barlow Light"/>
                <a:ea typeface="Barlow Light"/>
                <a:cs typeface="Barlow Light"/>
                <a:sym typeface="Barlow Light"/>
              </a:defRPr>
            </a:lvl9pPr>
          </a:lstStyle>
          <a:p>
            <a:pPr>
              <a:buClr>
                <a:schemeClr val="bg2">
                  <a:lumMod val="50000"/>
                </a:schemeClr>
              </a:buClr>
              <a:buFont typeface="Courier New" panose="02070309020205020404" pitchFamily="49" charset="0"/>
              <a:buChar char="o"/>
            </a:pPr>
            <a:r>
              <a:rPr lang="en-US" altLang="en-US" b="1" dirty="0" err="1" smtClean="0">
                <a:cs typeface="Courier New" panose="02070309020205020404" pitchFamily="49" charset="0"/>
              </a:rPr>
              <a:t>Blockchain</a:t>
            </a:r>
            <a:endParaRPr lang="en-US" altLang="en-US" b="1" dirty="0" smtClean="0">
              <a:cs typeface="Courier New" panose="02070309020205020404" pitchFamily="49" charset="0"/>
            </a:endParaRPr>
          </a:p>
          <a:p>
            <a:pPr lvl="1">
              <a:buClr>
                <a:schemeClr val="bg2">
                  <a:lumMod val="50000"/>
                </a:schemeClr>
              </a:buClr>
              <a:buFont typeface="Courier New" panose="02070309020205020404" pitchFamily="49" charset="0"/>
              <a:buChar char="o"/>
            </a:pPr>
            <a:r>
              <a:rPr lang="en-US" altLang="en-US" dirty="0" smtClean="0">
                <a:latin typeface="+mj-lt"/>
                <a:cs typeface="Courier New" panose="02070309020205020404" pitchFamily="49" charset="0"/>
              </a:rPr>
              <a:t>The technology behind cryptocurrencies.</a:t>
            </a:r>
          </a:p>
          <a:p>
            <a:pPr lvl="1">
              <a:buClr>
                <a:schemeClr val="bg2">
                  <a:lumMod val="50000"/>
                </a:schemeClr>
              </a:buClr>
              <a:buFont typeface="Courier New" panose="02070309020205020404" pitchFamily="49" charset="0"/>
              <a:buChar char="o"/>
            </a:pPr>
            <a:r>
              <a:rPr lang="en-US" altLang="en-US" dirty="0" smtClean="0">
                <a:latin typeface="+mj-lt"/>
                <a:cs typeface="Courier New" panose="02070309020205020404" pitchFamily="49" charset="0"/>
              </a:rPr>
              <a:t>Analogous to the TCP/IP Protocol that is the foundation of the internet</a:t>
            </a:r>
          </a:p>
          <a:p>
            <a:pPr marL="800100" lvl="1" indent="-342900">
              <a:buClr>
                <a:schemeClr val="bg2">
                  <a:lumMod val="50000"/>
                </a:schemeClr>
              </a:buClr>
              <a:buFont typeface="Courier New" panose="02070309020205020404" pitchFamily="49" charset="0"/>
              <a:buChar char="o"/>
            </a:pPr>
            <a:endParaRPr lang="en-US" altLang="en-US" dirty="0" smtClean="0">
              <a:latin typeface="+mj-lt"/>
              <a:cs typeface="Courier New" panose="02070309020205020404" pitchFamily="49" charset="0"/>
            </a:endParaRPr>
          </a:p>
          <a:p>
            <a:pPr>
              <a:buClr>
                <a:schemeClr val="bg2">
                  <a:lumMod val="50000"/>
                </a:schemeClr>
              </a:buClr>
              <a:buFont typeface="Courier New" panose="02070309020205020404" pitchFamily="49" charset="0"/>
              <a:buChar char="o"/>
            </a:pPr>
            <a:r>
              <a:rPr lang="en-US" altLang="en-US" b="1" dirty="0" err="1" smtClean="0">
                <a:cs typeface="Courier New" panose="02070309020205020404" pitchFamily="49" charset="0"/>
              </a:rPr>
              <a:t>Blockchain</a:t>
            </a:r>
            <a:r>
              <a:rPr lang="en-US" altLang="en-US" b="1" dirty="0" smtClean="0">
                <a:cs typeface="Courier New" panose="02070309020205020404" pitchFamily="49" charset="0"/>
              </a:rPr>
              <a:t> are Distributed Ledgers</a:t>
            </a:r>
          </a:p>
          <a:p>
            <a:pPr lvl="1">
              <a:buClr>
                <a:schemeClr val="bg2">
                  <a:lumMod val="50000"/>
                </a:schemeClr>
              </a:buClr>
              <a:buFont typeface="Courier New" panose="02070309020205020404" pitchFamily="49" charset="0"/>
              <a:buChar char="o"/>
            </a:pPr>
            <a:r>
              <a:rPr lang="en-US" altLang="en-US" dirty="0" smtClean="0">
                <a:latin typeface="+mj-lt"/>
                <a:cs typeface="Courier New" panose="02070309020205020404" pitchFamily="49" charset="0"/>
              </a:rPr>
              <a:t>Ledgers are historically centralized and private</a:t>
            </a:r>
          </a:p>
          <a:p>
            <a:pPr lvl="1">
              <a:buClr>
                <a:schemeClr val="bg2">
                  <a:lumMod val="50000"/>
                </a:schemeClr>
              </a:buClr>
              <a:buFont typeface="Courier New" panose="02070309020205020404" pitchFamily="49" charset="0"/>
              <a:buChar char="o"/>
            </a:pPr>
            <a:r>
              <a:rPr lang="en-US" altLang="en-US" dirty="0" err="1" smtClean="0">
                <a:latin typeface="+mj-lt"/>
                <a:cs typeface="Courier New" panose="02070309020205020404" pitchFamily="49" charset="0"/>
              </a:rPr>
              <a:t>Blockchains</a:t>
            </a:r>
            <a:r>
              <a:rPr lang="en-US" altLang="en-US" dirty="0" smtClean="0">
                <a:latin typeface="+mj-lt"/>
                <a:cs typeface="Courier New" panose="02070309020205020404" pitchFamily="49" charset="0"/>
              </a:rPr>
              <a:t> are Decentralized or Distributed</a:t>
            </a:r>
            <a:endParaRPr lang="en-US" dirty="0">
              <a:latin typeface="+mj-lt"/>
              <a:cs typeface="Courier New" panose="02070309020205020404" pitchFamily="49" charset="0"/>
            </a:endParaRPr>
          </a:p>
        </p:txBody>
      </p:sp>
    </p:spTree>
    <p:extLst>
      <p:ext uri="{BB962C8B-B14F-4D97-AF65-F5344CB8AC3E}">
        <p14:creationId xmlns:p14="http://schemas.microsoft.com/office/powerpoint/2010/main" val="3746104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j-lt"/>
              </a:rPr>
              <a:t>Ethereum.org</a:t>
            </a:r>
            <a:r>
              <a:rPr lang="en-US" dirty="0" smtClean="0">
                <a:latin typeface="+mj-lt"/>
              </a:rPr>
              <a:t/>
            </a:r>
            <a:br>
              <a:rPr lang="en-US" dirty="0" smtClean="0">
                <a:latin typeface="+mj-lt"/>
              </a:rPr>
            </a:br>
            <a:r>
              <a:rPr lang="en-US" sz="2799" i="1" dirty="0">
                <a:latin typeface="+mj-lt"/>
              </a:rPr>
              <a:t>Turing complete contracts on a </a:t>
            </a:r>
            <a:r>
              <a:rPr lang="en-US" sz="2799" i="1" dirty="0" err="1">
                <a:latin typeface="+mj-lt"/>
              </a:rPr>
              <a:t>blockchain</a:t>
            </a:r>
            <a:r>
              <a:rPr lang="en-US" sz="2799" i="1" dirty="0">
                <a:latin typeface="+mj-lt"/>
              </a:rPr>
              <a:t>.</a:t>
            </a:r>
          </a:p>
        </p:txBody>
      </p:sp>
      <p:sp>
        <p:nvSpPr>
          <p:cNvPr id="4" name="Slide Number Placeholder 3"/>
          <p:cNvSpPr>
            <a:spLocks noGrp="1"/>
          </p:cNvSpPr>
          <p:nvPr>
            <p:ph type="sldNum" sz="quarter" idx="4294967295"/>
          </p:nvPr>
        </p:nvSpPr>
        <p:spPr>
          <a:xfrm>
            <a:off x="8051225" y="6356351"/>
            <a:ext cx="2844059" cy="365125"/>
          </a:xfrm>
        </p:spPr>
        <p:txBody>
          <a:bodyPr/>
          <a:lstStyle/>
          <a:p>
            <a:fld id="{6E2D2B3B-882E-40F3-A32F-6DD516915044}" type="slidenum">
              <a:rPr lang="en-US" smtClean="0">
                <a:latin typeface="+mj-lt"/>
              </a:rPr>
              <a:pPr/>
              <a:t>50</a:t>
            </a:fld>
            <a:endParaRPr lang="en-US">
              <a:latin typeface="+mj-lt"/>
            </a:endParaRPr>
          </a:p>
        </p:txBody>
      </p:sp>
      <p:sp>
        <p:nvSpPr>
          <p:cNvPr id="3" name="Content Placeholder 2"/>
          <p:cNvSpPr>
            <a:spLocks noGrp="1"/>
          </p:cNvSpPr>
          <p:nvPr>
            <p:ph idx="4294967295"/>
          </p:nvPr>
        </p:nvSpPr>
        <p:spPr>
          <a:xfrm>
            <a:off x="1446212" y="1692275"/>
            <a:ext cx="9601200" cy="4495800"/>
          </a:xfrm>
          <a:solidFill>
            <a:schemeClr val="bg1">
              <a:alpha val="70000"/>
            </a:schemeClr>
          </a:solidFill>
        </p:spPr>
        <p:txBody>
          <a:bodyPr>
            <a:normAutofit/>
          </a:bodyPr>
          <a:lstStyle/>
          <a:p>
            <a:r>
              <a:rPr lang="en-US" sz="2200" dirty="0">
                <a:latin typeface="+mj-lt"/>
              </a:rPr>
              <a:t>Contracts are the main building blocks of </a:t>
            </a:r>
            <a:r>
              <a:rPr lang="en-US" sz="2200" dirty="0" err="1">
                <a:latin typeface="+mj-lt"/>
              </a:rPr>
              <a:t>Ethereum</a:t>
            </a:r>
            <a:r>
              <a:rPr lang="en-US" sz="2200" dirty="0">
                <a:latin typeface="+mj-lt"/>
              </a:rPr>
              <a:t>. </a:t>
            </a:r>
            <a:endParaRPr lang="en-US" sz="2200" dirty="0" smtClean="0">
              <a:latin typeface="+mj-lt"/>
            </a:endParaRPr>
          </a:p>
          <a:p>
            <a:r>
              <a:rPr lang="en-US" sz="2200" dirty="0" smtClean="0">
                <a:latin typeface="+mj-lt"/>
              </a:rPr>
              <a:t>A </a:t>
            </a:r>
            <a:r>
              <a:rPr lang="en-US" sz="2200" dirty="0">
                <a:latin typeface="+mj-lt"/>
              </a:rPr>
              <a:t>contract is a computer program that lives inside the distributed </a:t>
            </a:r>
            <a:r>
              <a:rPr lang="en-US" sz="2200" dirty="0" err="1">
                <a:latin typeface="+mj-lt"/>
              </a:rPr>
              <a:t>Ethereum</a:t>
            </a:r>
            <a:r>
              <a:rPr lang="en-US" sz="2200" dirty="0">
                <a:latin typeface="+mj-lt"/>
              </a:rPr>
              <a:t> network and has its own ether balance, memory and code. </a:t>
            </a:r>
            <a:endParaRPr lang="en-US" sz="2200" dirty="0" smtClean="0">
              <a:latin typeface="+mj-lt"/>
            </a:endParaRPr>
          </a:p>
          <a:p>
            <a:r>
              <a:rPr lang="en-US" sz="2200" dirty="0" smtClean="0">
                <a:latin typeface="+mj-lt"/>
              </a:rPr>
              <a:t>Every </a:t>
            </a:r>
            <a:r>
              <a:rPr lang="en-US" sz="2200" dirty="0">
                <a:latin typeface="+mj-lt"/>
              </a:rPr>
              <a:t>time you send a transaction to a contract, it executes its code, which can store data, send transactions and interact with other contracts.</a:t>
            </a:r>
          </a:p>
          <a:p>
            <a:r>
              <a:rPr lang="en-US" sz="2200" dirty="0">
                <a:latin typeface="+mj-lt"/>
              </a:rPr>
              <a:t>Contracts are maintained by the network, without any central ownership or control. </a:t>
            </a:r>
            <a:endParaRPr lang="en-US" sz="2200" dirty="0" smtClean="0">
              <a:latin typeface="+mj-lt"/>
            </a:endParaRPr>
          </a:p>
          <a:p>
            <a:r>
              <a:rPr lang="en-US" sz="2200" dirty="0" smtClean="0">
                <a:latin typeface="+mj-lt"/>
              </a:rPr>
              <a:t>Contracts </a:t>
            </a:r>
            <a:r>
              <a:rPr lang="en-US" sz="2200" dirty="0">
                <a:latin typeface="+mj-lt"/>
              </a:rPr>
              <a:t>are written in languages instantly familiar to any programmer and powered by Ether, </a:t>
            </a:r>
            <a:r>
              <a:rPr lang="en-US" sz="2200" dirty="0" err="1">
                <a:latin typeface="+mj-lt"/>
              </a:rPr>
              <a:t>Ethereum's</a:t>
            </a:r>
            <a:r>
              <a:rPr lang="en-US" sz="2200" dirty="0">
                <a:latin typeface="+mj-lt"/>
              </a:rPr>
              <a:t> </a:t>
            </a:r>
            <a:r>
              <a:rPr lang="en-US" sz="2200" dirty="0" err="1">
                <a:latin typeface="+mj-lt"/>
              </a:rPr>
              <a:t>cryptofuel</a:t>
            </a:r>
            <a:r>
              <a:rPr lang="en-US" sz="2200" dirty="0">
                <a:latin typeface="+mj-lt"/>
              </a:rPr>
              <a:t>.</a:t>
            </a:r>
          </a:p>
        </p:txBody>
      </p:sp>
    </p:spTree>
    <p:extLst>
      <p:ext uri="{BB962C8B-B14F-4D97-AF65-F5344CB8AC3E}">
        <p14:creationId xmlns:p14="http://schemas.microsoft.com/office/powerpoint/2010/main" val="130778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881A2D-3B38-46F4-B38E-79B5BD5BCED0}"/>
              </a:ext>
            </a:extLst>
          </p:cNvPr>
          <p:cNvSpPr>
            <a:spLocks noGrp="1"/>
          </p:cNvSpPr>
          <p:nvPr>
            <p:ph type="title"/>
          </p:nvPr>
        </p:nvSpPr>
        <p:spPr>
          <a:xfrm>
            <a:off x="1293813" y="457200"/>
            <a:ext cx="9601200" cy="1143000"/>
          </a:xfrm>
          <a:solidFill>
            <a:schemeClr val="bg1"/>
          </a:solidFill>
        </p:spPr>
        <p:txBody>
          <a:bodyPr/>
          <a:lstStyle/>
          <a:p>
            <a:r>
              <a:rPr lang="en-US" dirty="0">
                <a:latin typeface="+mj-lt"/>
              </a:rPr>
              <a:t>Other Blockchain  Applications</a:t>
            </a:r>
          </a:p>
        </p:txBody>
      </p:sp>
      <p:sp>
        <p:nvSpPr>
          <p:cNvPr id="3" name="Content Placeholder 2">
            <a:extLst>
              <a:ext uri="{FF2B5EF4-FFF2-40B4-BE49-F238E27FC236}">
                <a16:creationId xmlns:a16="http://schemas.microsoft.com/office/drawing/2014/main" xmlns="" id="{B02BC6E5-51E4-42B5-AD3E-26B844BE8095}"/>
              </a:ext>
            </a:extLst>
          </p:cNvPr>
          <p:cNvSpPr>
            <a:spLocks noGrp="1"/>
          </p:cNvSpPr>
          <p:nvPr>
            <p:ph idx="4294967295"/>
          </p:nvPr>
        </p:nvSpPr>
        <p:spPr>
          <a:xfrm>
            <a:off x="1293813" y="1676400"/>
            <a:ext cx="9601200" cy="4495800"/>
          </a:xfrm>
          <a:solidFill>
            <a:schemeClr val="bg1"/>
          </a:solidFill>
        </p:spPr>
        <p:txBody>
          <a:bodyPr/>
          <a:lstStyle/>
          <a:p>
            <a:pPr>
              <a:lnSpc>
                <a:spcPct val="150000"/>
              </a:lnSpc>
            </a:pPr>
            <a:r>
              <a:rPr lang="en-US" dirty="0">
                <a:latin typeface="+mj-lt"/>
              </a:rPr>
              <a:t>Issuing Stocks and </a:t>
            </a:r>
            <a:r>
              <a:rPr lang="en-US" dirty="0" smtClean="0">
                <a:latin typeface="+mj-lt"/>
              </a:rPr>
              <a:t>Bonds</a:t>
            </a:r>
            <a:endParaRPr lang="en-US" dirty="0">
              <a:latin typeface="+mj-lt"/>
            </a:endParaRPr>
          </a:p>
          <a:p>
            <a:pPr>
              <a:lnSpc>
                <a:spcPct val="150000"/>
              </a:lnSpc>
            </a:pPr>
            <a:r>
              <a:rPr lang="en-US" dirty="0" smtClean="0">
                <a:latin typeface="+mj-lt"/>
              </a:rPr>
              <a:t>Insurance</a:t>
            </a:r>
            <a:endParaRPr lang="en-US" dirty="0">
              <a:latin typeface="+mj-lt"/>
            </a:endParaRPr>
          </a:p>
          <a:p>
            <a:pPr>
              <a:lnSpc>
                <a:spcPct val="150000"/>
              </a:lnSpc>
            </a:pPr>
            <a:r>
              <a:rPr lang="en-US" dirty="0">
                <a:latin typeface="+mj-lt"/>
              </a:rPr>
              <a:t>Land </a:t>
            </a:r>
            <a:r>
              <a:rPr lang="en-US" dirty="0" smtClean="0">
                <a:latin typeface="+mj-lt"/>
              </a:rPr>
              <a:t>Registries</a:t>
            </a:r>
            <a:endParaRPr lang="en-US" dirty="0">
              <a:latin typeface="+mj-lt"/>
            </a:endParaRPr>
          </a:p>
          <a:p>
            <a:pPr>
              <a:lnSpc>
                <a:spcPct val="150000"/>
              </a:lnSpc>
            </a:pPr>
            <a:r>
              <a:rPr lang="en-US" dirty="0">
                <a:latin typeface="+mj-lt"/>
              </a:rPr>
              <a:t>Supply </a:t>
            </a:r>
            <a:r>
              <a:rPr lang="en-US" dirty="0" smtClean="0">
                <a:latin typeface="+mj-lt"/>
              </a:rPr>
              <a:t>Chain </a:t>
            </a:r>
            <a:r>
              <a:rPr lang="en-US" dirty="0">
                <a:latin typeface="+mj-lt"/>
              </a:rPr>
              <a:t>Integrity</a:t>
            </a:r>
          </a:p>
          <a:p>
            <a:endParaRPr lang="en-US" dirty="0">
              <a:latin typeface="+mj-lt"/>
            </a:endParaRPr>
          </a:p>
          <a:p>
            <a:pPr marL="0" indent="0">
              <a:buNone/>
            </a:pPr>
            <a:endParaRPr lang="en-US" dirty="0">
              <a:latin typeface="+mj-lt"/>
            </a:endParaRPr>
          </a:p>
        </p:txBody>
      </p:sp>
    </p:spTree>
    <p:extLst>
      <p:ext uri="{BB962C8B-B14F-4D97-AF65-F5344CB8AC3E}">
        <p14:creationId xmlns:p14="http://schemas.microsoft.com/office/powerpoint/2010/main" val="350019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kumimoji="1" lang="en-US" altLang="zh-TW" dirty="0" smtClean="0"/>
              <a:t>Consensus Algorithms</a:t>
            </a:r>
            <a:endParaRPr kumimoji="1" lang="zh-TW" altLang="en-US" dirty="0"/>
          </a:p>
        </p:txBody>
      </p:sp>
      <p:sp>
        <p:nvSpPr>
          <p:cNvPr id="6" name="內容版面配置區 5"/>
          <p:cNvSpPr>
            <a:spLocks noGrp="1"/>
          </p:cNvSpPr>
          <p:nvPr>
            <p:ph idx="1"/>
          </p:nvPr>
        </p:nvSpPr>
        <p:spPr/>
        <p:txBody>
          <a:bodyPr/>
          <a:lstStyle/>
          <a:p>
            <a:r>
              <a:rPr kumimoji="1" lang="en-US" altLang="zh-TW" dirty="0" smtClean="0"/>
              <a:t>Proof of Work (</a:t>
            </a:r>
            <a:r>
              <a:rPr kumimoji="1" lang="en-US" altLang="zh-TW" dirty="0" err="1" smtClean="0"/>
              <a:t>PoW</a:t>
            </a:r>
            <a:r>
              <a:rPr kumimoji="1" lang="en-US" altLang="zh-TW" dirty="0" smtClean="0"/>
              <a:t>)</a:t>
            </a:r>
          </a:p>
          <a:p>
            <a:r>
              <a:rPr kumimoji="1" lang="en-US" altLang="zh-TW" dirty="0" smtClean="0"/>
              <a:t>Proof of Stake (</a:t>
            </a:r>
            <a:r>
              <a:rPr kumimoji="1" lang="en-US" altLang="zh-TW" dirty="0" err="1" smtClean="0"/>
              <a:t>PoS</a:t>
            </a:r>
            <a:r>
              <a:rPr kumimoji="1" lang="en-US" altLang="zh-TW" dirty="0" smtClean="0"/>
              <a:t>)</a:t>
            </a:r>
          </a:p>
          <a:p>
            <a:r>
              <a:rPr kumimoji="1" lang="en-US" altLang="zh-TW" dirty="0" smtClean="0"/>
              <a:t>Mixed</a:t>
            </a:r>
            <a:endParaRPr kumimoji="1" lang="zh-TW" altLang="en-US" dirty="0"/>
          </a:p>
        </p:txBody>
      </p:sp>
    </p:spTree>
    <p:extLst>
      <p:ext uri="{BB962C8B-B14F-4D97-AF65-F5344CB8AC3E}">
        <p14:creationId xmlns:p14="http://schemas.microsoft.com/office/powerpoint/2010/main" val="1728171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Proof of Work</a:t>
            </a:r>
            <a:endParaRPr kumimoji="1" lang="zh-TW" altLang="en-US" dirty="0"/>
          </a:p>
        </p:txBody>
      </p:sp>
      <p:sp>
        <p:nvSpPr>
          <p:cNvPr id="3" name="內容版面配置區 2"/>
          <p:cNvSpPr>
            <a:spLocks noGrp="1"/>
          </p:cNvSpPr>
          <p:nvPr>
            <p:ph idx="1"/>
          </p:nvPr>
        </p:nvSpPr>
        <p:spPr/>
        <p:txBody>
          <a:bodyPr/>
          <a:lstStyle/>
          <a:p>
            <a:r>
              <a:rPr kumimoji="1" lang="en-US" altLang="zh-TW" dirty="0" smtClean="0"/>
              <a:t>Miners check the validity of transactions for a fee</a:t>
            </a:r>
          </a:p>
          <a:p>
            <a:r>
              <a:rPr kumimoji="1" lang="en-US" altLang="zh-TW" dirty="0" smtClean="0"/>
              <a:t>Wasting lots of energy</a:t>
            </a:r>
          </a:p>
          <a:p>
            <a:r>
              <a:rPr kumimoji="1" lang="en-US" altLang="zh-TW" dirty="0" smtClean="0"/>
              <a:t>Easier to be controlled by big mining companies</a:t>
            </a:r>
          </a:p>
          <a:p>
            <a:r>
              <a:rPr kumimoji="1" lang="en-US" altLang="zh-TW" dirty="0" smtClean="0"/>
              <a:t>Anti-ASIC cryptocurrencies</a:t>
            </a:r>
          </a:p>
          <a:p>
            <a:endParaRPr kumimoji="1" lang="zh-TW" altLang="en-US" dirty="0"/>
          </a:p>
        </p:txBody>
      </p:sp>
    </p:spTree>
    <p:extLst>
      <p:ext uri="{BB962C8B-B14F-4D97-AF65-F5344CB8AC3E}">
        <p14:creationId xmlns:p14="http://schemas.microsoft.com/office/powerpoint/2010/main" val="11114772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Proof of Stake</a:t>
            </a:r>
            <a:endParaRPr kumimoji="1" lang="zh-TW" altLang="en-US" dirty="0"/>
          </a:p>
        </p:txBody>
      </p:sp>
      <p:sp>
        <p:nvSpPr>
          <p:cNvPr id="3" name="內容版面配置區 2"/>
          <p:cNvSpPr>
            <a:spLocks noGrp="1"/>
          </p:cNvSpPr>
          <p:nvPr>
            <p:ph idx="1"/>
          </p:nvPr>
        </p:nvSpPr>
        <p:spPr/>
        <p:txBody>
          <a:bodyPr/>
          <a:lstStyle/>
          <a:p>
            <a:r>
              <a:rPr kumimoji="1" lang="en-US" altLang="zh-TW" dirty="0" smtClean="0"/>
              <a:t>The idea resembles company shares</a:t>
            </a:r>
          </a:p>
          <a:p>
            <a:r>
              <a:rPr kumimoji="1" lang="en-US" altLang="zh-TW" dirty="0" smtClean="0"/>
              <a:t>Only those with enough shares can speak in a shareholders’ meeting</a:t>
            </a:r>
          </a:p>
          <a:p>
            <a:r>
              <a:rPr kumimoji="1" lang="en-US" altLang="zh-TW" dirty="0" smtClean="0"/>
              <a:t>The more shares you have, the more influence you have</a:t>
            </a:r>
          </a:p>
          <a:p>
            <a:r>
              <a:rPr kumimoji="1" lang="en-US" altLang="zh-TW" dirty="0" smtClean="0"/>
              <a:t>To create a block, you need to have some shares. The more the better.</a:t>
            </a:r>
            <a:endParaRPr kumimoji="1" lang="zh-TW" altLang="en-US" dirty="0"/>
          </a:p>
        </p:txBody>
      </p:sp>
    </p:spTree>
    <p:extLst>
      <p:ext uri="{BB962C8B-B14F-4D97-AF65-F5344CB8AC3E}">
        <p14:creationId xmlns:p14="http://schemas.microsoft.com/office/powerpoint/2010/main" val="2237410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Coin-Age</a:t>
            </a:r>
            <a:endParaRPr kumimoji="1" lang="zh-TW" altLang="en-US" dirty="0"/>
          </a:p>
        </p:txBody>
      </p:sp>
      <p:sp>
        <p:nvSpPr>
          <p:cNvPr id="3" name="內容版面配置區 2"/>
          <p:cNvSpPr>
            <a:spLocks noGrp="1"/>
          </p:cNvSpPr>
          <p:nvPr>
            <p:ph idx="1"/>
          </p:nvPr>
        </p:nvSpPr>
        <p:spPr/>
        <p:txBody>
          <a:bodyPr/>
          <a:lstStyle/>
          <a:p>
            <a:r>
              <a:rPr kumimoji="1" lang="en-US" altLang="zh-TW" dirty="0" smtClean="0"/>
              <a:t>If you possess a coin for 100 days, or you possess 100 coins for a day, you have 100 coin-age.</a:t>
            </a:r>
          </a:p>
          <a:p>
            <a:r>
              <a:rPr kumimoji="1" lang="en-US" altLang="zh-TW" dirty="0"/>
              <a:t>M</a:t>
            </a:r>
            <a:r>
              <a:rPr kumimoji="1" lang="en-US" altLang="zh-TW" dirty="0" smtClean="0"/>
              <a:t>ore coin-age means more stakes. The one with more stakes is more likely to be selected as the next block creator.</a:t>
            </a:r>
          </a:p>
          <a:p>
            <a:r>
              <a:rPr kumimoji="1" lang="en-US" altLang="zh-TW" dirty="0" smtClean="0"/>
              <a:t>After a block was created, the possessor's coin-age will be reset to 0.</a:t>
            </a:r>
          </a:p>
          <a:p>
            <a:r>
              <a:rPr kumimoji="1" lang="en-US" altLang="zh-TW" dirty="0" smtClean="0"/>
              <a:t>There is a limit on the number of days to be counted towards the coin-age.</a:t>
            </a:r>
          </a:p>
          <a:p>
            <a:r>
              <a:rPr kumimoji="1" lang="en-US" altLang="zh-TW" dirty="0" smtClean="0"/>
              <a:t>Drawback: bad fluidity</a:t>
            </a:r>
          </a:p>
          <a:p>
            <a:endParaRPr kumimoji="1" lang="zh-TW" altLang="en-US" dirty="0"/>
          </a:p>
        </p:txBody>
      </p:sp>
    </p:spTree>
    <p:extLst>
      <p:ext uri="{BB962C8B-B14F-4D97-AF65-F5344CB8AC3E}">
        <p14:creationId xmlns:p14="http://schemas.microsoft.com/office/powerpoint/2010/main" val="20727875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Anti-ASIC Cryptocurrencies</a:t>
            </a:r>
            <a:endParaRPr kumimoji="1" lang="zh-TW" altLang="en-US" dirty="0"/>
          </a:p>
        </p:txBody>
      </p:sp>
      <p:sp>
        <p:nvSpPr>
          <p:cNvPr id="3" name="內容版面配置區 2"/>
          <p:cNvSpPr>
            <a:spLocks noGrp="1"/>
          </p:cNvSpPr>
          <p:nvPr>
            <p:ph idx="1"/>
          </p:nvPr>
        </p:nvSpPr>
        <p:spPr/>
        <p:txBody>
          <a:bodyPr/>
          <a:lstStyle/>
          <a:p>
            <a:r>
              <a:rPr kumimoji="1" lang="en-US" altLang="zh-TW" dirty="0" smtClean="0"/>
              <a:t>Evolution of hash algorithms: SHA256 (bitcoin) -&gt; </a:t>
            </a:r>
            <a:r>
              <a:rPr kumimoji="1" lang="en-US" altLang="zh-TW" dirty="0" err="1" smtClean="0"/>
              <a:t>Scrypt</a:t>
            </a:r>
            <a:r>
              <a:rPr kumimoji="1" lang="en-US" altLang="zh-TW" dirty="0" smtClean="0"/>
              <a:t> (</a:t>
            </a:r>
            <a:r>
              <a:rPr kumimoji="1" lang="en-US" altLang="zh-TW" dirty="0" err="1" smtClean="0"/>
              <a:t>LiteCoin</a:t>
            </a:r>
            <a:r>
              <a:rPr kumimoji="1" lang="en-US" altLang="zh-TW" dirty="0" smtClean="0"/>
              <a:t>) -&gt; </a:t>
            </a:r>
            <a:r>
              <a:rPr kumimoji="1" lang="en-US" altLang="zh-TW" dirty="0" err="1" smtClean="0"/>
              <a:t>Ethash</a:t>
            </a:r>
            <a:r>
              <a:rPr kumimoji="1" lang="en-US" altLang="zh-TW" dirty="0" smtClean="0"/>
              <a:t> (</a:t>
            </a:r>
            <a:r>
              <a:rPr kumimoji="1" lang="en-US" altLang="zh-TW" dirty="0" err="1" smtClean="0"/>
              <a:t>Ethereum</a:t>
            </a:r>
            <a:r>
              <a:rPr kumimoji="1" lang="en-US" altLang="zh-TW" dirty="0" smtClean="0"/>
              <a:t>) -&gt; X11 (Dash) -&gt; X13, X15, X17, X16R…</a:t>
            </a:r>
          </a:p>
          <a:p>
            <a:endParaRPr kumimoji="1" lang="zh-TW" altLang="en-US" dirty="0"/>
          </a:p>
        </p:txBody>
      </p:sp>
    </p:spTree>
    <p:extLst>
      <p:ext uri="{BB962C8B-B14F-4D97-AF65-F5344CB8AC3E}">
        <p14:creationId xmlns:p14="http://schemas.microsoft.com/office/powerpoint/2010/main" val="5717038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smtClean="0"/>
              <a:t>Scrypt</a:t>
            </a:r>
            <a:endParaRPr kumimoji="1" lang="zh-TW" altLang="en-US" dirty="0"/>
          </a:p>
        </p:txBody>
      </p:sp>
      <p:sp>
        <p:nvSpPr>
          <p:cNvPr id="3" name="內容版面配置區 2"/>
          <p:cNvSpPr>
            <a:spLocks noGrp="1"/>
          </p:cNvSpPr>
          <p:nvPr>
            <p:ph idx="1"/>
          </p:nvPr>
        </p:nvSpPr>
        <p:spPr/>
        <p:txBody>
          <a:bodyPr/>
          <a:lstStyle/>
          <a:p>
            <a:r>
              <a:rPr lang="en-US" altLang="zh-TW" dirty="0" err="1" smtClean="0"/>
              <a:t>PoW</a:t>
            </a:r>
            <a:endParaRPr lang="en-US" altLang="zh-TW" dirty="0"/>
          </a:p>
          <a:p>
            <a:r>
              <a:rPr lang="en-US" altLang="zh-TW" dirty="0" smtClean="0"/>
              <a:t>It generates lots of pseudorandom date to be computed</a:t>
            </a:r>
          </a:p>
          <a:p>
            <a:r>
              <a:rPr lang="en-US" altLang="zh-TW" dirty="0" smtClean="0"/>
              <a:t>It needs lots of memory</a:t>
            </a:r>
            <a:endParaRPr lang="en-US" altLang="zh-TW" dirty="0"/>
          </a:p>
          <a:p>
            <a:r>
              <a:rPr lang="en-US" altLang="zh-TW" dirty="0" smtClean="0"/>
              <a:t>Used by </a:t>
            </a:r>
            <a:r>
              <a:rPr lang="en-US" altLang="zh-TW" dirty="0" err="1" smtClean="0"/>
              <a:t>Litecoin</a:t>
            </a:r>
            <a:r>
              <a:rPr lang="en-US" altLang="zh-TW" dirty="0" smtClean="0"/>
              <a:t> and </a:t>
            </a:r>
            <a:r>
              <a:rPr lang="en-US" altLang="zh-TW" dirty="0" err="1" smtClean="0"/>
              <a:t>Dogecoin</a:t>
            </a:r>
            <a:endParaRPr lang="en-US" altLang="zh-TW" dirty="0"/>
          </a:p>
          <a:p>
            <a:r>
              <a:rPr lang="en-US" altLang="zh-TW" dirty="0" smtClean="0"/>
              <a:t>GPU is more efficient in executing </a:t>
            </a:r>
            <a:r>
              <a:rPr lang="en-US" altLang="zh-TW" dirty="0" err="1" smtClean="0"/>
              <a:t>Scrypt</a:t>
            </a:r>
            <a:r>
              <a:rPr lang="en-US" altLang="zh-TW" dirty="0" smtClean="0"/>
              <a:t> as compared with CPU </a:t>
            </a:r>
          </a:p>
          <a:p>
            <a:r>
              <a:rPr lang="en-US" altLang="zh-TW" dirty="0" smtClean="0"/>
              <a:t>There is a shortage of strong GPU card towards the end of 2013</a:t>
            </a:r>
            <a:endParaRPr lang="en-US" altLang="zh-TW" dirty="0"/>
          </a:p>
          <a:p>
            <a:endParaRPr kumimoji="1" lang="zh-TW" altLang="en-US" dirty="0"/>
          </a:p>
        </p:txBody>
      </p:sp>
    </p:spTree>
    <p:extLst>
      <p:ext uri="{BB962C8B-B14F-4D97-AF65-F5344CB8AC3E}">
        <p14:creationId xmlns:p14="http://schemas.microsoft.com/office/powerpoint/2010/main" val="10801261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X11</a:t>
            </a:r>
            <a:endParaRPr kumimoji="1" lang="zh-TW" altLang="en-US" dirty="0"/>
          </a:p>
        </p:txBody>
      </p:sp>
      <p:sp>
        <p:nvSpPr>
          <p:cNvPr id="3" name="內容版面配置區 2"/>
          <p:cNvSpPr>
            <a:spLocks noGrp="1"/>
          </p:cNvSpPr>
          <p:nvPr>
            <p:ph idx="1"/>
          </p:nvPr>
        </p:nvSpPr>
        <p:spPr/>
        <p:txBody>
          <a:bodyPr/>
          <a:lstStyle/>
          <a:p>
            <a:r>
              <a:rPr lang="en-US" altLang="zh-TW" dirty="0" err="1" smtClean="0"/>
              <a:t>PoW</a:t>
            </a:r>
            <a:r>
              <a:rPr lang="en-US" altLang="zh-TW" dirty="0" smtClean="0"/>
              <a:t> used in Dash</a:t>
            </a:r>
            <a:endParaRPr lang="en-US" altLang="zh-TW" dirty="0"/>
          </a:p>
          <a:p>
            <a:r>
              <a:rPr lang="en-US" altLang="zh-TW" dirty="0" smtClean="0"/>
              <a:t>Serializing 11 different hash algorithms including </a:t>
            </a:r>
          </a:p>
          <a:p>
            <a:pPr marL="736282" lvl="1" indent="-457200"/>
            <a:r>
              <a:rPr lang="en-US" altLang="zh-TW" dirty="0" smtClean="0"/>
              <a:t>BLAKE</a:t>
            </a:r>
            <a:r>
              <a:rPr lang="en-US" altLang="zh-TW" dirty="0"/>
              <a:t>, Blue Midnight Wish, </a:t>
            </a:r>
            <a:r>
              <a:rPr lang="en-US" altLang="zh-TW" dirty="0" err="1"/>
              <a:t>Grøstl</a:t>
            </a:r>
            <a:r>
              <a:rPr lang="en-US" altLang="zh-TW" dirty="0"/>
              <a:t>, JH, Keccak, Skein, Luffa, </a:t>
            </a:r>
            <a:r>
              <a:rPr lang="en-US" altLang="zh-TW" dirty="0" err="1"/>
              <a:t>CubeHash</a:t>
            </a:r>
            <a:r>
              <a:rPr lang="en-US" altLang="zh-TW" dirty="0"/>
              <a:t>, SHAvite-3, SIMD, </a:t>
            </a:r>
            <a:r>
              <a:rPr lang="en-US" altLang="zh-TW" dirty="0" smtClean="0"/>
              <a:t>ECHO (NIST hash competitors)</a:t>
            </a:r>
            <a:endParaRPr lang="en-US" altLang="zh-TW" dirty="0"/>
          </a:p>
          <a:p>
            <a:r>
              <a:rPr lang="en-US" altLang="zh-TW" dirty="0" smtClean="0"/>
              <a:t>Needs </a:t>
            </a:r>
            <a:r>
              <a:rPr lang="en-US" altLang="zh-TW" smtClean="0"/>
              <a:t>lots of memory</a:t>
            </a:r>
            <a:endParaRPr lang="en-US" altLang="zh-TW" dirty="0"/>
          </a:p>
          <a:p>
            <a:endParaRPr kumimoji="1" lang="zh-TW" altLang="en-US" dirty="0"/>
          </a:p>
        </p:txBody>
      </p:sp>
    </p:spTree>
    <p:extLst>
      <p:ext uri="{BB962C8B-B14F-4D97-AF65-F5344CB8AC3E}">
        <p14:creationId xmlns:p14="http://schemas.microsoft.com/office/powerpoint/2010/main" val="461751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aul_baran_1962_distributed">
            <a:extLst>
              <a:ext uri="{FF2B5EF4-FFF2-40B4-BE49-F238E27FC236}">
                <a16:creationId xmlns:a16="http://schemas.microsoft.com/office/drawing/2014/main" xmlns="" id="{26B1F48E-165D-49B8-9D3C-922A5AE18E1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31000"/>
                    </a14:imgEffect>
                  </a14:imgLayer>
                </a14:imgProps>
              </a:ext>
              <a:ext uri="{28A0092B-C50C-407E-A947-70E740481C1C}">
                <a14:useLocalDpi xmlns:a14="http://schemas.microsoft.com/office/drawing/2010/main" val="0"/>
              </a:ext>
            </a:extLst>
          </a:blip>
          <a:srcRect/>
          <a:stretch>
            <a:fillRect/>
          </a:stretch>
        </p:blipFill>
        <p:spPr bwMode="auto">
          <a:xfrm>
            <a:off x="1903412" y="1066800"/>
            <a:ext cx="8305800" cy="472200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113874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History of </a:t>
            </a:r>
            <a:r>
              <a:rPr lang="en-US" dirty="0" err="1" smtClean="0">
                <a:latin typeface="+mj-lt"/>
              </a:rPr>
              <a:t>blockchain</a:t>
            </a:r>
            <a:r>
              <a:rPr lang="en-US" dirty="0" smtClean="0">
                <a:latin typeface="+mj-lt"/>
              </a:rPr>
              <a:t> </a:t>
            </a:r>
            <a:endParaRPr lang="en-US" dirty="0">
              <a:latin typeface="+mj-lt"/>
            </a:endParaRPr>
          </a:p>
        </p:txBody>
      </p:sp>
      <p:sp>
        <p:nvSpPr>
          <p:cNvPr id="3" name="Rectangle 2"/>
          <p:cNvSpPr/>
          <p:nvPr/>
        </p:nvSpPr>
        <p:spPr>
          <a:xfrm>
            <a:off x="2741612" y="2362200"/>
            <a:ext cx="6477000" cy="830997"/>
          </a:xfrm>
          <a:prstGeom prst="rect">
            <a:avLst/>
          </a:prstGeom>
        </p:spPr>
        <p:txBody>
          <a:bodyPr wrap="square">
            <a:spAutoFit/>
          </a:bodyPr>
          <a:lstStyle/>
          <a:p>
            <a:r>
              <a:rPr lang="en-US" sz="2400" dirty="0">
                <a:latin typeface="+mj-lt"/>
                <a:cs typeface="Courier New" panose="02070309020205020404" pitchFamily="49" charset="0"/>
              </a:rPr>
              <a:t>When we talk about </a:t>
            </a:r>
            <a:r>
              <a:rPr lang="en-US" sz="2400" b="1" dirty="0">
                <a:solidFill>
                  <a:srgbClr val="FF991B"/>
                </a:solidFill>
                <a:latin typeface="+mj-lt"/>
                <a:cs typeface="Courier New" panose="02070309020205020404" pitchFamily="49" charset="0"/>
              </a:rPr>
              <a:t>“</a:t>
            </a:r>
            <a:r>
              <a:rPr lang="en-US" sz="2400" b="1" dirty="0" err="1">
                <a:solidFill>
                  <a:srgbClr val="FF991B"/>
                </a:solidFill>
                <a:latin typeface="+mj-lt"/>
                <a:cs typeface="Courier New" panose="02070309020205020404" pitchFamily="49" charset="0"/>
              </a:rPr>
              <a:t>Blockchain</a:t>
            </a:r>
            <a:r>
              <a:rPr lang="en-US" sz="2400" b="1" dirty="0">
                <a:solidFill>
                  <a:srgbClr val="FF991B"/>
                </a:solidFill>
                <a:latin typeface="+mj-lt"/>
                <a:cs typeface="Courier New" panose="02070309020205020404" pitchFamily="49" charset="0"/>
              </a:rPr>
              <a:t>”</a:t>
            </a:r>
            <a:r>
              <a:rPr lang="en-US" sz="2400" dirty="0">
                <a:latin typeface="+mj-lt"/>
                <a:cs typeface="Courier New" panose="02070309020205020404" pitchFamily="49" charset="0"/>
              </a:rPr>
              <a:t>, we will always </a:t>
            </a:r>
            <a:r>
              <a:rPr lang="en-US" sz="2400" dirty="0" smtClean="0">
                <a:latin typeface="+mj-lt"/>
                <a:cs typeface="Courier New" panose="02070309020205020404" pitchFamily="49" charset="0"/>
              </a:rPr>
              <a:t>mention …</a:t>
            </a:r>
            <a:endParaRPr lang="en-US" sz="2400" dirty="0">
              <a:latin typeface="+mj-lt"/>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3960812" y="3962400"/>
            <a:ext cx="3290563" cy="688026"/>
          </a:xfrm>
          <a:prstGeom prst="rect">
            <a:avLst/>
          </a:prstGeom>
        </p:spPr>
      </p:pic>
    </p:spTree>
    <p:extLst>
      <p:ext uri="{BB962C8B-B14F-4D97-AF65-F5344CB8AC3E}">
        <p14:creationId xmlns:p14="http://schemas.microsoft.com/office/powerpoint/2010/main" val="2964808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BITCOIN</a:t>
            </a:r>
            <a:endParaRPr lang="en-US" dirty="0">
              <a:latin typeface="+mj-lt"/>
            </a:endParaRPr>
          </a:p>
        </p:txBody>
      </p:sp>
      <p:sp>
        <p:nvSpPr>
          <p:cNvPr id="3" name="Rectangle 2"/>
          <p:cNvSpPr/>
          <p:nvPr/>
        </p:nvSpPr>
        <p:spPr>
          <a:xfrm>
            <a:off x="1979612" y="2133600"/>
            <a:ext cx="8153400" cy="3346109"/>
          </a:xfrm>
          <a:prstGeom prst="rect">
            <a:avLst/>
          </a:prstGeom>
        </p:spPr>
        <p:txBody>
          <a:bodyPr wrap="square">
            <a:spAutoFit/>
          </a:bodyPr>
          <a:lstStyle/>
          <a:p>
            <a:pPr marL="285750" indent="-285750">
              <a:lnSpc>
                <a:spcPct val="150000"/>
              </a:lnSpc>
              <a:buClr>
                <a:srgbClr val="C58607"/>
              </a:buClr>
              <a:buFont typeface="Wingdings" panose="05000000000000000000" pitchFamily="2" charset="2"/>
              <a:buChar char="Ø"/>
            </a:pPr>
            <a:r>
              <a:rPr lang="en-US" sz="2400" dirty="0">
                <a:latin typeface="+mj-lt"/>
              </a:rPr>
              <a:t>Real world </a:t>
            </a:r>
            <a:r>
              <a:rPr lang="en-US" sz="2400" dirty="0" smtClean="0">
                <a:latin typeface="+mj-lt"/>
              </a:rPr>
              <a:t>Problem</a:t>
            </a:r>
          </a:p>
          <a:p>
            <a:pPr marL="742950" lvl="1" indent="-285750">
              <a:lnSpc>
                <a:spcPct val="150000"/>
              </a:lnSpc>
              <a:buClr>
                <a:srgbClr val="C58607"/>
              </a:buClr>
              <a:buFont typeface="Wingdings" panose="05000000000000000000" pitchFamily="2" charset="2"/>
              <a:buChar char="Ø"/>
            </a:pPr>
            <a:r>
              <a:rPr lang="en-US" sz="2400" dirty="0" smtClean="0">
                <a:latin typeface="+mj-lt"/>
              </a:rPr>
              <a:t>transaction fee</a:t>
            </a:r>
          </a:p>
          <a:p>
            <a:pPr marL="742950" lvl="1" indent="-285750">
              <a:lnSpc>
                <a:spcPct val="150000"/>
              </a:lnSpc>
              <a:buClr>
                <a:srgbClr val="C58607"/>
              </a:buClr>
              <a:buFont typeface="Wingdings" panose="05000000000000000000" pitchFamily="2" charset="2"/>
              <a:buChar char="Ø"/>
            </a:pPr>
            <a:r>
              <a:rPr lang="en-US" sz="2400" dirty="0" smtClean="0">
                <a:latin typeface="+mj-lt"/>
              </a:rPr>
              <a:t>barrier </a:t>
            </a:r>
            <a:r>
              <a:rPr lang="en-US" sz="2400" dirty="0">
                <a:latin typeface="+mj-lt"/>
              </a:rPr>
              <a:t>for currency </a:t>
            </a:r>
            <a:r>
              <a:rPr lang="en-US" sz="2400" dirty="0" smtClean="0">
                <a:latin typeface="+mj-lt"/>
              </a:rPr>
              <a:t>exchange</a:t>
            </a:r>
          </a:p>
          <a:p>
            <a:pPr marL="742950" lvl="1" indent="-285750">
              <a:lnSpc>
                <a:spcPct val="150000"/>
              </a:lnSpc>
              <a:buClr>
                <a:srgbClr val="C58607"/>
              </a:buClr>
              <a:buFont typeface="Wingdings" panose="05000000000000000000" pitchFamily="2" charset="2"/>
              <a:buChar char="Ø"/>
            </a:pPr>
            <a:endParaRPr lang="en-US" sz="2400" dirty="0" smtClean="0">
              <a:latin typeface="+mj-lt"/>
            </a:endParaRPr>
          </a:p>
          <a:p>
            <a:pPr marL="285750" indent="-285750">
              <a:lnSpc>
                <a:spcPct val="150000"/>
              </a:lnSpc>
              <a:buClr>
                <a:srgbClr val="C58607"/>
              </a:buClr>
              <a:buFont typeface="Wingdings" panose="05000000000000000000" pitchFamily="2" charset="2"/>
              <a:buChar char="Ø"/>
            </a:pPr>
            <a:r>
              <a:rPr lang="en-US" sz="2400" dirty="0" smtClean="0">
                <a:latin typeface="+mj-lt"/>
              </a:rPr>
              <a:t>The </a:t>
            </a:r>
            <a:r>
              <a:rPr lang="en-US" sz="2400" dirty="0">
                <a:latin typeface="+mj-lt"/>
              </a:rPr>
              <a:t>possible approach to solve these problems is the original idea of Bitcoin.</a:t>
            </a:r>
          </a:p>
        </p:txBody>
      </p:sp>
    </p:spTree>
    <p:extLst>
      <p:ext uri="{BB962C8B-B14F-4D97-AF65-F5344CB8AC3E}">
        <p14:creationId xmlns:p14="http://schemas.microsoft.com/office/powerpoint/2010/main" val="3361434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3"/>
          <p:cNvSpPr txBox="1">
            <a:spLocks/>
          </p:cNvSpPr>
          <p:nvPr/>
        </p:nvSpPr>
        <p:spPr>
          <a:xfrm>
            <a:off x="1446212" y="1143000"/>
            <a:ext cx="9982199" cy="4191000"/>
          </a:xfrm>
          <a:prstGeom prst="rect">
            <a:avLst/>
          </a:prstGeom>
        </p:spPr>
        <p:txBody>
          <a:bodyPr/>
          <a:lst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pPr marL="0" indent="0">
              <a:lnSpc>
                <a:spcPct val="150000"/>
              </a:lnSpc>
              <a:buNone/>
            </a:pPr>
            <a:r>
              <a:rPr lang="en-US" b="1" dirty="0" smtClean="0">
                <a:latin typeface="+mj-lt"/>
                <a:cs typeface="Courier New" panose="02070309020205020404" pitchFamily="49" charset="0"/>
              </a:rPr>
              <a:t>Bitcoin</a:t>
            </a:r>
            <a:r>
              <a:rPr lang="en-US" dirty="0" smtClean="0">
                <a:latin typeface="+mj-lt"/>
                <a:cs typeface="Courier New" panose="02070309020205020404" pitchFamily="49" charset="0"/>
              </a:rPr>
              <a:t> was firstly created according to the idea from </a:t>
            </a:r>
            <a:br>
              <a:rPr lang="en-US" dirty="0" smtClean="0">
                <a:latin typeface="+mj-lt"/>
                <a:cs typeface="Courier New" panose="02070309020205020404" pitchFamily="49" charset="0"/>
              </a:rPr>
            </a:br>
            <a:r>
              <a:rPr lang="en-US" b="1" dirty="0" smtClean="0">
                <a:solidFill>
                  <a:srgbClr val="7030A0"/>
                </a:solidFill>
                <a:latin typeface="+mj-lt"/>
                <a:cs typeface="Courier New" panose="02070309020205020404" pitchFamily="49" charset="0"/>
              </a:rPr>
              <a:t>Satoshi </a:t>
            </a:r>
            <a:r>
              <a:rPr lang="en-US" b="1" dirty="0" err="1" smtClean="0">
                <a:solidFill>
                  <a:srgbClr val="7030A0"/>
                </a:solidFill>
                <a:latin typeface="+mj-lt"/>
                <a:cs typeface="Courier New" panose="02070309020205020404" pitchFamily="49" charset="0"/>
              </a:rPr>
              <a:t>Nakamoto</a:t>
            </a:r>
            <a:r>
              <a:rPr lang="en-US" b="1" dirty="0" smtClean="0">
                <a:solidFill>
                  <a:srgbClr val="7030A0"/>
                </a:solidFill>
                <a:latin typeface="+mj-lt"/>
                <a:cs typeface="Courier New" panose="02070309020205020404" pitchFamily="49" charset="0"/>
              </a:rPr>
              <a:t> </a:t>
            </a:r>
            <a:r>
              <a:rPr lang="en-US" dirty="0" smtClean="0">
                <a:latin typeface="+mj-lt"/>
                <a:cs typeface="Courier New" panose="02070309020205020404" pitchFamily="49" charset="0"/>
              </a:rPr>
              <a:t>(</a:t>
            </a:r>
            <a:r>
              <a:rPr lang="zh-TW" altLang="en-US" dirty="0" smtClean="0">
                <a:latin typeface="+mj-lt"/>
                <a:cs typeface="Courier New" panose="02070309020205020404" pitchFamily="49" charset="0"/>
              </a:rPr>
              <a:t>中本聰</a:t>
            </a:r>
            <a:r>
              <a:rPr lang="en-US" dirty="0" smtClean="0">
                <a:latin typeface="+mj-lt"/>
                <a:cs typeface="Courier New" panose="02070309020205020404" pitchFamily="49" charset="0"/>
              </a:rPr>
              <a:t>) who published the paper named </a:t>
            </a:r>
            <a:br>
              <a:rPr lang="en-US" dirty="0" smtClean="0">
                <a:latin typeface="+mj-lt"/>
                <a:cs typeface="Courier New" panose="02070309020205020404" pitchFamily="49" charset="0"/>
              </a:rPr>
            </a:br>
            <a:r>
              <a:rPr lang="en-US" i="1" dirty="0" smtClean="0">
                <a:latin typeface="+mj-lt"/>
                <a:cs typeface="Courier New" panose="02070309020205020404" pitchFamily="49" charset="0"/>
              </a:rPr>
              <a:t>“</a:t>
            </a:r>
            <a:r>
              <a:rPr lang="en-US" b="1" i="1" dirty="0" smtClean="0">
                <a:solidFill>
                  <a:srgbClr val="FF991B"/>
                </a:solidFill>
                <a:latin typeface="+mj-lt"/>
                <a:cs typeface="Courier New" panose="02070309020205020404" pitchFamily="49" charset="0"/>
              </a:rPr>
              <a:t>A Peer-to-Peer Electronic Cash System</a:t>
            </a:r>
            <a:r>
              <a:rPr lang="en-US" i="1" dirty="0" smtClean="0">
                <a:latin typeface="+mj-lt"/>
                <a:cs typeface="Courier New" panose="02070309020205020404" pitchFamily="49" charset="0"/>
              </a:rPr>
              <a:t>” </a:t>
            </a:r>
            <a:r>
              <a:rPr lang="en-US" dirty="0" smtClean="0">
                <a:latin typeface="+mj-lt"/>
                <a:cs typeface="Courier New" panose="02070309020205020404" pitchFamily="49" charset="0"/>
              </a:rPr>
              <a:t>in 2009 which contained the idea of </a:t>
            </a:r>
            <a:r>
              <a:rPr lang="en-US" dirty="0" err="1" smtClean="0">
                <a:latin typeface="+mj-lt"/>
                <a:cs typeface="Courier New" panose="02070309020205020404" pitchFamily="49" charset="0"/>
              </a:rPr>
              <a:t>Blockchain</a:t>
            </a:r>
            <a:r>
              <a:rPr lang="en-US" dirty="0" smtClean="0">
                <a:latin typeface="+mj-lt"/>
                <a:cs typeface="Courier New" panose="02070309020205020404" pitchFamily="49" charset="0"/>
              </a:rPr>
              <a:t>.</a:t>
            </a:r>
          </a:p>
          <a:p>
            <a:pPr lvl="1">
              <a:lnSpc>
                <a:spcPct val="150000"/>
              </a:lnSpc>
            </a:pPr>
            <a:r>
              <a:rPr lang="en-US" sz="2400" dirty="0" smtClean="0">
                <a:latin typeface="+mj-lt"/>
                <a:cs typeface="Courier New" panose="02070309020205020404" pitchFamily="49" charset="0"/>
              </a:rPr>
              <a:t>Peer-to-peer network</a:t>
            </a:r>
          </a:p>
          <a:p>
            <a:pPr lvl="1">
              <a:lnSpc>
                <a:spcPct val="150000"/>
              </a:lnSpc>
            </a:pPr>
            <a:r>
              <a:rPr lang="en-US" sz="2400" dirty="0" smtClean="0">
                <a:latin typeface="+mj-lt"/>
                <a:cs typeface="Courier New" panose="02070309020205020404" pitchFamily="49" charset="0"/>
              </a:rPr>
              <a:t>Proof of work</a:t>
            </a:r>
          </a:p>
          <a:p>
            <a:pPr lvl="1">
              <a:lnSpc>
                <a:spcPct val="150000"/>
              </a:lnSpc>
            </a:pPr>
            <a:r>
              <a:rPr lang="en-US" sz="2400" dirty="0" smtClean="0">
                <a:latin typeface="+mj-lt"/>
                <a:cs typeface="Courier New" panose="02070309020205020404" pitchFamily="49" charset="0"/>
              </a:rPr>
              <a:t>Digital signatures</a:t>
            </a:r>
            <a:endParaRPr lang="en-US" sz="2400" dirty="0">
              <a:latin typeface="+mj-lt"/>
              <a:cs typeface="Courier New" panose="02070309020205020404" pitchFamily="49" charset="0"/>
            </a:endParaRPr>
          </a:p>
        </p:txBody>
      </p:sp>
    </p:spTree>
    <p:extLst>
      <p:ext uri="{BB962C8B-B14F-4D97-AF65-F5344CB8AC3E}">
        <p14:creationId xmlns:p14="http://schemas.microsoft.com/office/powerpoint/2010/main" val="3869259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Hexagonal design temp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4"/>
        </a:lnRef>
        <a:fillRef idx="3">
          <a:schemeClr val="accent4"/>
        </a:fillRef>
        <a:effectRef idx="2">
          <a:schemeClr val="accent4"/>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4"/>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Hexagonal design slides.potx" id="{12658BD0-7259-4A0F-91D4-55B50BBE9BFD}" vid="{57622FE6-AF39-47E3-8976-1D25291C345B}"/>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427FAC-CD3A-494C-985C-09E26C5EA507}">
  <ds:schemaRefs>
    <ds:schemaRef ds:uri="http://purl.org/dc/dcmitype/"/>
    <ds:schemaRef ds:uri="http://purl.org/dc/elements/1.1/"/>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40262f94-9f35-4ac3-9a90-690165a166b7"/>
    <ds:schemaRef ds:uri="a4f35948-e619-41b3-aa29-22878b09cfd2"/>
    <ds:schemaRef ds:uri="http://purl.org/dc/terms/"/>
  </ds:schemaRefs>
</ds:datastoreItem>
</file>

<file path=customXml/itemProps2.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1D6E40-F509-498A-BF02-00C895783B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Hexagonal design slides</Template>
  <TotalTime>358</TotalTime>
  <Words>1721</Words>
  <Application>Microsoft Macintosh PowerPoint</Application>
  <PresentationFormat>自訂</PresentationFormat>
  <Paragraphs>217</Paragraphs>
  <Slides>58</Slides>
  <Notes>8</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58</vt:i4>
      </vt:variant>
    </vt:vector>
  </HeadingPairs>
  <TitlesOfParts>
    <vt:vector size="69" baseType="lpstr">
      <vt:lpstr>Barlow Light</vt:lpstr>
      <vt:lpstr>Calibri</vt:lpstr>
      <vt:lpstr>Century Gothic</vt:lpstr>
      <vt:lpstr>Courier New</vt:lpstr>
      <vt:lpstr>Euphemia</vt:lpstr>
      <vt:lpstr>Palatino Linotype</vt:lpstr>
      <vt:lpstr>Wingdings</vt:lpstr>
      <vt:lpstr>Work Sans</vt:lpstr>
      <vt:lpstr>新細明體</vt:lpstr>
      <vt:lpstr>Arial</vt:lpstr>
      <vt:lpstr>Hexagonal design template</vt:lpstr>
      <vt:lpstr>BLOCKCHAIN</vt:lpstr>
      <vt:lpstr>Outlines</vt:lpstr>
      <vt:lpstr>What is blockchain?</vt:lpstr>
      <vt:lpstr>PowerPoint 簡報</vt:lpstr>
      <vt:lpstr>Blockchain &amp; Distributed Ledgers</vt:lpstr>
      <vt:lpstr>PowerPoint 簡報</vt:lpstr>
      <vt:lpstr>History of blockchain </vt:lpstr>
      <vt:lpstr>BITCOIN</vt:lpstr>
      <vt:lpstr>PowerPoint 簡報</vt:lpstr>
      <vt:lpstr>PowerPoint 簡報</vt:lpstr>
      <vt:lpstr>PowerPoint 簡報</vt:lpstr>
      <vt:lpstr>PowerPoint 簡報</vt:lpstr>
      <vt:lpstr>Bitcoin Whitepaper</vt:lpstr>
      <vt:lpstr>Bitcoin</vt:lpstr>
      <vt:lpstr>Features of Bitcoin</vt:lpstr>
      <vt:lpstr>Blockchain Contributor</vt:lpstr>
      <vt:lpstr>Who is the contributor in Blockchain network?</vt:lpstr>
      <vt:lpstr>What are miners doing?</vt:lpstr>
      <vt:lpstr>How Blockchains Work: Maintenance</vt:lpstr>
      <vt:lpstr>How Blockchains Work: Hashing</vt:lpstr>
      <vt:lpstr>How Blockchains Work: Hashing (cont.)</vt:lpstr>
      <vt:lpstr>PowerPoint 簡報</vt:lpstr>
      <vt:lpstr>Pseudo Anonymous</vt:lpstr>
      <vt:lpstr>Addresses are like Accounts</vt:lpstr>
      <vt:lpstr>Public Ledger</vt:lpstr>
      <vt:lpstr>Transaction Confirmation</vt:lpstr>
      <vt:lpstr>PowerPoint 簡報</vt:lpstr>
      <vt:lpstr>PowerPoint 簡報</vt:lpstr>
      <vt:lpstr>Transaction Properties</vt:lpstr>
      <vt:lpstr>Transaction properties</vt:lpstr>
      <vt:lpstr>Transaction properties</vt:lpstr>
      <vt:lpstr>Transaction properties</vt:lpstr>
      <vt:lpstr>Transaction properties</vt:lpstr>
      <vt:lpstr>Transaction properties</vt:lpstr>
      <vt:lpstr>Transaction properties</vt:lpstr>
      <vt:lpstr>What is Cryptocurrency?</vt:lpstr>
      <vt:lpstr>What is Cryptocurrency?</vt:lpstr>
      <vt:lpstr>PowerPoint 簡報</vt:lpstr>
      <vt:lpstr>Cryptocurrencies: Dawn of a new economy</vt:lpstr>
      <vt:lpstr>Cryptocurrencies: Dawn of a new economy</vt:lpstr>
      <vt:lpstr>Cryptocurrencies</vt:lpstr>
      <vt:lpstr>Different cryptocurrencies (updated: 2019/11/05)</vt:lpstr>
      <vt:lpstr>Applications of Blockchain</vt:lpstr>
      <vt:lpstr>Applications of blockchain</vt:lpstr>
      <vt:lpstr>Smart Contracts</vt:lpstr>
      <vt:lpstr>Smart Contracts (cont.)</vt:lpstr>
      <vt:lpstr>Smart Contracts (cont.)</vt:lpstr>
      <vt:lpstr>Types of Cryptocurrencies and Uses</vt:lpstr>
      <vt:lpstr>Example of Protocol Tokens</vt:lpstr>
      <vt:lpstr>Ethereum.org Turing complete contracts on a blockchain.</vt:lpstr>
      <vt:lpstr>Other Blockchain  Applications</vt:lpstr>
      <vt:lpstr>Consensus Algorithms</vt:lpstr>
      <vt:lpstr>Proof of Work</vt:lpstr>
      <vt:lpstr>Proof of Stake</vt:lpstr>
      <vt:lpstr>Coin-Age</vt:lpstr>
      <vt:lpstr>Anti-ASIC Cryptocurrencies</vt:lpstr>
      <vt:lpstr>Scrypt</vt:lpstr>
      <vt:lpstr>X11</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Microsoft Office 使用者</cp:lastModifiedBy>
  <cp:revision>39</cp:revision>
  <dcterms:created xsi:type="dcterms:W3CDTF">2018-03-17T14:17:21Z</dcterms:created>
  <dcterms:modified xsi:type="dcterms:W3CDTF">2019-11-05T07:28:38Z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