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32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2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8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1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7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5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81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6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41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12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55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69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0" y="0"/>
                <a:ext cx="7209794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M-</a:t>
                </a:r>
                <a:r>
                  <a:rPr lang="en-US" altLang="zh-TW" dirty="0" err="1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ary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duo-binary signaling 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錯誤率 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𝑄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𝑎𝑣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209794" cy="656013"/>
              </a:xfrm>
              <a:prstGeom prst="rect">
                <a:avLst/>
              </a:prstGeom>
              <a:blipFill>
                <a:blip r:embed="rId2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0" y="606095"/>
                <a:ext cx="3315844" cy="495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Symbol rate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𝑅𝑎𝑡𝑒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𝐵𝑖𝑡𝑠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6095"/>
                <a:ext cx="3315844" cy="495328"/>
              </a:xfrm>
              <a:prstGeom prst="rect">
                <a:avLst/>
              </a:prstGeom>
              <a:blipFill>
                <a:blip r:embed="rId3"/>
                <a:stretch>
                  <a:fillRect l="-1103" b="-48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0" y="1101046"/>
                <a:ext cx="441832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Raised cosine bandwidth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01046"/>
                <a:ext cx="4418325" cy="484172"/>
              </a:xfrm>
              <a:prstGeom prst="rect">
                <a:avLst/>
              </a:prstGeom>
              <a:blipFill>
                <a:blip r:embed="rId4"/>
                <a:stretch>
                  <a:fillRect l="-828" b="-7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0" y="1585218"/>
                <a:ext cx="5382627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隨機數位波 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𝑚𝑇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85218"/>
                <a:ext cx="5382627" cy="483466"/>
              </a:xfrm>
              <a:prstGeom prst="rect">
                <a:avLst/>
              </a:prstGeom>
              <a:blipFill>
                <a:blip r:embed="rId5"/>
                <a:stretch>
                  <a:fillRect l="-680" t="-79747" b="-1316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0" y="2030251"/>
                <a:ext cx="5394618" cy="570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尤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拉公式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𝑗𝑥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𝑗𝑥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𝑗𝑥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𝑗𝑥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0251"/>
                <a:ext cx="5394618" cy="570413"/>
              </a:xfrm>
              <a:prstGeom prst="rect">
                <a:avLst/>
              </a:prstGeom>
              <a:blipFill>
                <a:blip r:embed="rId6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0" y="2601532"/>
                <a:ext cx="5109797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離散傅立葉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(DFT)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𝑓𝑚𝑇</m:t>
                            </m:r>
                          </m:sup>
                        </m:sSup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01532"/>
                <a:ext cx="5109797" cy="378245"/>
              </a:xfrm>
              <a:prstGeom prst="rect">
                <a:avLst/>
              </a:prstGeom>
              <a:blipFill>
                <a:blip r:embed="rId7"/>
                <a:stretch>
                  <a:fillRect l="-716" t="-114516" b="-182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0" y="3073590"/>
                <a:ext cx="4175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𝐶𝑇𝐹𝑇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73590"/>
                <a:ext cx="4175695" cy="369332"/>
              </a:xfrm>
              <a:prstGeom prst="rect">
                <a:avLst/>
              </a:prstGeom>
              <a:blipFill>
                <a:blip r:embed="rId8"/>
                <a:stretch>
                  <a:fillRect l="-876" t="-3279" b="-18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0" y="3336438"/>
                <a:ext cx="10434716" cy="811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odified duo-binary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;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;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;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;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;</m:t>
                        </m:r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;|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|&lt;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36438"/>
                <a:ext cx="10434716" cy="811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0" y="4035821"/>
                <a:ext cx="11654344" cy="4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-ary duo-binary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;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;</m:t>
                    </m:r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mod M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5821"/>
                <a:ext cx="11654344" cy="485646"/>
              </a:xfrm>
              <a:prstGeom prst="rect">
                <a:avLst/>
              </a:prstGeom>
              <a:blipFill>
                <a:blip r:embed="rId10"/>
                <a:stretch>
                  <a:fillRect l="-314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0" y="4521467"/>
                <a:ext cx="610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補償通道失真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𝑐𝑜𝑛𝑠𝑡𝑎𝑛𝑡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21467"/>
                <a:ext cx="6106543" cy="369332"/>
              </a:xfrm>
              <a:prstGeom prst="rect">
                <a:avLst/>
              </a:prstGeom>
              <a:blipFill>
                <a:blip r:embed="rId11"/>
                <a:stretch>
                  <a:fillRect l="-599" t="-10000" b="-2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0" y="4957734"/>
                <a:ext cx="6210098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OFDM 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功率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限制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 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𝑠𝑢𝑏𝑐𝑎𝑟𝑟𝑖𝑒𝑟</m:t>
                        </m:r>
                      </m:e>
                    </m:nary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7734"/>
                <a:ext cx="6210098" cy="374077"/>
              </a:xfrm>
              <a:prstGeom prst="rect">
                <a:avLst/>
              </a:prstGeom>
              <a:blipFill>
                <a:blip r:embed="rId12"/>
                <a:stretch>
                  <a:fillRect l="-589" t="-114516" b="-182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0" y="5394001"/>
                <a:ext cx="7331494" cy="537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Peak-to-Average Power Ratio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𝑃𝐴𝑃𝑅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𝑝𝑒𝑎𝑘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𝑎𝑣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(subcarrier 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個數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94001"/>
                <a:ext cx="7331494" cy="537006"/>
              </a:xfrm>
              <a:prstGeom prst="rect">
                <a:avLst/>
              </a:prstGeom>
              <a:blipFill>
                <a:blip r:embed="rId13"/>
                <a:stretch>
                  <a:fillRect l="-499" r="-416" b="-1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0" y="5834004"/>
                <a:ext cx="7618176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𝑀𝑢𝑙𝑡𝑖𝑐𝑎𝑟𝑟𝑖𝑒𝑟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𝑠𝑦𝑠𝑡𝑒𝑚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𝑡𝑜𝑡𝑎𝑙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𝑐𝑎𝑝𝑎𝑐𝑖𝑡𝑦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𝐻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func>
                      </m:e>
                    </m:nary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34004"/>
                <a:ext cx="7618176" cy="57868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91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" y="0"/>
                <a:ext cx="12191998" cy="1299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p"/>
                </a:pP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frequency response of a band-limited channel is represented by </a:t>
                </a:r>
                <a14:m>
                  <m:oMath xmlns:m="http://schemas.openxmlformats.org/officeDocument/2006/math"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TW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15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sSub>
                                      <m:sSubPr>
                                        <m:ctrlPr>
                                          <a:rPr lang="en-US" altLang="zh-TW" sz="15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5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TW" sz="15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, 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𝑜𝑡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W is the </a:t>
                </a: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 bandwidth . A transmitter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limited bandwidth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applied to the transmit sequence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an independent binary random sequence taking values of ±1 at the period of T with equal probability. And the signal will pass through the channel with AWGN noise n(t) and be processed by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receiver to get the output y(t).</a:t>
                </a:r>
                <a:endParaRPr lang="zh-TW" alt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12191998" cy="1299715"/>
              </a:xfrm>
              <a:prstGeom prst="rect">
                <a:avLst/>
              </a:prstGeom>
              <a:blipFill>
                <a:blip r:embed="rId2"/>
                <a:stretch>
                  <a:fillRect l="-150" r="-200" b="-42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040" y="1074964"/>
            <a:ext cx="4801960" cy="1002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43840" y="1284851"/>
                <a:ext cx="7271657" cy="58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please write the equivalent discrete time</a:t>
                </a:r>
              </a:p>
              <a:p>
                <a:pPr algn="just"/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expression </a:t>
                </a: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the output of the sampler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𝑘𝑇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TW" alt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1284851"/>
                <a:ext cx="7271657" cy="582532"/>
              </a:xfrm>
              <a:prstGeom prst="rect">
                <a:avLst/>
              </a:prstGeom>
              <a:blipFill>
                <a:blip r:embed="rId4"/>
                <a:stretch>
                  <a:fillRect l="-335" t="-2105" b="-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43840" y="1779496"/>
                <a:ext cx="7271657" cy="595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,what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ISI pattern in terms of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   </a:t>
                </a:r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resulting from the channel? </a:t>
                </a:r>
                <a:endParaRPr lang="zh-TW" alt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1779496"/>
                <a:ext cx="7271657" cy="595548"/>
              </a:xfrm>
              <a:prstGeom prst="rect">
                <a:avLst/>
              </a:prstGeom>
              <a:blipFill>
                <a:blip r:embed="rId5"/>
                <a:stretch>
                  <a:fillRect l="-335" t="-3061" r="-419" b="-122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820476" y="2327177"/>
                <a:ext cx="7936095" cy="652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𝑘𝑇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𝑛𝑇</m:t>
                              </m:r>
                            </m:e>
                          </m:d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𝑘𝑇</m:t>
                              </m:r>
                            </m:e>
                          </m:d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𝑘𝑇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sz="15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476" y="2327177"/>
                <a:ext cx="7936095" cy="6524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80425" y="2308549"/>
                <a:ext cx="3303468" cy="652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5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5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𝑛𝑇</m:t>
                              </m:r>
                            </m:e>
                          </m:d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15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25" y="2308549"/>
                <a:ext cx="3303468" cy="6524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5671" y="23999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(a)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80425" y="2866923"/>
                <a:ext cx="6497676" cy="524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])</m:t>
                      </m:r>
                    </m:oMath>
                  </m:oMathPara>
                </a14:m>
                <a:endParaRPr lang="zh-TW" altLang="en-US" sz="15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25" y="2866923"/>
                <a:ext cx="6497676" cy="524503"/>
              </a:xfrm>
              <a:prstGeom prst="rect">
                <a:avLst/>
              </a:prstGeom>
              <a:blipFill>
                <a:blip r:embed="rId8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80425" y="3301749"/>
                <a:ext cx="6531275" cy="532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5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25" y="3301749"/>
                <a:ext cx="6531275" cy="532582"/>
              </a:xfrm>
              <a:prstGeom prst="rect">
                <a:avLst/>
              </a:prstGeom>
              <a:blipFill>
                <a:blip r:embed="rId9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25671" y="293047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(b)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042482" y="3299810"/>
                <a:ext cx="4361450" cy="652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50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𝐼𝑆𝐼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TW" altLang="en-US" sz="15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482" y="3299810"/>
                <a:ext cx="4361450" cy="6524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接點 2"/>
          <p:cNvCxnSpPr/>
          <p:nvPr/>
        </p:nvCxnSpPr>
        <p:spPr>
          <a:xfrm>
            <a:off x="0" y="395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5671" y="4013525"/>
            <a:ext cx="42060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explain why we use multicarrier system ?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-55913" y="4250006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(SOL)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79228" y="4482811"/>
            <a:ext cx="438676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500" u="sng" dirty="0" smtClean="0"/>
              <a:t>Advantage : </a:t>
            </a:r>
          </a:p>
          <a:p>
            <a:pPr marL="342900" indent="-342900" algn="just">
              <a:buAutoNum type="arabicPeriod"/>
            </a:pPr>
            <a:r>
              <a:rPr lang="zh-TW" altLang="en-US" sz="1500" dirty="0" smtClean="0"/>
              <a:t>可減輕 </a:t>
            </a:r>
            <a:r>
              <a:rPr lang="en-US" altLang="zh-TW" sz="1500" dirty="0" smtClean="0"/>
              <a:t>multipath fading</a:t>
            </a:r>
          </a:p>
          <a:p>
            <a:pPr marL="342900" indent="-342900" algn="just">
              <a:buAutoNum type="arabicPeriod"/>
            </a:pPr>
            <a:r>
              <a:rPr lang="zh-TW" altLang="en-US" sz="1500" dirty="0" smtClean="0"/>
              <a:t>強化對 </a:t>
            </a:r>
            <a:r>
              <a:rPr lang="en-US" altLang="zh-TW" sz="1500" dirty="0" smtClean="0"/>
              <a:t>ISI</a:t>
            </a:r>
            <a:r>
              <a:rPr lang="zh-TW" altLang="en-US" sz="1500" dirty="0" smtClean="0"/>
              <a:t> 的抵抗性</a:t>
            </a:r>
            <a:endParaRPr lang="en-US" altLang="zh-TW" sz="1500" dirty="0"/>
          </a:p>
          <a:p>
            <a:pPr marL="342900" indent="-342900" algn="just">
              <a:buAutoNum type="arabicPeriod"/>
            </a:pPr>
            <a:r>
              <a:rPr lang="zh-TW" altLang="en-US" sz="1500" dirty="0" smtClean="0"/>
              <a:t>可讓每個 </a:t>
            </a:r>
            <a:r>
              <a:rPr lang="en-US" altLang="zh-TW" sz="1500" dirty="0" smtClean="0"/>
              <a:t>subcarrier </a:t>
            </a:r>
            <a:r>
              <a:rPr lang="zh-TW" altLang="en-US" sz="1500" dirty="0" smtClean="0"/>
              <a:t>的 </a:t>
            </a:r>
            <a:r>
              <a:rPr lang="en-US" altLang="zh-TW" sz="1500" dirty="0" smtClean="0"/>
              <a:t>equalizer </a:t>
            </a:r>
            <a:r>
              <a:rPr lang="zh-TW" altLang="en-US" sz="1500" dirty="0" smtClean="0"/>
              <a:t>簡化</a:t>
            </a:r>
            <a:endParaRPr lang="en-US" altLang="zh-TW" sz="1500" dirty="0"/>
          </a:p>
          <a:p>
            <a:pPr marL="342900" indent="-342900" algn="just">
              <a:buAutoNum type="arabicPeriod"/>
            </a:pPr>
            <a:r>
              <a:rPr lang="zh-TW" altLang="en-US" sz="1500" dirty="0" smtClean="0"/>
              <a:t>對由 </a:t>
            </a:r>
            <a:r>
              <a:rPr lang="en-US" altLang="zh-TW" sz="1500" dirty="0" smtClean="0"/>
              <a:t>impulse noise </a:t>
            </a:r>
            <a:r>
              <a:rPr lang="zh-TW" altLang="en-US" sz="1500" dirty="0" smtClean="0"/>
              <a:t>引起的干擾的敏感度較低。</a:t>
            </a:r>
            <a:endParaRPr lang="zh-TW" altLang="en-US" sz="15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624740" y="4013525"/>
            <a:ext cx="7506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what water-filling algorithm is and why we use this algorithm. Try to draw a picture and explain it.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4450080" y="3952233"/>
            <a:ext cx="34834" cy="2905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859714" y="4729789"/>
            <a:ext cx="3561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紅色區域是要分配給每個 </a:t>
            </a:r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subchannel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的功率，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TW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軸為 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quality </a:t>
            </a:r>
            <a:r>
              <a:rPr lang="zh-TW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的倒數。因此 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water-filling </a:t>
            </a:r>
            <a:r>
              <a:rPr lang="zh-TW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的概念為給越好的 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</a:t>
            </a:r>
            <a:r>
              <a:rPr lang="zh-TW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分配越多的功率，給越差的 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zh-TW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分配越少的功率，以獲得最大的 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capacity</a:t>
            </a:r>
            <a:r>
              <a:rPr lang="zh-TW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0269" y="4530808"/>
            <a:ext cx="3630708" cy="2148665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4467497" y="453080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(SOL)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7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633" y="1632958"/>
            <a:ext cx="3099255" cy="11059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" y="0"/>
                <a:ext cx="12191998" cy="157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p"/>
                </a:pP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 transmission with controlled ISI using a duo-binary signal defined as </a:t>
                </a:r>
                <a14:m>
                  <m:oMath xmlns:m="http://schemas.openxmlformats.org/officeDocument/2006/math"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𝑛𝑇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1 , 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=0, 1</m:t>
                            </m:r>
                          </m:e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0 , 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sampling period </a:t>
                </a:r>
                <a14:m>
                  <m:oMath xmlns:m="http://schemas.openxmlformats.org/officeDocument/2006/math"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zh-TW" alt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W is the channel bandwidth. </a:t>
                </a:r>
                <a:r>
                  <a:rPr lang="en-US" altLang="zh-TW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Please find and plot frequency spectrum of transmission signal.</a:t>
                </a:r>
              </a:p>
              <a:p>
                <a:pPr algn="just"/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TW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(a), but change to use modified duo-binary signal defined as </a:t>
                </a:r>
                <a14:m>
                  <m:oMath xmlns:m="http://schemas.openxmlformats.org/officeDocument/2006/math"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𝑛𝑇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1 , 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=−1</m:t>
                            </m:r>
                          </m:e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−1, 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0, 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12191998" cy="1574983"/>
              </a:xfrm>
              <a:prstGeom prst="rect">
                <a:avLst/>
              </a:prstGeom>
              <a:blipFill>
                <a:blip r:embed="rId3"/>
                <a:stretch>
                  <a:fillRect l="-150" r="-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0" y="157498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(a)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84631" y="1487286"/>
                <a:ext cx="785702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𝑛𝑓𝑇</m:t>
                          </m:r>
                        </m:sup>
                      </m:sSup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sSup>
                        <m:sSup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f>
                            <m:f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>
                                <m:fPr>
                                  <m:ctrlP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>
                                <m:fPr>
                                  <m:ctrlP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sSup>
                        <m:sSupPr>
                          <m:ctrlPr>
                            <a:rPr lang="en-US" altLang="zh-TW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5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5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5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sz="1500" i="1">
                              <a:latin typeface="Cambria Math" panose="02040503050406030204" pitchFamily="18" charset="0"/>
                            </a:rPr>
                            <m:t>𝑓</m:t>
                          </m:r>
                          <m:f>
                            <m:f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5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15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31" y="1487286"/>
                <a:ext cx="7857023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654" y="591632"/>
            <a:ext cx="1629959" cy="115036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218591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(b)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84631" y="2065117"/>
                <a:ext cx="740818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𝑓𝑇</m:t>
                          </m:r>
                        </m:sup>
                      </m:sSup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𝑓𝑇</m:t>
                          </m:r>
                        </m:sup>
                      </m:sSup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𝑗𝑇𝑠𝑖𝑛</m:t>
                      </m:r>
                      <m:d>
                        <m:d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𝑓𝑇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func>
                        <m:func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5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func>
                        <m:func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5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15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31" y="2065117"/>
                <a:ext cx="7408182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78377" y="2887430"/>
            <a:ext cx="8351521" cy="2453957"/>
            <a:chOff x="78377" y="2917657"/>
            <a:chExt cx="8351521" cy="2453957"/>
          </a:xfrm>
        </p:grpSpPr>
        <p:grpSp>
          <p:nvGrpSpPr>
            <p:cNvPr id="12" name="群組 11"/>
            <p:cNvGrpSpPr/>
            <p:nvPr/>
          </p:nvGrpSpPr>
          <p:grpSpPr>
            <a:xfrm>
              <a:off x="78378" y="2917657"/>
              <a:ext cx="8351520" cy="1602377"/>
              <a:chOff x="390525" y="2547937"/>
              <a:chExt cx="11410950" cy="2232787"/>
            </a:xfrm>
          </p:grpSpPr>
          <p:pic>
            <p:nvPicPr>
              <p:cNvPr id="13" name="圖片 1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525" y="2547937"/>
                <a:ext cx="11410950" cy="1762125"/>
              </a:xfrm>
              <a:prstGeom prst="rect">
                <a:avLst/>
              </a:prstGeom>
            </p:spPr>
          </p:pic>
          <p:pic>
            <p:nvPicPr>
              <p:cNvPr id="14" name="圖片 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0525" y="4310062"/>
                <a:ext cx="9450160" cy="470662"/>
              </a:xfrm>
              <a:prstGeom prst="rect">
                <a:avLst/>
              </a:prstGeom>
            </p:spPr>
          </p:pic>
        </p:grpSp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377" y="4520034"/>
              <a:ext cx="7299589" cy="513806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8377" y="5098864"/>
              <a:ext cx="7059794" cy="272750"/>
            </a:xfrm>
            <a:prstGeom prst="rect">
              <a:avLst/>
            </a:prstGeom>
          </p:spPr>
        </p:pic>
      </p:grpSp>
      <p:cxnSp>
        <p:nvCxnSpPr>
          <p:cNvPr id="3" name="直線接點 2"/>
          <p:cNvCxnSpPr/>
          <p:nvPr/>
        </p:nvCxnSpPr>
        <p:spPr>
          <a:xfrm>
            <a:off x="0" y="281315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6338" y="5559877"/>
            <a:ext cx="4147593" cy="39189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93679" y="5406411"/>
            <a:ext cx="1740835" cy="6988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4525839" y="5615381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39" y="5615381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62902" y="553854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(a)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6338" y="6069520"/>
            <a:ext cx="6464900" cy="585092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6994822" y="4719558"/>
            <a:ext cx="54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(b)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29087" y="4909267"/>
            <a:ext cx="4685052" cy="178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3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62331" cy="23312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1282"/>
            <a:ext cx="5548993" cy="14592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0533"/>
            <a:ext cx="7107827" cy="13705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565391" y="5255384"/>
                <a:ext cx="5718938" cy="691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𝑡𝑟𝑎𝑛𝑠𝑚𝑖𝑡𝑡𝑒𝑟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𝑖𝑚𝑝𝑢𝑙𝑠𝑒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</m:oMath>
                  </m:oMathPara>
                </a14:m>
                <a:endParaRPr lang="en-US" altLang="zh-TW" sz="1500" dirty="0" smtClean="0"/>
              </a:p>
              <a:p>
                <a:pPr/>
                <a14:m>
                  <m:oMath xmlns:m="http://schemas.openxmlformats.org/officeDocument/2006/math"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1500" b="0" i="1" smtClean="0">
                            <a:latin typeface="Cambria Math" panose="02040503050406030204" pitchFamily="18" charset="0"/>
                          </a:rPr>
                          <m:t>𝑊𝑡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  <m:d>
                          <m:d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15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1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𝑠𝑖𝑛𝑐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TW" sz="1500" dirty="0" smtClean="0"/>
                  <a:t> </a:t>
                </a:r>
                <a:endParaRPr lang="zh-TW" altLang="en-US" sz="15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91" y="5255384"/>
                <a:ext cx="5718938" cy="691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565391" y="5956975"/>
                <a:ext cx="3308278" cy="795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𝐵𝑎𝑠𝑒𝑏𝑎𝑛𝑑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</m:oMath>
                  </m:oMathPara>
                </a14:m>
                <a:endParaRPr lang="en-US" altLang="zh-TW" sz="15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/>
                            <m:sup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15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91" y="5956975"/>
                <a:ext cx="3308278" cy="7957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29053" y="524978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(a)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61249" y="168579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(b)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8807" y="1780023"/>
            <a:ext cx="2299852" cy="27510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2159" y="2055125"/>
            <a:ext cx="3072999" cy="28030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8807" y="2330227"/>
            <a:ext cx="3761476" cy="32491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1249" y="2843109"/>
            <a:ext cx="2446370" cy="36821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78222" y="3213237"/>
            <a:ext cx="4512696" cy="48412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13267" y="3790533"/>
            <a:ext cx="3502641" cy="3047659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8108807" y="379053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(c)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7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/>
        </p:nvSpPr>
        <p:spPr>
          <a:xfrm>
            <a:off x="2" y="0"/>
            <a:ext cx="12191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transmission of a signal pulse with a raised cosine spectrum through a channel results in the following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(noise-free)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sampled output from the demodulator: 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" y="543955"/>
            <a:ext cx="916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TW" sz="1600" dirty="0">
                <a:solidFill>
                  <a:prstClr val="black"/>
                </a:solidFill>
              </a:rPr>
              <a:t>Determine the tap coefficients of a three-tap linear equalizer based on the zero-forcing criterion. </a:t>
            </a:r>
          </a:p>
          <a:p>
            <a:pPr lvl="0" algn="just"/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zh-TW" sz="1600" dirty="0">
                <a:solidFill>
                  <a:prstClr val="black"/>
                </a:solidFill>
              </a:rPr>
              <a:t>For the coefficients determined in (a), determine the output of the equalizer for the case of the isolated </a:t>
            </a:r>
            <a:r>
              <a:rPr lang="en-US" altLang="zh-TW" sz="1600" dirty="0" smtClean="0">
                <a:solidFill>
                  <a:prstClr val="black"/>
                </a:solidFill>
              </a:rPr>
              <a:t>pulse</a:t>
            </a:r>
            <a:r>
              <a:rPr lang="en-US" altLang="zh-TW" sz="1600" dirty="0">
                <a:solidFill>
                  <a:prstClr val="black"/>
                </a:solidFill>
              </a:rPr>
              <a:t>. Thus, determine the residual ISI and its span in the time. </a:t>
            </a:r>
            <a:endParaRPr lang="zh-TW" alt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021" y="485266"/>
            <a:ext cx="2978794" cy="167986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25" y="1400709"/>
            <a:ext cx="3628367" cy="9667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4200192" y="1699395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92" y="1699395"/>
                <a:ext cx="4315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517" y="1420377"/>
            <a:ext cx="1977095" cy="927367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135487" y="140070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(a)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53656" y="2335928"/>
            <a:ext cx="3074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equalizer is :</a:t>
            </a:r>
            <a:endParaRPr lang="zh-TW" alt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" y="224453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(b)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" y="2666100"/>
            <a:ext cx="4858129" cy="3893333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1785" y="2505205"/>
            <a:ext cx="6700187" cy="1012112"/>
          </a:xfrm>
          <a:prstGeom prst="rect">
            <a:avLst/>
          </a:prstGeom>
        </p:spPr>
      </p:pic>
      <p:cxnSp>
        <p:nvCxnSpPr>
          <p:cNvPr id="29" name="直線接點 28"/>
          <p:cNvCxnSpPr/>
          <p:nvPr/>
        </p:nvCxnSpPr>
        <p:spPr>
          <a:xfrm>
            <a:off x="4992414" y="3626069"/>
            <a:ext cx="7199586" cy="21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5002924" y="3674778"/>
            <a:ext cx="10510" cy="318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20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2" y="0"/>
                <a:ext cx="12191998" cy="834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p"/>
                </a:pPr>
                <a:r>
                  <a:rPr lang="en-US" altLang="zh-TW" sz="1600" dirty="0" smtClean="0"/>
                  <a:t>A binary communication system transmits the same information on two diversity channels. The two received signals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uncorrelated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 variables</a:t>
                </a:r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TW" sz="1600" dirty="0"/>
                  <a:t>The detector bases its decision on the linear combination </a:t>
                </a:r>
                <a:r>
                  <a:rPr lang="en-US" altLang="zh-TW" sz="1600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12191998" cy="834331"/>
              </a:xfrm>
              <a:prstGeom prst="rect">
                <a:avLst/>
              </a:prstGeom>
              <a:blipFill>
                <a:blip r:embed="rId2"/>
                <a:stretch>
                  <a:fillRect l="-200" t="-2920" r="-250" b="-87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768" y="669925"/>
            <a:ext cx="1740760" cy="7118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93" y="834331"/>
            <a:ext cx="8708707" cy="10090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463122" y="2021840"/>
                <a:ext cx="5318828" cy="348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𝐺𝑎𝑢𝑠𝑠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;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ra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22" y="2021840"/>
                <a:ext cx="5318828" cy="3482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463122" y="2429410"/>
                <a:ext cx="2668487" cy="819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ra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22" y="2429410"/>
                <a:ext cx="2668487" cy="819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2175" y="2548533"/>
            <a:ext cx="1771650" cy="666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5203825" y="269724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825" y="2697242"/>
                <a:ext cx="4315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5353" y="2534245"/>
            <a:ext cx="800100" cy="69532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15524" y="181948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(a)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524" y="3796987"/>
            <a:ext cx="3256569" cy="41724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2175" y="3672926"/>
            <a:ext cx="2801663" cy="61620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524" y="4437837"/>
            <a:ext cx="4944156" cy="33083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03825" y="4306611"/>
            <a:ext cx="2327656" cy="7047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524" y="5041356"/>
            <a:ext cx="5464381" cy="32505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79905" y="4956315"/>
            <a:ext cx="1833227" cy="55605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524" y="5675867"/>
            <a:ext cx="6432153" cy="464488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67946" y="328242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(b)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71410" y="3611562"/>
            <a:ext cx="4620590" cy="31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99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5040</TotalTime>
  <Words>404</Words>
  <Application>Microsoft Office PowerPoint</Application>
  <PresentationFormat>寬螢幕</PresentationFormat>
  <Paragraphs>63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Wen-Yuan Chen</dc:creator>
  <cp:lastModifiedBy>Wen-Yuan Chen</cp:lastModifiedBy>
  <cp:revision>40</cp:revision>
  <dcterms:created xsi:type="dcterms:W3CDTF">2019-12-13T03:20:04Z</dcterms:created>
  <dcterms:modified xsi:type="dcterms:W3CDTF">2020-01-07T09:54:23Z</dcterms:modified>
</cp:coreProperties>
</file>