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 Lin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范聖群" userId="316f2ee9-a9b0-444a-85ed-4053c2a5b883" providerId="ADAL" clId="{2159391E-24B5-4AAF-AB9D-C35BEE0D8C2E}"/>
    <pc:docChg chg="modSld">
      <pc:chgData name="范聖群" userId="316f2ee9-a9b0-444a-85ed-4053c2a5b883" providerId="ADAL" clId="{2159391E-24B5-4AAF-AB9D-C35BEE0D8C2E}" dt="2020-03-03T05:31:32.575" v="0" actId="207"/>
      <pc:docMkLst>
        <pc:docMk/>
      </pc:docMkLst>
      <pc:sldChg chg="modSp">
        <pc:chgData name="范聖群" userId="316f2ee9-a9b0-444a-85ed-4053c2a5b883" providerId="ADAL" clId="{2159391E-24B5-4AAF-AB9D-C35BEE0D8C2E}" dt="2020-03-03T05:31:32.575" v="0" actId="207"/>
        <pc:sldMkLst>
          <pc:docMk/>
          <pc:sldMk cId="0" sldId="258"/>
        </pc:sldMkLst>
        <pc:spChg chg="mod">
          <ac:chgData name="范聖群" userId="316f2ee9-a9b0-444a-85ed-4053c2a5b883" providerId="ADAL" clId="{2159391E-24B5-4AAF-AB9D-C35BEE0D8C2E}" dt="2020-03-03T05:31:32.575" v="0" actId="207"/>
          <ac:spMkLst>
            <pc:docMk/>
            <pc:sldMk cId="0" sldId="258"/>
            <ac:spMk id="55" creationId="{00000000-0000-0000-0000-000000000000}"/>
          </ac:spMkLst>
        </pc:spChg>
      </pc:sldChg>
    </pc:docChg>
  </pc:docChgLst>
  <pc:docChgLst>
    <pc:chgData name="范聖群" userId="316f2ee9-a9b0-444a-85ed-4053c2a5b883" providerId="ADAL" clId="{26290BC0-C61E-4ACE-912B-7C59EE1F033A}"/>
    <pc:docChg chg="custSel modSld">
      <pc:chgData name="范聖群" userId="316f2ee9-a9b0-444a-85ed-4053c2a5b883" providerId="ADAL" clId="{26290BC0-C61E-4ACE-912B-7C59EE1F033A}" dt="2020-02-11T05:41:10.301" v="164"/>
      <pc:docMkLst>
        <pc:docMk/>
      </pc:docMkLst>
      <pc:sldChg chg="modSp">
        <pc:chgData name="范聖群" userId="316f2ee9-a9b0-444a-85ed-4053c2a5b883" providerId="ADAL" clId="{26290BC0-C61E-4ACE-912B-7C59EE1F033A}" dt="2020-02-11T05:41:10.301" v="164"/>
        <pc:sldMkLst>
          <pc:docMk/>
          <pc:sldMk cId="0" sldId="257"/>
        </pc:sldMkLst>
        <pc:spChg chg="mod">
          <ac:chgData name="范聖群" userId="316f2ee9-a9b0-444a-85ed-4053c2a5b883" providerId="ADAL" clId="{26290BC0-C61E-4ACE-912B-7C59EE1F033A}" dt="2020-02-11T05:41:10.301" v="164"/>
          <ac:spMkLst>
            <pc:docMk/>
            <pc:sldMk cId="0" sldId="257"/>
            <ac:spMk id="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"/>
          <p:cNvSpPr/>
          <p:nvPr/>
        </p:nvSpPr>
        <p:spPr>
          <a:xfrm>
            <a:off x="-1" y="0"/>
            <a:ext cx="9144002" cy="2590800"/>
          </a:xfrm>
          <a:prstGeom prst="rect">
            <a:avLst/>
          </a:prstGeom>
          <a:gradFill>
            <a:gsLst>
              <a:gs pos="0">
                <a:srgbClr val="181847"/>
              </a:gs>
              <a:gs pos="100000">
                <a:srgbClr val="333399"/>
              </a:gs>
            </a:gsLst>
            <a:lin ang="16200000"/>
          </a:gra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32" name="NTHU-logo" descr="NTHU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19400"/>
            <a:ext cx="1752600" cy="173196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077200" y="6583538"/>
            <a:ext cx="358413" cy="350662"/>
          </a:xfrm>
          <a:prstGeom prst="rect">
            <a:avLst/>
          </a:prstGeom>
        </p:spPr>
        <p:txBody>
          <a:bodyPr/>
          <a:lstStyle>
            <a:lvl1pPr>
              <a:defRPr sz="18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文字"/>
          <p:cNvSpPr txBox="1"/>
          <p:nvPr/>
        </p:nvSpPr>
        <p:spPr>
          <a:xfrm>
            <a:off x="4318000" y="6550660"/>
            <a:ext cx="533400" cy="345440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國立清華大學通訊工程研究所                Institute of Communications Engineering, NTHU, Taiwan"/>
          <p:cNvSpPr txBox="1"/>
          <p:nvPr/>
        </p:nvSpPr>
        <p:spPr>
          <a:xfrm>
            <a:off x="-1" y="6583362"/>
            <a:ext cx="9144002" cy="307777"/>
          </a:xfrm>
          <a:prstGeom prst="rect">
            <a:avLst/>
          </a:prstGeom>
          <a:gradFill>
            <a:gsLst>
              <a:gs pos="0">
                <a:srgbClr val="1C1C1C"/>
              </a:gs>
              <a:gs pos="50000">
                <a:srgbClr val="333399"/>
              </a:gs>
              <a:gs pos="100000">
                <a:srgbClr val="1C1C1C"/>
              </a:gs>
            </a:gsLst>
            <a:lin ang="10800000"/>
          </a:gradFill>
          <a:ln w="12700">
            <a:miter lim="400000"/>
          </a:ln>
          <a:effectLst>
            <a:outerShdw blurRad="63500" rotWithShape="0">
              <a:srgbClr val="1C1C1C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>
                <a:latin typeface="標楷體"/>
                <a:ea typeface="標楷體"/>
                <a:cs typeface="標楷體"/>
                <a:sym typeface="標楷體"/>
              </a:rPr>
              <a:t>國立清華大學通訊工程研究所</a:t>
            </a:r>
            <a:r>
              <a:rPr dirty="0">
                <a:latin typeface="標楷體"/>
                <a:ea typeface="標楷體"/>
                <a:cs typeface="標楷體"/>
                <a:sym typeface="標楷體"/>
              </a:rPr>
              <a:t> 		            </a:t>
            </a:r>
            <a:r>
              <a:rPr dirty="0">
                <a:latin typeface="Monotype Corsiva"/>
                <a:ea typeface="Monotype Corsiva"/>
                <a:cs typeface="Monotype Corsiva"/>
                <a:sym typeface="Monotype Corsiva"/>
              </a:rPr>
              <a:t>Institute of Communications Engineering, NTHU, Taiwan</a:t>
            </a:r>
          </a:p>
        </p:txBody>
      </p:sp>
      <p:sp>
        <p:nvSpPr>
          <p:cNvPr id="36" name="文字"/>
          <p:cNvSpPr txBox="1"/>
          <p:nvPr/>
        </p:nvSpPr>
        <p:spPr>
          <a:xfrm>
            <a:off x="4292600" y="6537960"/>
            <a:ext cx="457200" cy="345440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國立清華大學通訊工程研究所               Institute of Communications Engineering, NTHU, Taiwan"/>
          <p:cNvSpPr txBox="1"/>
          <p:nvPr/>
        </p:nvSpPr>
        <p:spPr>
          <a:xfrm>
            <a:off x="-1" y="6583362"/>
            <a:ext cx="9144002" cy="307777"/>
          </a:xfrm>
          <a:prstGeom prst="rect">
            <a:avLst/>
          </a:prstGeom>
          <a:gradFill>
            <a:gsLst>
              <a:gs pos="0">
                <a:srgbClr val="1C1C1C"/>
              </a:gs>
              <a:gs pos="50000">
                <a:srgbClr val="333399"/>
              </a:gs>
              <a:gs pos="100000">
                <a:srgbClr val="1C1C1C"/>
              </a:gs>
            </a:gsLst>
            <a:lin ang="10800000"/>
          </a:gradFill>
          <a:ln w="12700">
            <a:miter lim="400000"/>
          </a:ln>
          <a:effectLst>
            <a:outerShdw blurRad="63500" rotWithShape="0">
              <a:srgbClr val="1C1C1C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 err="1">
                <a:latin typeface="標楷體"/>
                <a:ea typeface="標楷體"/>
                <a:cs typeface="標楷體"/>
                <a:sym typeface="標楷體"/>
              </a:rPr>
              <a:t>國立清華大學通訊工程研究所</a:t>
            </a:r>
            <a:r>
              <a:rPr dirty="0">
                <a:latin typeface="標楷體"/>
                <a:ea typeface="標楷體"/>
                <a:cs typeface="標楷體"/>
                <a:sym typeface="標楷體"/>
              </a:rPr>
              <a:t>		            </a:t>
            </a:r>
            <a:r>
              <a:rPr dirty="0">
                <a:latin typeface="Monotype Corsiva"/>
                <a:ea typeface="Monotype Corsiva"/>
                <a:cs typeface="Monotype Corsiva"/>
                <a:sym typeface="Monotype Corsiva"/>
              </a:rPr>
              <a:t>Institute of Communications Engineering, NTHU, Taiwan</a:t>
            </a: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292600" y="6594576"/>
            <a:ext cx="301908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矩形"/>
          <p:cNvSpPr/>
          <p:nvPr/>
        </p:nvSpPr>
        <p:spPr>
          <a:xfrm flipV="1">
            <a:off x="304800" y="914400"/>
            <a:ext cx="8205788" cy="74613"/>
          </a:xfrm>
          <a:prstGeom prst="rect">
            <a:avLst/>
          </a:prstGeom>
          <a:gradFill>
            <a:gsLst>
              <a:gs pos="0">
                <a:srgbClr val="3333CC">
                  <a:alpha val="28997"/>
                </a:srgbClr>
              </a:gs>
              <a:gs pos="100000">
                <a:srgbClr val="00006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5" name="NTHU-logo" descr="NTHU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71437"/>
            <a:ext cx="762000" cy="75406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"/>
          <p:cNvSpPr/>
          <p:nvPr/>
        </p:nvSpPr>
        <p:spPr>
          <a:xfrm flipV="1">
            <a:off x="314325" y="1001712"/>
            <a:ext cx="8205788" cy="25401"/>
          </a:xfrm>
          <a:prstGeom prst="rect">
            <a:avLst/>
          </a:prstGeom>
          <a:gradFill>
            <a:gsLst>
              <a:gs pos="0">
                <a:srgbClr val="3333CC">
                  <a:alpha val="29998"/>
                </a:srgbClr>
              </a:gs>
              <a:gs pos="100000">
                <a:srgbClr val="00006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5" name="群組"/>
          <p:cNvGrpSpPr/>
          <p:nvPr/>
        </p:nvGrpSpPr>
        <p:grpSpPr>
          <a:xfrm>
            <a:off x="-1" y="666749"/>
            <a:ext cx="609602" cy="484189"/>
            <a:chOff x="0" y="0"/>
            <a:chExt cx="609600" cy="484187"/>
          </a:xfrm>
        </p:grpSpPr>
        <p:sp>
          <p:nvSpPr>
            <p:cNvPr id="7" name="矩形"/>
            <p:cNvSpPr/>
            <p:nvPr/>
          </p:nvSpPr>
          <p:spPr>
            <a:xfrm>
              <a:off x="-1" y="-1"/>
              <a:ext cx="253415" cy="472929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8" name="正方形"/>
            <p:cNvSpPr/>
            <p:nvPr/>
          </p:nvSpPr>
          <p:spPr>
            <a:xfrm>
              <a:off x="363225" y="119639"/>
              <a:ext cx="122485" cy="125270"/>
            </a:xfrm>
            <a:prstGeom prst="rect">
              <a:avLst/>
            </a:prstGeom>
            <a:solidFill>
              <a:srgbClr val="CCCCE6">
                <a:alpha val="7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" name="正方形"/>
            <p:cNvSpPr/>
            <p:nvPr/>
          </p:nvSpPr>
          <p:spPr>
            <a:xfrm>
              <a:off x="485709" y="-1"/>
              <a:ext cx="123892" cy="122456"/>
            </a:xfrm>
            <a:prstGeom prst="rect">
              <a:avLst/>
            </a:prstGeom>
            <a:solidFill>
              <a:srgbClr val="CCCCE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" name="正方形"/>
            <p:cNvSpPr/>
            <p:nvPr/>
          </p:nvSpPr>
          <p:spPr>
            <a:xfrm>
              <a:off x="485709" y="119639"/>
              <a:ext cx="123892" cy="125270"/>
            </a:xfrm>
            <a:prstGeom prst="rect">
              <a:avLst/>
            </a:prstGeom>
            <a:solidFill>
              <a:srgbClr val="9999CC">
                <a:alpha val="7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" name="正方形"/>
            <p:cNvSpPr/>
            <p:nvPr/>
          </p:nvSpPr>
          <p:spPr>
            <a:xfrm>
              <a:off x="243558" y="243501"/>
              <a:ext cx="123892" cy="123863"/>
            </a:xfrm>
            <a:prstGeom prst="rect">
              <a:avLst/>
            </a:prstGeom>
            <a:solidFill>
              <a:srgbClr val="CCCC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" name="正方形"/>
            <p:cNvSpPr/>
            <p:nvPr/>
          </p:nvSpPr>
          <p:spPr>
            <a:xfrm>
              <a:off x="116851" y="121046"/>
              <a:ext cx="125300" cy="122456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" name="正方形"/>
            <p:cNvSpPr/>
            <p:nvPr/>
          </p:nvSpPr>
          <p:spPr>
            <a:xfrm>
              <a:off x="363225" y="240686"/>
              <a:ext cx="122485" cy="122455"/>
            </a:xfrm>
            <a:prstGeom prst="rect">
              <a:avLst/>
            </a:prstGeom>
            <a:solidFill>
              <a:srgbClr val="9999CC">
                <a:alpha val="850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" name="正方形"/>
            <p:cNvSpPr/>
            <p:nvPr/>
          </p:nvSpPr>
          <p:spPr>
            <a:xfrm>
              <a:off x="243558" y="363140"/>
              <a:ext cx="123892" cy="121048"/>
            </a:xfrm>
            <a:prstGeom prst="rect">
              <a:avLst/>
            </a:prstGeom>
            <a:solidFill>
              <a:srgbClr val="9999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6" name="大標題文字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大標題文字</a:t>
            </a:r>
          </a:p>
        </p:txBody>
      </p:sp>
      <p:sp>
        <p:nvSpPr>
          <p:cNvPr id="17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>
              <a:buBlip>
                <a:blip r:embed="rId5"/>
              </a:buBlip>
            </a:lvl1pPr>
            <a:lvl2pPr>
              <a:buBlip>
                <a:blip r:embed="rId5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sz="2400" b="0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68927" marR="0" indent="-31172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sz="2400" b="0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sz="2400" b="0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sz="2400" b="0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Blip>
          <a:blip r:embed="rId5"/>
        </a:buBlip>
        <a:tabLst/>
        <a:defRPr sz="2400" b="0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5000"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66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10620 COM 502000 通訊所書報討論"/>
          <p:cNvSpPr txBox="1">
            <a:spLocks noGrp="1"/>
          </p:cNvSpPr>
          <p:nvPr>
            <p:ph type="title" idx="4294967295"/>
          </p:nvPr>
        </p:nvSpPr>
        <p:spPr>
          <a:xfrm>
            <a:off x="419100" y="1062360"/>
            <a:ext cx="8305800" cy="14620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4800" b="0">
                <a:solidFill>
                  <a:srgbClr val="FFFFFF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lang="en-US" altLang="zh-TW" sz="4800" b="0" dirty="0">
                <a:sym typeface="標楷體"/>
              </a:rPr>
              <a:t>10810</a:t>
            </a:r>
            <a:r>
              <a:rPr lang="zh-TW" altLang="en-US" sz="4800" b="0" dirty="0">
                <a:sym typeface="標楷體"/>
              </a:rPr>
              <a:t> </a:t>
            </a:r>
            <a:r>
              <a:rPr lang="en-US" altLang="zh-TW" sz="4800" b="0" dirty="0">
                <a:sym typeface="標楷體"/>
              </a:rPr>
              <a:t>COM 501000</a:t>
            </a:r>
            <a:br>
              <a:rPr dirty="0"/>
            </a:br>
            <a:r>
              <a:rPr dirty="0" err="1"/>
              <a:t>通訊所書報討論</a:t>
            </a:r>
            <a:br>
              <a:rPr lang="en-US" altLang="zh-TW" dirty="0"/>
            </a:br>
            <a:r>
              <a:rPr lang="en-US" altLang="zh-TW" sz="4800" b="0" dirty="0">
                <a:sym typeface="標楷體"/>
              </a:rPr>
              <a:t>Seminar</a:t>
            </a:r>
            <a:endParaRPr dirty="0"/>
          </a:p>
        </p:txBody>
      </p:sp>
      <p:sp>
        <p:nvSpPr>
          <p:cNvPr id="47" name="馮開明…"/>
          <p:cNvSpPr txBox="1">
            <a:spLocks noGrp="1"/>
          </p:cNvSpPr>
          <p:nvPr>
            <p:ph type="body" sz="quarter" idx="4294967295"/>
          </p:nvPr>
        </p:nvSpPr>
        <p:spPr>
          <a:xfrm>
            <a:off x="1219200" y="48006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dirty="0"/>
              <a:t>鍾偉和 教授</a:t>
            </a:r>
            <a:endParaRPr lang="en-US" altLang="zh-TW" dirty="0"/>
          </a:p>
          <a:p>
            <a:pPr marL="0" indent="0" algn="ctr"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dirty="0"/>
              <a:t>祈忠勇 教授</a:t>
            </a:r>
            <a:endParaRPr lang="en-US" altLang="zh-TW" dirty="0"/>
          </a:p>
          <a:p>
            <a:pPr marL="0" indent="0" algn="ctr">
              <a:lnSpc>
                <a:spcPct val="90000"/>
              </a:lnSpc>
              <a:spcBef>
                <a:spcPts val="600"/>
              </a:spcBef>
              <a:buSzTx/>
              <a:buNone/>
              <a:defRPr sz="2800"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dirty="0"/>
              <a:t>邱瀞德 教授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292600" y="6594576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0" name="評分原則 (本國學生)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8153400" cy="7000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評分原則</a:t>
            </a:r>
            <a:r>
              <a:rPr dirty="0"/>
              <a:t> (</a:t>
            </a:r>
            <a:r>
              <a:rPr dirty="0" err="1"/>
              <a:t>本國學生</a:t>
            </a:r>
            <a:r>
              <a:rPr lang="zh-TW" altLang="en-US" dirty="0"/>
              <a:t>、陸生</a:t>
            </a:r>
            <a:r>
              <a:rPr dirty="0"/>
              <a:t>)</a:t>
            </a:r>
          </a:p>
        </p:txBody>
      </p:sp>
      <p:sp>
        <p:nvSpPr>
          <p:cNvPr id="51" name="本學期共14週…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382000" cy="53753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/>
              <a:t>本學期共1</a:t>
            </a:r>
            <a:r>
              <a:rPr lang="en-US" altLang="zh-TW" dirty="0"/>
              <a:t>5</a:t>
            </a:r>
            <a:r>
              <a:rPr dirty="0"/>
              <a:t>週 </a:t>
            </a:r>
          </a:p>
          <a:p>
            <a:pPr>
              <a:buBlip>
                <a:blip r:embed="rId2"/>
              </a:buBlip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評分原則</a:t>
            </a:r>
            <a:r>
              <a:rPr dirty="0"/>
              <a:t>：</a:t>
            </a:r>
          </a:p>
          <a:p>
            <a:pPr marL="742950" lvl="1" indent="-285750">
              <a:spcBef>
                <a:spcPts val="0"/>
              </a:spcBef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dirty="0">
                <a:solidFill>
                  <a:srgbClr val="FF0000"/>
                </a:solidFill>
              </a:rPr>
              <a:t>出席率評核 </a:t>
            </a:r>
            <a:r>
              <a:rPr lang="en-US" altLang="zh-TW" dirty="0">
                <a:solidFill>
                  <a:srgbClr val="FF0000"/>
                </a:solidFill>
              </a:rPr>
              <a:t>53</a:t>
            </a:r>
            <a:r>
              <a:rPr lang="zh-TW" altLang="en-US" dirty="0">
                <a:solidFill>
                  <a:srgbClr val="FF0000"/>
                </a:solidFill>
              </a:rPr>
              <a:t> 分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每次出席</a:t>
            </a:r>
            <a:r>
              <a:rPr lang="en-US" altLang="zh-TW" u="sng" dirty="0"/>
              <a:t>3.5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pPr marL="1143000" lvl="2" indent="-228600">
              <a:spcBef>
                <a:spcPts val="0"/>
              </a:spcBef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lang="en-US" altLang="zh-TW" dirty="0"/>
              <a:t>15</a:t>
            </a:r>
            <a:r>
              <a:rPr lang="zh-TW" altLang="en-US" dirty="0"/>
              <a:t>堂課全出席可得 </a:t>
            </a:r>
            <a:r>
              <a:rPr lang="en-US" altLang="zh-TW" dirty="0"/>
              <a:t>53</a:t>
            </a:r>
            <a:r>
              <a:rPr lang="zh-TW" altLang="en-US" dirty="0"/>
              <a:t> 分</a:t>
            </a:r>
            <a:endParaRPr lang="en-US" altLang="zh-TW" dirty="0"/>
          </a:p>
          <a:p>
            <a:pPr marL="723208" lvl="1" indent="-228600">
              <a:spcBef>
                <a:spcPts val="0"/>
              </a:spcBef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dirty="0">
                <a:solidFill>
                  <a:srgbClr val="FF0000"/>
                </a:solidFill>
              </a:rPr>
              <a:t>額外加分 </a:t>
            </a:r>
            <a:r>
              <a:rPr lang="en-US" altLang="zh-TW" dirty="0">
                <a:solidFill>
                  <a:srgbClr val="FF0000"/>
                </a:solidFill>
              </a:rPr>
              <a:t>9</a:t>
            </a:r>
            <a:r>
              <a:rPr lang="zh-TW" altLang="en-US" dirty="0">
                <a:solidFill>
                  <a:srgbClr val="FF0000"/>
                </a:solidFill>
              </a:rPr>
              <a:t> 分 </a:t>
            </a:r>
            <a:r>
              <a:rPr lang="en-US" altLang="zh-TW" dirty="0">
                <a:latin typeface="標楷體"/>
                <a:ea typeface="標楷體"/>
              </a:rPr>
              <a:t>(</a:t>
            </a:r>
            <a:r>
              <a:rPr lang="zh-TW" altLang="en-US" dirty="0"/>
              <a:t>每次出席</a:t>
            </a:r>
            <a:r>
              <a:rPr lang="en-US" altLang="zh-TW" u="sng" dirty="0"/>
              <a:t>3</a:t>
            </a:r>
            <a:r>
              <a:rPr lang="zh-TW" altLang="en-US" dirty="0">
                <a:latin typeface="標楷體"/>
                <a:ea typeface="標楷體"/>
              </a:rPr>
              <a:t>分</a:t>
            </a:r>
            <a:r>
              <a:rPr lang="en-US" altLang="zh-TW" dirty="0">
                <a:latin typeface="標楷體"/>
                <a:ea typeface="標楷體"/>
              </a:rPr>
              <a:t>)</a:t>
            </a:r>
          </a:p>
          <a:p>
            <a:pPr marL="1143000" lvl="2" indent="-228600">
              <a:spcBef>
                <a:spcPts val="0"/>
              </a:spcBef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dirty="0"/>
              <a:t>參加通訊所主辦專題演講可做額外加分，全學期最多三次</a:t>
            </a:r>
          </a:p>
          <a:p>
            <a:pPr marL="1143000" lvl="2" indent="-228600">
              <a:spcBef>
                <a:spcPts val="0"/>
              </a:spcBef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dirty="0"/>
              <a:t>若出席通訊所主辦專題演講，請攜帶</a:t>
            </a:r>
            <a:r>
              <a:rPr lang="en-US" altLang="zh-TW" dirty="0"/>
              <a:t>ICE passport</a:t>
            </a:r>
            <a:r>
              <a:rPr lang="zh-TW" altLang="en-US" dirty="0"/>
              <a:t>並給該堂課負責人簽名，期末時將統一收回加分</a:t>
            </a:r>
          </a:p>
          <a:p>
            <a:pPr marL="742950" lvl="1" indent="-285750">
              <a:spcBef>
                <a:spcPts val="0"/>
              </a:spcBef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lang="zh-TW" altLang="en-US" dirty="0">
                <a:solidFill>
                  <a:srgbClr val="FF0000"/>
                </a:solidFill>
              </a:rPr>
              <a:t>心得報告評核 </a:t>
            </a:r>
            <a:r>
              <a:rPr lang="en-US" altLang="zh-TW" dirty="0">
                <a:solidFill>
                  <a:srgbClr val="FF0000"/>
                </a:solidFill>
              </a:rPr>
              <a:t>30</a:t>
            </a:r>
            <a:r>
              <a:rPr lang="zh-TW" altLang="en-US" dirty="0">
                <a:solidFill>
                  <a:srgbClr val="FF0000"/>
                </a:solidFill>
              </a:rPr>
              <a:t> 分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每次心得報告</a:t>
            </a:r>
            <a:r>
              <a:rPr lang="en-US" altLang="zh-TW" u="sng" dirty="0"/>
              <a:t>0~3</a:t>
            </a:r>
            <a:r>
              <a:rPr lang="zh-TW" altLang="en-US" dirty="0"/>
              <a:t>分</a:t>
            </a:r>
            <a:r>
              <a:rPr lang="en-US" altLang="zh-TW" dirty="0"/>
              <a:t>) </a:t>
            </a:r>
          </a:p>
          <a:p>
            <a:pPr marL="1143000" lvl="2" indent="-228600">
              <a:spcBef>
                <a:spcPts val="0"/>
              </a:spcBef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/>
              <a:t>至少100字，</a:t>
            </a:r>
            <a:r>
              <a:rPr lang="en-US" altLang="zh-TW" dirty="0"/>
              <a:t>7</a:t>
            </a:r>
            <a:r>
              <a:rPr lang="zh-TW" altLang="en-US" dirty="0"/>
              <a:t>天內上傳至</a:t>
            </a:r>
            <a:r>
              <a:rPr lang="en-US" altLang="zh-TW" dirty="0" err="1"/>
              <a:t>ilms</a:t>
            </a:r>
            <a:r>
              <a:rPr lang="zh-TW" altLang="en-US" dirty="0"/>
              <a:t>，遲交酌</a:t>
            </a:r>
            <a:r>
              <a:rPr lang="zh-TW" altLang="en-US"/>
              <a:t>扣分數</a:t>
            </a:r>
            <a:endParaRPr dirty="0"/>
          </a:p>
          <a:p>
            <a:pPr marL="742950" lvl="1" indent="-285750">
              <a:spcBef>
                <a:spcPts val="0"/>
              </a:spcBef>
              <a:buBlip>
                <a:blip r:embed="rId2"/>
              </a:buBlip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演講提問評核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zh-TW" altLang="en-US" dirty="0">
                <a:solidFill>
                  <a:srgbClr val="FF0000"/>
                </a:solidFill>
              </a:rPr>
              <a:t> 分</a:t>
            </a:r>
            <a:r>
              <a:rPr dirty="0"/>
              <a:t> (每次提問</a:t>
            </a:r>
            <a:r>
              <a:rPr lang="en-US" altLang="zh-TW" u="sng" dirty="0"/>
              <a:t>5</a:t>
            </a:r>
            <a:r>
              <a:rPr dirty="0"/>
              <a:t>分，一週最高</a:t>
            </a:r>
            <a:r>
              <a:rPr lang="en-US" altLang="zh-TW" u="sng" dirty="0"/>
              <a:t>5</a:t>
            </a:r>
            <a:r>
              <a:rPr dirty="0"/>
              <a:t>分)</a:t>
            </a:r>
          </a:p>
          <a:p>
            <a:pPr>
              <a:buBlip>
                <a:blip r:embed="rId2"/>
              </a:buBlip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/>
              <a:t>點名時間為14:10~14:20</a:t>
            </a:r>
          </a:p>
          <a:p>
            <a:pPr>
              <a:buBlip>
                <a:blip r:embed="rId2"/>
              </a:buBlip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 dirty="0" err="1"/>
              <a:t>學期中會公告目前累計的分數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292600" y="6594576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4" name="Evaluation Guidelines for International Students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8153400" cy="7000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Evaluation Guidelines for International Students</a:t>
            </a:r>
          </a:p>
        </p:txBody>
      </p:sp>
      <p:sp>
        <p:nvSpPr>
          <p:cNvPr id="55" name="There are 14 seminars in this semester.…"/>
          <p:cNvSpPr txBox="1">
            <a:spLocks noGrp="1"/>
          </p:cNvSpPr>
          <p:nvPr>
            <p:ph type="body" idx="4294967295"/>
          </p:nvPr>
        </p:nvSpPr>
        <p:spPr>
          <a:xfrm>
            <a:off x="457200" y="990600"/>
            <a:ext cx="8458200" cy="56039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9470" indent="-339470" defTabSz="905255">
              <a:spcBef>
                <a:spcPts val="0"/>
              </a:spcBef>
              <a:buBlip>
                <a:blip r:embed="rId2"/>
              </a:buBlip>
              <a:defRPr sz="2178"/>
            </a:pPr>
            <a:r>
              <a:rPr dirty="0"/>
              <a:t>There are 1</a:t>
            </a:r>
            <a:r>
              <a:rPr lang="en-US" altLang="zh-TW" dirty="0"/>
              <a:t>5</a:t>
            </a:r>
            <a:r>
              <a:rPr dirty="0"/>
              <a:t> seminars in this semester.</a:t>
            </a:r>
          </a:p>
          <a:p>
            <a:pPr marL="339470" indent="-339470" defTabSz="905255">
              <a:spcBef>
                <a:spcPts val="0"/>
              </a:spcBef>
              <a:buBlip>
                <a:blip r:embed="rId2"/>
              </a:buBlip>
              <a:defRPr sz="2178"/>
            </a:pPr>
            <a:r>
              <a:rPr dirty="0"/>
              <a:t>Evaluation Guidelines:</a:t>
            </a:r>
          </a:p>
          <a:p>
            <a:pPr marL="735520" lvl="1" indent="-282892" defTabSz="905255">
              <a:spcBef>
                <a:spcPts val="0"/>
              </a:spcBef>
              <a:buBlip>
                <a:blip r:embed="rId2"/>
              </a:buBlip>
              <a:defRPr sz="2178"/>
            </a:pPr>
            <a:r>
              <a:rPr dirty="0"/>
              <a:t> </a:t>
            </a:r>
            <a:r>
              <a:rPr b="1" dirty="0">
                <a:solidFill>
                  <a:srgbClr val="FF0000"/>
                </a:solidFill>
              </a:rPr>
              <a:t>Appearance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53 pts</a:t>
            </a:r>
            <a:r>
              <a:rPr dirty="0"/>
              <a:t> (Each appearance 3</a:t>
            </a:r>
            <a:r>
              <a:rPr lang="en-US" altLang="zh-TW" dirty="0"/>
              <a:t>.5</a:t>
            </a:r>
            <a:r>
              <a:rPr dirty="0"/>
              <a:t> pts)</a:t>
            </a:r>
            <a:endParaRPr lang="en-US" altLang="zh-TW" dirty="0"/>
          </a:p>
          <a:p>
            <a:pPr marL="735520" lvl="1" indent="-282892" defTabSz="905255">
              <a:spcBef>
                <a:spcPts val="0"/>
              </a:spcBef>
              <a:defRPr sz="2178"/>
            </a:pPr>
            <a:r>
              <a:rPr lang="en-US" altLang="zh-TW" sz="2178" dirty="0"/>
              <a:t> </a:t>
            </a:r>
            <a:r>
              <a:rPr lang="en-US" altLang="zh-TW" sz="2178" b="1" dirty="0">
                <a:solidFill>
                  <a:srgbClr val="FF0000"/>
                </a:solidFill>
              </a:rPr>
              <a:t>Bonus points </a:t>
            </a:r>
            <a:r>
              <a:rPr lang="en-US" altLang="zh-TW" sz="2178" dirty="0">
                <a:solidFill>
                  <a:srgbClr val="FF0000"/>
                </a:solidFill>
              </a:rPr>
              <a:t>9 pts </a:t>
            </a:r>
            <a:r>
              <a:rPr lang="en-US" altLang="zh-TW" sz="2178" dirty="0"/>
              <a:t>(</a:t>
            </a:r>
            <a:r>
              <a:rPr lang="en-US" altLang="zh-TW" dirty="0"/>
              <a:t>Each appearance 3 pts</a:t>
            </a:r>
            <a:r>
              <a:rPr lang="en-US" altLang="zh-TW" sz="2178" dirty="0"/>
              <a:t>)</a:t>
            </a:r>
            <a:endParaRPr lang="en-US" dirty="0"/>
          </a:p>
          <a:p>
            <a:pPr marL="735520" lvl="1" indent="-282892" defTabSz="905255">
              <a:spcBef>
                <a:spcPts val="0"/>
              </a:spcBef>
              <a:buBlip>
                <a:blip r:embed="rId2"/>
              </a:buBlip>
              <a:defRPr sz="2178"/>
            </a:pPr>
            <a:r>
              <a:rPr dirty="0"/>
              <a:t> </a:t>
            </a:r>
            <a:r>
              <a:rPr b="1" dirty="0">
                <a:solidFill>
                  <a:srgbClr val="FF0000"/>
                </a:solidFill>
              </a:rPr>
              <a:t>Report </a:t>
            </a:r>
            <a:r>
              <a:rPr lang="en-US" dirty="0">
                <a:solidFill>
                  <a:srgbClr val="FF0000"/>
                </a:solidFill>
              </a:rPr>
              <a:t>30 pts</a:t>
            </a:r>
            <a:r>
              <a:rPr dirty="0"/>
              <a:t> (Each report </a:t>
            </a:r>
            <a:r>
              <a:rPr lang="en-US" altLang="zh-TW" dirty="0"/>
              <a:t>4</a:t>
            </a:r>
            <a:r>
              <a:rPr dirty="0"/>
              <a:t> pts max, Maximum </a:t>
            </a:r>
            <a:r>
              <a:rPr lang="en-US" dirty="0"/>
              <a:t>3</a:t>
            </a:r>
            <a:r>
              <a:rPr dirty="0"/>
              <a:t>0 pts)</a:t>
            </a:r>
          </a:p>
          <a:p>
            <a:pPr marL="735520" lvl="1" indent="-282892" defTabSz="905255">
              <a:spcBef>
                <a:spcPts val="0"/>
              </a:spcBef>
              <a:buBlip>
                <a:blip r:embed="rId2"/>
              </a:buBlip>
              <a:defRPr sz="2178"/>
            </a:pPr>
            <a:r>
              <a:rPr dirty="0"/>
              <a:t> </a:t>
            </a:r>
            <a:r>
              <a:rPr b="1" dirty="0">
                <a:solidFill>
                  <a:srgbClr val="FF0000"/>
                </a:solidFill>
              </a:rPr>
              <a:t>Question </a:t>
            </a:r>
            <a:r>
              <a:rPr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5 pts</a:t>
            </a:r>
            <a:r>
              <a:rPr dirty="0"/>
              <a:t> (Each question </a:t>
            </a:r>
            <a:r>
              <a:rPr lang="en-US" dirty="0"/>
              <a:t>5</a:t>
            </a:r>
            <a:r>
              <a:rPr dirty="0"/>
              <a:t> pts, max </a:t>
            </a:r>
            <a:r>
              <a:rPr lang="en-US" dirty="0"/>
              <a:t>5</a:t>
            </a:r>
            <a:r>
              <a:rPr dirty="0"/>
              <a:t> pts per week, Maximum 2</a:t>
            </a:r>
            <a:r>
              <a:rPr lang="en-US" dirty="0"/>
              <a:t>5</a:t>
            </a:r>
            <a:r>
              <a:rPr dirty="0"/>
              <a:t> pts) </a:t>
            </a:r>
            <a:r>
              <a:rPr b="1" u="sng" dirty="0"/>
              <a:t>Only counted in ICE seminars</a:t>
            </a:r>
          </a:p>
          <a:p>
            <a:pPr marL="339470" indent="-339470" defTabSz="905255">
              <a:spcBef>
                <a:spcPts val="0"/>
              </a:spcBef>
              <a:buBlip>
                <a:blip r:embed="rId2"/>
              </a:buBlip>
              <a:defRPr sz="2178"/>
            </a:pPr>
            <a:r>
              <a:rPr dirty="0"/>
              <a:t>If seminar talk in ICE is given in English, you </a:t>
            </a:r>
            <a:r>
              <a:rPr b="1" u="sng" dirty="0"/>
              <a:t>must</a:t>
            </a:r>
            <a:r>
              <a:rPr dirty="0"/>
              <a:t> attend ICE seminar.  If seminar talk is given in Chinese, you may attend seminars held by </a:t>
            </a:r>
            <a:r>
              <a:rPr b="1" u="sng" dirty="0"/>
              <a:t>Institute of Information Systems and Applications (ISA).</a:t>
            </a:r>
            <a:r>
              <a:rPr dirty="0"/>
              <a:t> </a:t>
            </a:r>
            <a:br>
              <a:rPr lang="en-US" dirty="0"/>
            </a:br>
            <a:r>
              <a:rPr lang="en-US" dirty="0"/>
              <a:t>Note: </a:t>
            </a:r>
            <a:r>
              <a:rPr lang="en-US" b="0" u="none" dirty="0"/>
              <a:t>The seminar of ISA is scheduled at W5W6 in Delta R105.  Please get your seminar passport stamped by TA of ISA seminar.</a:t>
            </a:r>
          </a:p>
          <a:p>
            <a:pPr marL="339470" indent="-339470" defTabSz="905255">
              <a:spcBef>
                <a:spcPts val="0"/>
              </a:spcBef>
              <a:buBlip>
                <a:blip r:embed="rId2"/>
              </a:buBlip>
              <a:defRPr sz="2178"/>
            </a:pPr>
            <a:r>
              <a:rPr dirty="0"/>
              <a:t>You may also attend any visiting scholar’s talk, hosted by ICE faculty, to </a:t>
            </a:r>
            <a:r>
              <a:rPr lang="en-US" dirty="0"/>
              <a:t>get </a:t>
            </a:r>
            <a:r>
              <a:rPr lang="en-US" dirty="0">
                <a:solidFill>
                  <a:srgbClr val="FF0000"/>
                </a:solidFill>
              </a:rPr>
              <a:t>bonus points</a:t>
            </a:r>
            <a:r>
              <a:rPr dirty="0"/>
              <a:t>. Limited </a:t>
            </a:r>
            <a:r>
              <a:rPr lang="en-US" altLang="zh-TW" dirty="0"/>
              <a:t>3</a:t>
            </a:r>
            <a:r>
              <a:rPr dirty="0"/>
              <a:t> talks per semester.</a:t>
            </a:r>
            <a:endParaRPr lang="en-US" altLang="zh-TW" dirty="0"/>
          </a:p>
          <a:p>
            <a:pPr marL="339470" indent="-339470" defTabSz="905255">
              <a:spcBef>
                <a:spcPts val="0"/>
              </a:spcBef>
              <a:defRPr sz="2178"/>
            </a:pPr>
            <a:r>
              <a:rPr lang="en-US" altLang="zh-TW" dirty="0"/>
              <a:t>We will do the roll call at 14:10~14:20.</a:t>
            </a:r>
          </a:p>
          <a:p>
            <a:pPr marL="339470" indent="-339470" defTabSz="905255">
              <a:spcBef>
                <a:spcPts val="0"/>
              </a:spcBef>
              <a:buBlip>
                <a:blip r:embed="rId2"/>
              </a:buBlip>
              <a:defRPr sz="2178"/>
            </a:pPr>
            <a:r>
              <a:rPr dirty="0"/>
              <a:t>Your temporal grade will be announced in the 10</a:t>
            </a:r>
            <a:r>
              <a:rPr baseline="29979" dirty="0"/>
              <a:t>th</a:t>
            </a:r>
            <a:r>
              <a:rPr dirty="0"/>
              <a:t> week of the semester.</a:t>
            </a:r>
            <a:endParaRPr lang="en-US" altLang="zh-TW" dirty="0"/>
          </a:p>
          <a:p>
            <a:pPr marL="339470" indent="-339470" defTabSz="905255">
              <a:spcBef>
                <a:spcPts val="0"/>
              </a:spcBef>
              <a:buBlip>
                <a:blip r:embed="rId2"/>
              </a:buBlip>
              <a:defRPr sz="2178"/>
            </a:pPr>
            <a:endParaRPr lang="en-US" dirty="0"/>
          </a:p>
          <a:p>
            <a:pPr marL="339470" indent="-339470" defTabSz="905255">
              <a:spcBef>
                <a:spcPts val="0"/>
              </a:spcBef>
              <a:buBlip>
                <a:blip r:embed="rId2"/>
              </a:buBlip>
              <a:defRPr sz="2178"/>
            </a:pPr>
            <a:endParaRPr lang="en-US" dirty="0"/>
          </a:p>
          <a:p>
            <a:pPr marL="0" indent="0" defTabSz="905255">
              <a:spcBef>
                <a:spcPts val="0"/>
              </a:spcBef>
              <a:buNone/>
              <a:defRPr sz="2178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292600" y="6594576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8" name="演講時程表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8153400" cy="700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rPr dirty="0" err="1"/>
              <a:t>演講時程表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0C12F5-321E-426E-B789-4381F53D3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45" y="998459"/>
            <a:ext cx="6191909" cy="5597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end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rotWithShape="0">
              <a:srgbClr val="1C1C1C">
                <a:alpha val="50000"/>
              </a:srgbClr>
            </a:outerShdw>
          </a:effectLst>
        </a:effectStyle>
        <a:effectStyle>
          <a:effectLst>
            <a:outerShdw blurRad="63500" rotWithShape="0">
              <a:srgbClr val="1C1C1C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rotWithShape="0">
            <a:srgbClr val="1C1C1C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end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end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rotWithShape="0">
              <a:srgbClr val="1C1C1C">
                <a:alpha val="50000"/>
              </a:srgbClr>
            </a:outerShdw>
          </a:effectLst>
        </a:effectStyle>
        <a:effectStyle>
          <a:effectLst>
            <a:outerShdw blurRad="63500" rotWithShape="0">
              <a:srgbClr val="1C1C1C">
                <a:alpha val="50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rotWithShape="0">
            <a:srgbClr val="1C1C1C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6269</TotalTime>
  <Words>349</Words>
  <Application>Microsoft Office PowerPoint</Application>
  <PresentationFormat>如螢幕大小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標楷體</vt:lpstr>
      <vt:lpstr>Arial</vt:lpstr>
      <vt:lpstr>Calibri</vt:lpstr>
      <vt:lpstr>Monotype Corsiva</vt:lpstr>
      <vt:lpstr>Tahoma</vt:lpstr>
      <vt:lpstr>Times New Roman</vt:lpstr>
      <vt:lpstr>Blends</vt:lpstr>
      <vt:lpstr>10810 COM 501000 通訊所書報討論 Seminar</vt:lpstr>
      <vt:lpstr>評分原則 (本國學生、陸生)</vt:lpstr>
      <vt:lpstr>Evaluation Guidelines for International Students</vt:lpstr>
      <vt:lpstr>演講時程表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10710 COM 501000 通訊所書報討論</dc:title>
  <dc:creator>學文</dc:creator>
  <cp:lastModifiedBy>范聖群</cp:lastModifiedBy>
  <cp:revision>39</cp:revision>
  <dcterms:modified xsi:type="dcterms:W3CDTF">2020-03-03T05:31:56Z</dcterms:modified>
</cp:coreProperties>
</file>