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2B2"/>
    <a:srgbClr val="81A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7225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4861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325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420508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6564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84761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153274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00625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5625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22840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0230A86-1BAB-4B13-8858-CAB3AF3C24CD}" type="datetimeFigureOut">
              <a:rPr lang="zh-TW" altLang="en-US" smtClean="0"/>
              <a:t>2020/3/23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691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30A86-1BAB-4B13-8858-CAB3AF3C24CD}" type="datetimeFigureOut">
              <a:rPr lang="zh-TW" altLang="en-US" smtClean="0"/>
              <a:t>2020/3/23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E0E96-E6CB-464B-AACF-60D2D9952816}" type="slidenum">
              <a:rPr lang="zh-TW" altLang="en-US" smtClean="0"/>
              <a:t>‹#›</a:t>
            </a:fld>
            <a:endParaRPr lang="zh-TW" altLang="en-US"/>
          </a:p>
        </p:txBody>
      </p:sp>
    </p:spTree>
    <p:extLst>
      <p:ext uri="{BB962C8B-B14F-4D97-AF65-F5344CB8AC3E}">
        <p14:creationId xmlns:p14="http://schemas.microsoft.com/office/powerpoint/2010/main" val="3220576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62142" y="271582"/>
            <a:ext cx="7867161" cy="6586418"/>
          </a:xfrm>
          <a:prstGeom prst="rect">
            <a:avLst/>
          </a:prstGeom>
          <a:noFill/>
        </p:spPr>
        <p:txBody>
          <a:bodyPr wrap="square" rtlCol="0">
            <a:spAutoFit/>
          </a:bodyPr>
          <a:lstStyle/>
          <a:p>
            <a:pPr algn="just"/>
            <a:r>
              <a:rPr lang="en-US" altLang="zh-TW" sz="1600" dirty="0" smtClean="0"/>
              <a:t>Good afternoon, Sir. It’s really my honor to have the opportunity for this interview. I’d like to tell you more about myself. My Chinese name is </a:t>
            </a:r>
            <a:r>
              <a:rPr lang="zh-TW" altLang="en-US" sz="1600" dirty="0" smtClean="0"/>
              <a:t>陳文遠 </a:t>
            </a:r>
            <a:r>
              <a:rPr lang="en-US" altLang="zh-TW" sz="1600" dirty="0" smtClean="0"/>
              <a:t>and you can just call me Chris which is my English name. I’m studying in the first year of master degree at Tsing Hua University and major in Communication Engineering. When I was an undergraduate, I also majored in Communication Engineering. Although I’m not a computer science major, but my department provides many CS courses such as data structure, algorithm, computer architecture, programming …. </a:t>
            </a:r>
          </a:p>
          <a:p>
            <a:pPr algn="just"/>
            <a:endParaRPr lang="en-US" altLang="zh-TW" sz="1600" dirty="0"/>
          </a:p>
          <a:p>
            <a:pPr algn="just"/>
            <a:r>
              <a:rPr lang="en-US" altLang="zh-TW" sz="1600" dirty="0" smtClean="0"/>
              <a:t>My topic of independent study in </a:t>
            </a:r>
            <a:r>
              <a:rPr lang="en-US" altLang="zh-TW" sz="1600" dirty="0" smtClean="0"/>
              <a:t>university</a:t>
            </a:r>
            <a:r>
              <a:rPr lang="en-US" altLang="zh-TW" sz="1600" dirty="0" smtClean="0"/>
              <a:t> </a:t>
            </a:r>
            <a:r>
              <a:rPr lang="en-US" altLang="zh-TW" sz="1600" dirty="0" smtClean="0"/>
              <a:t>is VoIP phone call monitoring platform which is to build a web application to provide VoIP phone call monitoring and management service. I use this topic to publish on domestic conference, IMP2017 and got honorable mention award from independent study competition. By the way, I also obtained a national python certificate. </a:t>
            </a:r>
          </a:p>
          <a:p>
            <a:pPr algn="just"/>
            <a:endParaRPr lang="en-US" altLang="zh-TW" sz="1600" dirty="0"/>
          </a:p>
          <a:p>
            <a:pPr algn="just"/>
            <a:r>
              <a:rPr lang="en-US" altLang="zh-TW" sz="1600" dirty="0" smtClean="0"/>
              <a:t>My current research field is </a:t>
            </a:r>
            <a:r>
              <a:rPr lang="en-US" altLang="zh-TW" sz="1600" dirty="0" err="1" smtClean="0"/>
              <a:t>blockchain</a:t>
            </a:r>
            <a:r>
              <a:rPr lang="en-US" altLang="zh-TW" sz="1600" dirty="0" smtClean="0"/>
              <a:t> technology and I'm aimed to optimize the </a:t>
            </a:r>
            <a:r>
              <a:rPr lang="en-US" altLang="zh-TW" sz="1600" dirty="0" err="1" smtClean="0"/>
              <a:t>blockchain</a:t>
            </a:r>
            <a:r>
              <a:rPr lang="en-US" altLang="zh-TW" sz="1600" dirty="0" smtClean="0"/>
              <a:t> query speed.</a:t>
            </a:r>
          </a:p>
          <a:p>
            <a:pPr algn="just"/>
            <a:endParaRPr lang="en-US" altLang="zh-TW" sz="1600" dirty="0"/>
          </a:p>
          <a:p>
            <a:pPr algn="just"/>
            <a:r>
              <a:rPr lang="en-US" altLang="zh-TW" sz="1600" dirty="0" smtClean="0"/>
              <a:t>I would say I’m a team player and I always be the person who resolves problems in a team. I’m especially interested in “Programming”. Since whenever I use program to figure out a problem, I get a sense of achievement from it.</a:t>
            </a:r>
          </a:p>
          <a:p>
            <a:pPr algn="just"/>
            <a:endParaRPr lang="en-US" altLang="zh-TW" sz="1600" dirty="0"/>
          </a:p>
          <a:p>
            <a:pPr algn="just"/>
            <a:r>
              <a:rPr lang="en-US" altLang="zh-TW" sz="1600" dirty="0" smtClean="0"/>
              <a:t>I’m competitive and also have strong commitment to get any opportunity </a:t>
            </a:r>
            <a:r>
              <a:rPr lang="en-US" altLang="zh-TW" sz="1600" dirty="0" smtClean="0"/>
              <a:t>to fully play my ability.</a:t>
            </a:r>
            <a:r>
              <a:rPr lang="zh-TW" altLang="en-US" sz="1600" dirty="0" smtClean="0"/>
              <a:t> </a:t>
            </a:r>
            <a:r>
              <a:rPr lang="en-US" altLang="zh-TW" sz="1600" dirty="0" smtClean="0"/>
              <a:t>I think this job is a good choice and I can be competent for this job!!. That’s all.</a:t>
            </a:r>
          </a:p>
          <a:p>
            <a:pPr algn="just"/>
            <a:endParaRPr lang="en-US" altLang="zh-TW" sz="1600" dirty="0"/>
          </a:p>
          <a:p>
            <a:pPr algn="just"/>
            <a:r>
              <a:rPr lang="en-US" altLang="zh-TW" sz="1600" dirty="0" smtClean="0"/>
              <a:t>Thank you for your time.  </a:t>
            </a:r>
          </a:p>
          <a:p>
            <a:pPr algn="just"/>
            <a:r>
              <a:rPr lang="en-US" altLang="zh-TW" sz="1600" dirty="0" smtClean="0"/>
              <a:t>(2:09)</a:t>
            </a:r>
          </a:p>
        </p:txBody>
      </p:sp>
      <p:sp>
        <p:nvSpPr>
          <p:cNvPr id="3" name="文字方塊 2"/>
          <p:cNvSpPr txBox="1"/>
          <p:nvPr/>
        </p:nvSpPr>
        <p:spPr>
          <a:xfrm>
            <a:off x="8776893" y="1898468"/>
            <a:ext cx="2850396" cy="1200329"/>
          </a:xfrm>
          <a:prstGeom prst="rect">
            <a:avLst/>
          </a:prstGeom>
          <a:noFill/>
        </p:spPr>
        <p:txBody>
          <a:bodyPr wrap="none" rtlCol="0">
            <a:spAutoFit/>
          </a:bodyPr>
          <a:lstStyle/>
          <a:p>
            <a:pPr marL="342900" indent="-342900">
              <a:buAutoNum type="arabicPeriod"/>
            </a:pPr>
            <a:r>
              <a:rPr lang="en-US" altLang="zh-TW" dirty="0" smtClean="0"/>
              <a:t>VoIP </a:t>
            </a:r>
            <a:r>
              <a:rPr lang="zh-TW" altLang="en-US" dirty="0" smtClean="0"/>
              <a:t>網路電話監控系統</a:t>
            </a:r>
            <a:endParaRPr lang="en-US" altLang="zh-TW" dirty="0" smtClean="0"/>
          </a:p>
          <a:p>
            <a:pPr marL="342900" indent="-342900">
              <a:buAutoNum type="arabicPeriod"/>
            </a:pPr>
            <a:r>
              <a:rPr lang="zh-TW" altLang="en-US" dirty="0" smtClean="0"/>
              <a:t>人臉識別網頁登入</a:t>
            </a:r>
            <a:endParaRPr lang="en-US" altLang="zh-TW" dirty="0" smtClean="0"/>
          </a:p>
          <a:p>
            <a:pPr marL="342900" indent="-342900">
              <a:buAutoNum type="arabicPeriod"/>
            </a:pPr>
            <a:r>
              <a:rPr lang="en-US" altLang="zh-TW" dirty="0" err="1" smtClean="0"/>
              <a:t>Blockchain</a:t>
            </a:r>
            <a:endParaRPr lang="en-US" altLang="zh-TW" dirty="0"/>
          </a:p>
          <a:p>
            <a:pPr marL="342900" indent="-342900">
              <a:buAutoNum type="arabicPeriod"/>
            </a:pPr>
            <a:endParaRPr lang="en-US" altLang="zh-TW" dirty="0" smtClean="0"/>
          </a:p>
        </p:txBody>
      </p:sp>
      <p:sp>
        <p:nvSpPr>
          <p:cNvPr id="5" name="文字方塊 4"/>
          <p:cNvSpPr txBox="1"/>
          <p:nvPr/>
        </p:nvSpPr>
        <p:spPr>
          <a:xfrm>
            <a:off x="8730343" y="714103"/>
            <a:ext cx="1471748" cy="369332"/>
          </a:xfrm>
          <a:prstGeom prst="rect">
            <a:avLst/>
          </a:prstGeom>
          <a:noFill/>
        </p:spPr>
        <p:txBody>
          <a:bodyPr wrap="square" rtlCol="0">
            <a:spAutoFit/>
          </a:bodyPr>
          <a:lstStyle/>
          <a:p>
            <a:endParaRPr lang="zh-TW" altLang="en-US" dirty="0"/>
          </a:p>
        </p:txBody>
      </p:sp>
    </p:spTree>
    <p:extLst>
      <p:ext uri="{BB962C8B-B14F-4D97-AF65-F5344CB8AC3E}">
        <p14:creationId xmlns:p14="http://schemas.microsoft.com/office/powerpoint/2010/main" val="210842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1321377" y="1785257"/>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Applied Materials Interview Presentation</a:t>
            </a:r>
            <a:endParaRPr lang="zh-TW" altLang="en-US" sz="2800" b="1" dirty="0">
              <a:latin typeface="Times New Roman" panose="02020603050405020304" pitchFamily="18" charset="0"/>
              <a:cs typeface="Times New Roman" panose="02020603050405020304" pitchFamily="18" charset="0"/>
            </a:endParaRPr>
          </a:p>
        </p:txBody>
      </p:sp>
      <p:cxnSp>
        <p:nvCxnSpPr>
          <p:cNvPr id="3" name="直線接點 2"/>
          <p:cNvCxnSpPr/>
          <p:nvPr/>
        </p:nvCxnSpPr>
        <p:spPr>
          <a:xfrm flipV="1">
            <a:off x="2146911" y="2647406"/>
            <a:ext cx="7493478" cy="934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副標題 2"/>
          <p:cNvSpPr txBox="1">
            <a:spLocks/>
          </p:cNvSpPr>
          <p:nvPr/>
        </p:nvSpPr>
        <p:spPr>
          <a:xfrm>
            <a:off x="3939096" y="4332515"/>
            <a:ext cx="6197682" cy="1537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dirty="0">
                <a:latin typeface="Times New Roman" panose="02020603050405020304" pitchFamily="18" charset="0"/>
                <a:cs typeface="Times New Roman" panose="02020603050405020304" pitchFamily="18" charset="0"/>
              </a:rPr>
              <a:t>Speaker : </a:t>
            </a:r>
            <a:r>
              <a:rPr lang="en-US" altLang="zh-TW" sz="2000" dirty="0" smtClean="0">
                <a:latin typeface="Times New Roman" panose="02020603050405020304" pitchFamily="18" charset="0"/>
                <a:cs typeface="Times New Roman" panose="02020603050405020304" pitchFamily="18" charset="0"/>
              </a:rPr>
              <a:t>Wen-Yuan Chen (</a:t>
            </a:r>
            <a:r>
              <a:rPr lang="zh-TW" altLang="en-US" sz="2000" dirty="0" smtClean="0">
                <a:latin typeface="微軟正黑體" panose="020B0604030504040204" pitchFamily="34" charset="-120"/>
                <a:ea typeface="微軟正黑體" panose="020B0604030504040204" pitchFamily="34" charset="-120"/>
                <a:cs typeface="Times New Roman" panose="02020603050405020304" pitchFamily="18" charset="0"/>
              </a:rPr>
              <a:t>陳文遠</a:t>
            </a:r>
            <a:r>
              <a:rPr lang="en-US" altLang="zh-TW" sz="2000"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Position : Algorithm </a:t>
            </a:r>
            <a:r>
              <a:rPr lang="en-US" altLang="zh-TW" sz="2000" dirty="0" smtClean="0">
                <a:latin typeface="Times New Roman" panose="02020603050405020304" pitchFamily="18" charset="0"/>
                <a:cs typeface="Times New Roman" panose="02020603050405020304" pitchFamily="18" charset="0"/>
              </a:rPr>
              <a:t>Developer</a:t>
            </a:r>
          </a:p>
          <a:p>
            <a:r>
              <a:rPr lang="en-US" altLang="zh-TW" sz="2000" dirty="0" smtClean="0">
                <a:latin typeface="Times New Roman" panose="02020603050405020304" pitchFamily="18" charset="0"/>
                <a:cs typeface="Times New Roman" panose="02020603050405020304" pitchFamily="18" charset="0"/>
              </a:rPr>
              <a:t>Date : March 25, 2020</a:t>
            </a:r>
          </a:p>
        </p:txBody>
      </p:sp>
    </p:spTree>
    <p:extLst>
      <p:ext uri="{BB962C8B-B14F-4D97-AF65-F5344CB8AC3E}">
        <p14:creationId xmlns:p14="http://schemas.microsoft.com/office/powerpoint/2010/main" val="264972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INTRODUCTION</a:t>
              </a:r>
              <a:endParaRPr lang="zh-TW" sz="3200" kern="1200" dirty="0"/>
            </a:p>
          </p:txBody>
        </p:sp>
      </p:grpSp>
    </p:spTree>
    <p:extLst>
      <p:ext uri="{BB962C8B-B14F-4D97-AF65-F5344CB8AC3E}">
        <p14:creationId xmlns:p14="http://schemas.microsoft.com/office/powerpoint/2010/main" val="320400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45002"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16054267"/>
              </p:ext>
            </p:extLst>
          </p:nvPr>
        </p:nvGraphicFramePr>
        <p:xfrm>
          <a:off x="711610" y="1884290"/>
          <a:ext cx="8324490" cy="579120"/>
        </p:xfrm>
        <a:graphic>
          <a:graphicData uri="http://schemas.openxmlformats.org/drawingml/2006/table">
            <a:tbl>
              <a:tblPr bandRow="1">
                <a:tableStyleId>{5C22544A-7EE6-4342-B048-85BDC9FD1C3A}</a:tableStyleId>
              </a:tblPr>
              <a:tblGrid>
                <a:gridCol w="402257">
                  <a:extLst>
                    <a:ext uri="{9D8B030D-6E8A-4147-A177-3AD203B41FA5}">
                      <a16:colId xmlns:a16="http://schemas.microsoft.com/office/drawing/2014/main" val="1407436018"/>
                    </a:ext>
                  </a:extLst>
                </a:gridCol>
                <a:gridCol w="5508511">
                  <a:extLst>
                    <a:ext uri="{9D8B030D-6E8A-4147-A177-3AD203B41FA5}">
                      <a16:colId xmlns:a16="http://schemas.microsoft.com/office/drawing/2014/main" val="129994254"/>
                    </a:ext>
                  </a:extLst>
                </a:gridCol>
                <a:gridCol w="2413722">
                  <a:extLst>
                    <a:ext uri="{9D8B030D-6E8A-4147-A177-3AD203B41FA5}">
                      <a16:colId xmlns:a16="http://schemas.microsoft.com/office/drawing/2014/main" val="361543388"/>
                    </a:ext>
                  </a:extLst>
                </a:gridCol>
              </a:tblGrid>
              <a:tr h="370840">
                <a:tc>
                  <a:txBody>
                    <a:bodyPr/>
                    <a:lstStyle/>
                    <a:p>
                      <a:pPr marL="285750" indent="-285750">
                        <a:lnSpc>
                          <a:spcPct val="100000"/>
                        </a:lnSpc>
                        <a:buFont typeface="Wingdings" panose="05000000000000000000" pitchFamily="2" charset="2"/>
                        <a:buChar char="p"/>
                      </a:pPr>
                      <a:r>
                        <a:rPr lang="en-US" altLang="zh-TW" sz="1400" dirty="0" smtClean="0"/>
                        <a:t> </a:t>
                      </a:r>
                      <a:endParaRPr lang="zh-TW" alt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600" b="1" dirty="0" smtClean="0">
                          <a:latin typeface="Georgia" panose="02040502050405020303" pitchFamily="18" charset="0"/>
                        </a:rPr>
                        <a:t>National</a:t>
                      </a:r>
                      <a:r>
                        <a:rPr lang="en-US" altLang="zh-TW" sz="1600" b="1" baseline="0" dirty="0" smtClean="0">
                          <a:latin typeface="Georgia" panose="02040502050405020303" pitchFamily="18" charset="0"/>
                        </a:rPr>
                        <a:t> Tsing Hua University (</a:t>
                      </a:r>
                      <a:r>
                        <a:rPr lang="en-US" altLang="zh-TW" sz="1600" b="1" baseline="0" dirty="0" smtClean="0">
                          <a:latin typeface="Times New Roman" panose="02020603050405020304" pitchFamily="18" charset="0"/>
                          <a:cs typeface="Times New Roman" panose="02020603050405020304" pitchFamily="18" charset="0"/>
                        </a:rPr>
                        <a:t>GPA 4.08</a:t>
                      </a:r>
                      <a:r>
                        <a:rPr lang="en-US" altLang="zh-TW" sz="1600" b="1" baseline="0" dirty="0" smtClean="0">
                          <a:latin typeface="Georgia" panose="02040502050405020303" pitchFamily="18" charset="0"/>
                        </a:rPr>
                        <a:t>)</a:t>
                      </a:r>
                    </a:p>
                    <a:p>
                      <a:pPr>
                        <a:lnSpc>
                          <a:spcPct val="100000"/>
                        </a:lnSpc>
                      </a:pPr>
                      <a:r>
                        <a:rPr lang="en-US" altLang="zh-TW" sz="1600" baseline="0" dirty="0" smtClean="0">
                          <a:latin typeface="Georgia" panose="02040502050405020303" pitchFamily="18" charset="0"/>
                        </a:rPr>
                        <a:t>Institute of Communications Engineering (MS)</a:t>
                      </a:r>
                      <a:endParaRPr lang="zh-TW" altLang="en-US" sz="16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600" dirty="0" smtClean="0"/>
                        <a:t>Hsinchu,</a:t>
                      </a:r>
                      <a:r>
                        <a:rPr lang="en-US" altLang="zh-TW" sz="1600" baseline="0" dirty="0" smtClean="0"/>
                        <a:t> Taiwan</a:t>
                      </a:r>
                    </a:p>
                    <a:p>
                      <a:pPr algn="r">
                        <a:lnSpc>
                          <a:spcPct val="100000"/>
                        </a:lnSpc>
                      </a:pPr>
                      <a:r>
                        <a:rPr lang="en-US" altLang="zh-TW" sz="1600" baseline="0" dirty="0" smtClean="0"/>
                        <a:t>Sep. 2019 – Present</a:t>
                      </a:r>
                      <a:endParaRPr lang="zh-TW"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6497756"/>
                  </a:ext>
                </a:extLst>
              </a:tr>
            </a:tbl>
          </a:graphicData>
        </a:graphic>
      </p:graphicFrame>
      <p:sp>
        <p:nvSpPr>
          <p:cNvPr id="14" name="矩形 13"/>
          <p:cNvSpPr/>
          <p:nvPr/>
        </p:nvSpPr>
        <p:spPr>
          <a:xfrm>
            <a:off x="518408" y="1274009"/>
            <a:ext cx="1767840"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EDUCATION</a:t>
            </a:r>
            <a:endParaRPr lang="zh-TW" altLang="en-US" b="1" dirty="0">
              <a:latin typeface="Georgia" panose="02040502050405020303" pitchFamily="18" charset="0"/>
            </a:endParaRPr>
          </a:p>
        </p:txBody>
      </p:sp>
      <p:sp>
        <p:nvSpPr>
          <p:cNvPr id="15" name="矩形 14"/>
          <p:cNvSpPr/>
          <p:nvPr/>
        </p:nvSpPr>
        <p:spPr>
          <a:xfrm>
            <a:off x="518408" y="3853362"/>
            <a:ext cx="3322073" cy="376133"/>
          </a:xfrm>
          <a:prstGeom prst="rect">
            <a:avLst/>
          </a:prstGeom>
          <a:solidFill>
            <a:srgbClr val="98C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latin typeface="Georgia" panose="02040502050405020303" pitchFamily="18" charset="0"/>
              </a:rPr>
              <a:t>ACADEMIC  EXPERIENCE</a:t>
            </a:r>
            <a:endParaRPr lang="zh-TW" altLang="en-US" b="1" dirty="0">
              <a:latin typeface="Georgia" panose="02040502050405020303" pitchFamily="18" charset="0"/>
            </a:endParaRPr>
          </a:p>
        </p:txBody>
      </p:sp>
      <p:sp>
        <p:nvSpPr>
          <p:cNvPr id="16" name="文字方塊 15"/>
          <p:cNvSpPr txBox="1"/>
          <p:nvPr/>
        </p:nvSpPr>
        <p:spPr>
          <a:xfrm>
            <a:off x="711610" y="4438290"/>
            <a:ext cx="6147041" cy="1181157"/>
          </a:xfrm>
          <a:prstGeom prst="rect">
            <a:avLst/>
          </a:prstGeom>
          <a:noFill/>
        </p:spPr>
        <p:txBody>
          <a:bodyPr wrap="square" rtlCol="0">
            <a:spAutoFit/>
          </a:bodyPr>
          <a:lstStyle/>
          <a:p>
            <a:pPr marL="228600" indent="-228600">
              <a:lnSpc>
                <a:spcPct val="150000"/>
              </a:lnSpc>
              <a:spcAft>
                <a:spcPts val="70"/>
              </a:spcAft>
              <a:buAutoNum type="arabicPeriod"/>
            </a:pPr>
            <a:r>
              <a:rPr lang="en-US" altLang="zh-TW" sz="1600" b="1" dirty="0" smtClean="0">
                <a:latin typeface="Georgia" panose="02040502050405020303" pitchFamily="18" charset="0"/>
              </a:rPr>
              <a:t>  2018    National </a:t>
            </a:r>
            <a:r>
              <a:rPr lang="en-US" altLang="zh-TW" sz="1600" b="1" dirty="0">
                <a:latin typeface="Georgia" panose="02040502050405020303" pitchFamily="18" charset="0"/>
              </a:rPr>
              <a:t>University Competition of Python</a:t>
            </a:r>
            <a:r>
              <a:rPr lang="en-US" altLang="zh-TW" sz="1600" b="1" dirty="0" smtClean="0">
                <a:latin typeface="Georgia" panose="02040502050405020303" pitchFamily="18" charset="0"/>
              </a:rPr>
              <a:t> </a:t>
            </a:r>
          </a:p>
          <a:p>
            <a:pPr marL="228600" indent="-228600">
              <a:lnSpc>
                <a:spcPct val="150000"/>
              </a:lnSpc>
              <a:spcAft>
                <a:spcPts val="70"/>
              </a:spcAft>
              <a:buAutoNum type="arabicPeriod"/>
            </a:pPr>
            <a:r>
              <a:rPr lang="en-US" altLang="zh-TW" sz="1600" b="1" dirty="0" smtClean="0">
                <a:latin typeface="Georgia" panose="02040502050405020303" pitchFamily="18" charset="0"/>
              </a:rPr>
              <a:t>  2017     IMP 2017 Conference</a:t>
            </a:r>
          </a:p>
          <a:p>
            <a:pPr marL="228600" indent="-228600">
              <a:lnSpc>
                <a:spcPct val="150000"/>
              </a:lnSpc>
              <a:spcAft>
                <a:spcPts val="70"/>
              </a:spcAft>
              <a:buAutoNum type="arabicPeriod"/>
            </a:pPr>
            <a:r>
              <a:rPr lang="en-US" altLang="zh-TW" sz="1600" b="1" dirty="0" smtClean="0">
                <a:latin typeface="Georgia" panose="02040502050405020303" pitchFamily="18" charset="0"/>
              </a:rPr>
              <a:t>  2017     Independent Study Competition</a:t>
            </a:r>
          </a:p>
        </p:txBody>
      </p:sp>
      <p:graphicFrame>
        <p:nvGraphicFramePr>
          <p:cNvPr id="17" name="表格 16"/>
          <p:cNvGraphicFramePr>
            <a:graphicFrameLocks noGrp="1"/>
          </p:cNvGraphicFramePr>
          <p:nvPr>
            <p:extLst>
              <p:ext uri="{D42A27DB-BD31-4B8C-83A1-F6EECF244321}">
                <p14:modId xmlns:p14="http://schemas.microsoft.com/office/powerpoint/2010/main" val="186612717"/>
              </p:ext>
            </p:extLst>
          </p:nvPr>
        </p:nvGraphicFramePr>
        <p:xfrm>
          <a:off x="711610" y="2697558"/>
          <a:ext cx="8324490" cy="579120"/>
        </p:xfrm>
        <a:graphic>
          <a:graphicData uri="http://schemas.openxmlformats.org/drawingml/2006/table">
            <a:tbl>
              <a:tblPr bandRow="1">
                <a:tableStyleId>{5C22544A-7EE6-4342-B048-85BDC9FD1C3A}</a:tableStyleId>
              </a:tblPr>
              <a:tblGrid>
                <a:gridCol w="402257">
                  <a:extLst>
                    <a:ext uri="{9D8B030D-6E8A-4147-A177-3AD203B41FA5}">
                      <a16:colId xmlns:a16="http://schemas.microsoft.com/office/drawing/2014/main" val="980139734"/>
                    </a:ext>
                  </a:extLst>
                </a:gridCol>
                <a:gridCol w="5508511">
                  <a:extLst>
                    <a:ext uri="{9D8B030D-6E8A-4147-A177-3AD203B41FA5}">
                      <a16:colId xmlns:a16="http://schemas.microsoft.com/office/drawing/2014/main" val="2319859668"/>
                    </a:ext>
                  </a:extLst>
                </a:gridCol>
                <a:gridCol w="2413722">
                  <a:extLst>
                    <a:ext uri="{9D8B030D-6E8A-4147-A177-3AD203B41FA5}">
                      <a16:colId xmlns:a16="http://schemas.microsoft.com/office/drawing/2014/main" val="824807123"/>
                    </a:ext>
                  </a:extLst>
                </a:gridCol>
              </a:tblGrid>
              <a:tr h="370840">
                <a:tc>
                  <a:txBody>
                    <a:bodyPr/>
                    <a:lstStyle/>
                    <a:p>
                      <a:pPr marL="285750" indent="-285750">
                        <a:lnSpc>
                          <a:spcPct val="100000"/>
                        </a:lnSpc>
                        <a:buFont typeface="Wingdings" panose="05000000000000000000" pitchFamily="2" charset="2"/>
                        <a:buChar char="p"/>
                      </a:pPr>
                      <a:r>
                        <a:rPr lang="en-US" altLang="zh-TW" sz="1400" dirty="0" smtClean="0"/>
                        <a:t> </a:t>
                      </a:r>
                      <a:endParaRPr lang="zh-TW" alt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00000"/>
                        </a:lnSpc>
                      </a:pPr>
                      <a:r>
                        <a:rPr lang="en-US" altLang="zh-TW" sz="1600" b="1" dirty="0" smtClean="0">
                          <a:latin typeface="Georgia" panose="02040502050405020303" pitchFamily="18" charset="0"/>
                        </a:rPr>
                        <a:t>Feng</a:t>
                      </a:r>
                      <a:r>
                        <a:rPr lang="en-US" altLang="zh-TW" sz="1600" b="1" baseline="0" dirty="0" smtClean="0">
                          <a:latin typeface="Georgia" panose="02040502050405020303" pitchFamily="18" charset="0"/>
                        </a:rPr>
                        <a:t> Chia University</a:t>
                      </a:r>
                    </a:p>
                    <a:p>
                      <a:pPr>
                        <a:lnSpc>
                          <a:spcPct val="100000"/>
                        </a:lnSpc>
                      </a:pPr>
                      <a:r>
                        <a:rPr lang="en-US" altLang="zh-TW" sz="1600" baseline="0" dirty="0" smtClean="0">
                          <a:latin typeface="Georgia" panose="02040502050405020303" pitchFamily="18" charset="0"/>
                        </a:rPr>
                        <a:t>Department of Communications Engineering (BS)</a:t>
                      </a:r>
                      <a:endParaRPr lang="zh-TW" altLang="en-US" sz="1600" dirty="0">
                        <a:latin typeface="Georgia" panose="02040502050405020303"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00000"/>
                        </a:lnSpc>
                      </a:pPr>
                      <a:r>
                        <a:rPr lang="en-US" altLang="zh-TW" sz="1600" dirty="0" smtClean="0"/>
                        <a:t>Taichung, Taiwan</a:t>
                      </a:r>
                    </a:p>
                    <a:p>
                      <a:pPr algn="r">
                        <a:lnSpc>
                          <a:spcPct val="100000"/>
                        </a:lnSpc>
                      </a:pPr>
                      <a:r>
                        <a:rPr lang="en-US" altLang="zh-TW" sz="1600" dirty="0" smtClean="0"/>
                        <a:t>Sep. 2014</a:t>
                      </a:r>
                      <a:r>
                        <a:rPr lang="en-US" altLang="zh-TW" sz="1600" baseline="0" dirty="0" smtClean="0"/>
                        <a:t> – Jan. 2019</a:t>
                      </a:r>
                      <a:endParaRPr lang="zh-TW"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8094742"/>
                  </a:ext>
                </a:extLst>
              </a:tr>
            </a:tbl>
          </a:graphicData>
        </a:graphic>
      </p:graphicFrame>
      <p:sp>
        <p:nvSpPr>
          <p:cNvPr id="18" name="文字方塊 17"/>
          <p:cNvSpPr txBox="1"/>
          <p:nvPr/>
        </p:nvSpPr>
        <p:spPr>
          <a:xfrm>
            <a:off x="5907808" y="4438290"/>
            <a:ext cx="3128292" cy="1181157"/>
          </a:xfrm>
          <a:prstGeom prst="rect">
            <a:avLst/>
          </a:prstGeom>
          <a:noFill/>
        </p:spPr>
        <p:txBody>
          <a:bodyPr wrap="square" rtlCol="0">
            <a:spAutoFit/>
          </a:bodyPr>
          <a:lstStyle/>
          <a:p>
            <a:pPr algn="r">
              <a:lnSpc>
                <a:spcPct val="150000"/>
              </a:lnSpc>
              <a:spcAft>
                <a:spcPts val="70"/>
              </a:spcAft>
            </a:pPr>
            <a:r>
              <a:rPr lang="en-US" altLang="zh-TW" sz="1600" dirty="0" smtClean="0">
                <a:latin typeface="Georgia" panose="02040502050405020303" pitchFamily="18" charset="0"/>
              </a:rPr>
              <a:t>Certified</a:t>
            </a:r>
          </a:p>
          <a:p>
            <a:pPr algn="r">
              <a:lnSpc>
                <a:spcPct val="150000"/>
              </a:lnSpc>
              <a:spcAft>
                <a:spcPts val="70"/>
              </a:spcAft>
            </a:pPr>
            <a:r>
              <a:rPr lang="en-US" altLang="zh-TW" sz="1600" dirty="0" smtClean="0">
                <a:latin typeface="Georgia" panose="02040502050405020303" pitchFamily="18" charset="0"/>
              </a:rPr>
              <a:t>Publish</a:t>
            </a:r>
          </a:p>
          <a:p>
            <a:pPr algn="r">
              <a:lnSpc>
                <a:spcPct val="150000"/>
              </a:lnSpc>
              <a:spcAft>
                <a:spcPts val="70"/>
              </a:spcAft>
            </a:pPr>
            <a:r>
              <a:rPr lang="en-US" altLang="zh-TW" sz="1600" dirty="0" smtClean="0">
                <a:latin typeface="Georgia" panose="02040502050405020303" pitchFamily="18" charset="0"/>
              </a:rPr>
              <a:t>Honorable Mention Award</a:t>
            </a:r>
          </a:p>
        </p:txBody>
      </p:sp>
    </p:spTree>
    <p:extLst>
      <p:ext uri="{BB962C8B-B14F-4D97-AF65-F5344CB8AC3E}">
        <p14:creationId xmlns:p14="http://schemas.microsoft.com/office/powerpoint/2010/main" val="8639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8408" y="373806"/>
            <a:ext cx="1667444"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SKILLS</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963965825"/>
              </p:ext>
            </p:extLst>
          </p:nvPr>
        </p:nvGraphicFramePr>
        <p:xfrm>
          <a:off x="1352130" y="1956283"/>
          <a:ext cx="8792756" cy="3541462"/>
        </p:xfrm>
        <a:graphic>
          <a:graphicData uri="http://schemas.openxmlformats.org/drawingml/2006/table">
            <a:tbl>
              <a:tblPr firstRow="1" bandRow="1">
                <a:tableStyleId>{8EC20E35-A176-4012-BC5E-935CFFF8708E}</a:tableStyleId>
              </a:tblPr>
              <a:tblGrid>
                <a:gridCol w="4132625">
                  <a:extLst>
                    <a:ext uri="{9D8B030D-6E8A-4147-A177-3AD203B41FA5}">
                      <a16:colId xmlns:a16="http://schemas.microsoft.com/office/drawing/2014/main" val="846821314"/>
                    </a:ext>
                  </a:extLst>
                </a:gridCol>
                <a:gridCol w="4660131">
                  <a:extLst>
                    <a:ext uri="{9D8B030D-6E8A-4147-A177-3AD203B41FA5}">
                      <a16:colId xmlns:a16="http://schemas.microsoft.com/office/drawing/2014/main" val="3669824537"/>
                    </a:ext>
                  </a:extLst>
                </a:gridCol>
              </a:tblGrid>
              <a:tr h="370840">
                <a:tc gridSpan="2">
                  <a:txBody>
                    <a:bodyPr/>
                    <a:lstStyle/>
                    <a:p>
                      <a:pPr algn="ctr"/>
                      <a:r>
                        <a:rPr lang="en-US" altLang="zh-TW" dirty="0" smtClean="0"/>
                        <a:t>WHAT</a:t>
                      </a:r>
                      <a:r>
                        <a:rPr lang="en-US" altLang="zh-TW" baseline="0" dirty="0" smtClean="0"/>
                        <a:t> I HAVE DONE</a:t>
                      </a:r>
                      <a:endParaRPr lang="zh-TW" altLang="en-US" dirty="0">
                        <a:latin typeface="Georgia" panose="02040502050405020303" pitchFamily="18" charset="0"/>
                      </a:endParaRPr>
                    </a:p>
                  </a:txBody>
                  <a:tcPr anchor="ctr"/>
                </a:tc>
                <a:tc hMerge="1">
                  <a:txBody>
                    <a:bodyPr/>
                    <a:lstStyle/>
                    <a:p>
                      <a:endParaRPr lang="zh-TW" altLang="en-US" dirty="0"/>
                    </a:p>
                  </a:txBody>
                  <a:tcPr/>
                </a:tc>
                <a:extLst>
                  <a:ext uri="{0D108BD9-81ED-4DB2-BD59-A6C34878D82A}">
                    <a16:rowId xmlns:a16="http://schemas.microsoft.com/office/drawing/2014/main" val="1758150866"/>
                  </a:ext>
                </a:extLst>
              </a:tr>
              <a:tr h="370840">
                <a:tc>
                  <a:txBody>
                    <a:bodyPr/>
                    <a:lstStyle/>
                    <a:p>
                      <a:pPr>
                        <a:lnSpc>
                          <a:spcPct val="150000"/>
                        </a:lnSpc>
                      </a:pPr>
                      <a:r>
                        <a:rPr lang="en-US" altLang="zh-TW" b="1" dirty="0" smtClean="0">
                          <a:latin typeface="Georgia" panose="02040502050405020303" pitchFamily="18" charset="0"/>
                        </a:rPr>
                        <a:t>Website and Server</a:t>
                      </a:r>
                      <a:r>
                        <a:rPr lang="en-US" altLang="zh-TW" b="1" baseline="0" dirty="0" smtClean="0">
                          <a:latin typeface="Georgia" panose="02040502050405020303" pitchFamily="18" charset="0"/>
                        </a:rPr>
                        <a:t> Develop</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Node.js(Server), HTML</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Javascript</a:t>
                      </a:r>
                      <a:r>
                        <a:rPr lang="en-US" altLang="zh-TW" baseline="0" dirty="0" smtClean="0">
                          <a:latin typeface="Georgia" panose="02040502050405020303" pitchFamily="18" charset="0"/>
                        </a:rPr>
                        <a:t>, CSS</a:t>
                      </a:r>
                      <a:endParaRPr lang="zh-TW" altLang="en-US" dirty="0">
                        <a:latin typeface="Georgia" panose="02040502050405020303" pitchFamily="18" charset="0"/>
                      </a:endParaRPr>
                    </a:p>
                  </a:txBody>
                  <a:tcPr anchor="ctr"/>
                </a:tc>
                <a:extLst>
                  <a:ext uri="{0D108BD9-81ED-4DB2-BD59-A6C34878D82A}">
                    <a16:rowId xmlns:a16="http://schemas.microsoft.com/office/drawing/2014/main" val="1753272545"/>
                  </a:ext>
                </a:extLst>
              </a:tr>
              <a:tr h="370840">
                <a:tc>
                  <a:txBody>
                    <a:bodyPr/>
                    <a:lstStyle/>
                    <a:p>
                      <a:pPr>
                        <a:lnSpc>
                          <a:spcPct val="150000"/>
                        </a:lnSpc>
                      </a:pPr>
                      <a:r>
                        <a:rPr lang="en-US" altLang="zh-TW" b="1" dirty="0" smtClean="0">
                          <a:latin typeface="Georgia" panose="02040502050405020303" pitchFamily="18" charset="0"/>
                        </a:rPr>
                        <a:t>Computer</a:t>
                      </a:r>
                      <a:r>
                        <a:rPr lang="en-US" altLang="zh-TW" b="1" baseline="0" dirty="0" smtClean="0">
                          <a:latin typeface="Georgia" panose="02040502050405020303" pitchFamily="18" charset="0"/>
                        </a:rPr>
                        <a:t> Vision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a:t>
                      </a:r>
                      <a:r>
                        <a:rPr lang="en-US" altLang="zh-TW" dirty="0" err="1" smtClean="0">
                          <a:latin typeface="Georgia" panose="02040502050405020303" pitchFamily="18" charset="0"/>
                        </a:rPr>
                        <a:t>OpenCV</a:t>
                      </a:r>
                      <a:endParaRPr lang="zh-TW" altLang="en-US" dirty="0">
                        <a:latin typeface="Georgia" panose="02040502050405020303" pitchFamily="18" charset="0"/>
                      </a:endParaRPr>
                    </a:p>
                  </a:txBody>
                  <a:tcPr anchor="ctr"/>
                </a:tc>
                <a:extLst>
                  <a:ext uri="{0D108BD9-81ED-4DB2-BD59-A6C34878D82A}">
                    <a16:rowId xmlns:a16="http://schemas.microsoft.com/office/drawing/2014/main" val="3900308365"/>
                  </a:ext>
                </a:extLst>
              </a:tr>
              <a:tr h="370840">
                <a:tc>
                  <a:txBody>
                    <a:bodyPr/>
                    <a:lstStyle/>
                    <a:p>
                      <a:pPr>
                        <a:lnSpc>
                          <a:spcPct val="150000"/>
                        </a:lnSpc>
                      </a:pPr>
                      <a:r>
                        <a:rPr lang="en-US" altLang="zh-TW" b="1" dirty="0" smtClean="0">
                          <a:latin typeface="Georgia" panose="02040502050405020303" pitchFamily="18" charset="0"/>
                        </a:rPr>
                        <a:t>Network Programming</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 language</a:t>
                      </a:r>
                      <a:endParaRPr lang="zh-TW" altLang="en-US" dirty="0">
                        <a:latin typeface="Georgia" panose="02040502050405020303" pitchFamily="18" charset="0"/>
                      </a:endParaRPr>
                    </a:p>
                  </a:txBody>
                  <a:tcPr anchor="ctr"/>
                </a:tc>
                <a:extLst>
                  <a:ext uri="{0D108BD9-81ED-4DB2-BD59-A6C34878D82A}">
                    <a16:rowId xmlns:a16="http://schemas.microsoft.com/office/drawing/2014/main" val="1773955968"/>
                  </a:ext>
                </a:extLst>
              </a:tr>
              <a:tr h="370840">
                <a:tc>
                  <a:txBody>
                    <a:bodyPr/>
                    <a:lstStyle/>
                    <a:p>
                      <a:pPr>
                        <a:lnSpc>
                          <a:spcPct val="150000"/>
                        </a:lnSpc>
                      </a:pPr>
                      <a:r>
                        <a:rPr lang="en-US" altLang="zh-TW" b="1" dirty="0" smtClean="0">
                          <a:latin typeface="Georgia" panose="02040502050405020303" pitchFamily="18" charset="0"/>
                        </a:rPr>
                        <a:t>Embedded System Development</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C(or Python) with Raspberry PI</a:t>
                      </a:r>
                      <a:endParaRPr lang="zh-TW" altLang="en-US" dirty="0">
                        <a:latin typeface="Georgia" panose="02040502050405020303" pitchFamily="18" charset="0"/>
                      </a:endParaRPr>
                    </a:p>
                  </a:txBody>
                  <a:tcPr anchor="ctr"/>
                </a:tc>
                <a:extLst>
                  <a:ext uri="{0D108BD9-81ED-4DB2-BD59-A6C34878D82A}">
                    <a16:rowId xmlns:a16="http://schemas.microsoft.com/office/drawing/2014/main" val="3299055003"/>
                  </a:ext>
                </a:extLst>
              </a:tr>
              <a:tr h="370840">
                <a:tc>
                  <a:txBody>
                    <a:bodyPr/>
                    <a:lstStyle/>
                    <a:p>
                      <a:pPr>
                        <a:lnSpc>
                          <a:spcPct val="150000"/>
                        </a:lnSpc>
                      </a:pPr>
                      <a:r>
                        <a:rPr lang="en-US" altLang="zh-TW" b="1" dirty="0" smtClean="0">
                          <a:latin typeface="Georgia" panose="02040502050405020303" pitchFamily="18" charset="0"/>
                        </a:rPr>
                        <a:t>Communication Simulation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err="1" smtClean="0">
                          <a:latin typeface="Georgia" panose="02040502050405020303" pitchFamily="18" charset="0"/>
                        </a:rPr>
                        <a:t>Matlab</a:t>
                      </a:r>
                      <a:endParaRPr lang="zh-TW" altLang="en-US" dirty="0">
                        <a:latin typeface="Georgia" panose="02040502050405020303" pitchFamily="18" charset="0"/>
                      </a:endParaRPr>
                    </a:p>
                  </a:txBody>
                  <a:tcPr anchor="ctr"/>
                </a:tc>
                <a:extLst>
                  <a:ext uri="{0D108BD9-81ED-4DB2-BD59-A6C34878D82A}">
                    <a16:rowId xmlns:a16="http://schemas.microsoft.com/office/drawing/2014/main" val="1262357740"/>
                  </a:ext>
                </a:extLst>
              </a:tr>
              <a:tr h="370840">
                <a:tc>
                  <a:txBody>
                    <a:bodyPr/>
                    <a:lstStyle/>
                    <a:p>
                      <a:pPr>
                        <a:lnSpc>
                          <a:spcPct val="150000"/>
                        </a:lnSpc>
                      </a:pPr>
                      <a:r>
                        <a:rPr lang="en-US" altLang="zh-TW" b="1" dirty="0" err="1" smtClean="0">
                          <a:latin typeface="Georgia" panose="02040502050405020303" pitchFamily="18" charset="0"/>
                        </a:rPr>
                        <a:t>Blockchain</a:t>
                      </a:r>
                      <a:r>
                        <a:rPr lang="en-US" altLang="zh-TW" b="1" baseline="0" dirty="0" smtClean="0">
                          <a:latin typeface="Georgia" panose="02040502050405020303" pitchFamily="18" charset="0"/>
                        </a:rPr>
                        <a:t> Technology</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Go</a:t>
                      </a:r>
                      <a:r>
                        <a:rPr lang="en-US" altLang="zh-TW" baseline="0" dirty="0" smtClean="0">
                          <a:latin typeface="Georgia" panose="02040502050405020303" pitchFamily="18" charset="0"/>
                        </a:rPr>
                        <a:t> </a:t>
                      </a:r>
                      <a:r>
                        <a:rPr lang="en-US" altLang="zh-TW" baseline="0" dirty="0" err="1" smtClean="0">
                          <a:latin typeface="Georgia" panose="02040502050405020303" pitchFamily="18" charset="0"/>
                        </a:rPr>
                        <a:t>lang</a:t>
                      </a:r>
                      <a:r>
                        <a:rPr lang="en-US" altLang="zh-TW" baseline="0" dirty="0" smtClean="0">
                          <a:latin typeface="Georgia" panose="02040502050405020303" pitchFamily="18" charset="0"/>
                        </a:rPr>
                        <a:t> with </a:t>
                      </a:r>
                      <a:r>
                        <a:rPr lang="en-US" altLang="zh-TW" baseline="0" dirty="0" err="1" smtClean="0">
                          <a:latin typeface="Georgia" panose="02040502050405020303" pitchFamily="18" charset="0"/>
                        </a:rPr>
                        <a:t>Hyperledger</a:t>
                      </a:r>
                      <a:endParaRPr lang="zh-TW" altLang="en-US" dirty="0">
                        <a:latin typeface="Georgia" panose="02040502050405020303" pitchFamily="18" charset="0"/>
                      </a:endParaRPr>
                    </a:p>
                  </a:txBody>
                  <a:tcPr anchor="ctr"/>
                </a:tc>
                <a:extLst>
                  <a:ext uri="{0D108BD9-81ED-4DB2-BD59-A6C34878D82A}">
                    <a16:rowId xmlns:a16="http://schemas.microsoft.com/office/drawing/2014/main" val="3541560821"/>
                  </a:ext>
                </a:extLst>
              </a:tr>
              <a:tr h="370840">
                <a:tc>
                  <a:txBody>
                    <a:bodyPr/>
                    <a:lstStyle/>
                    <a:p>
                      <a:pPr>
                        <a:lnSpc>
                          <a:spcPct val="150000"/>
                        </a:lnSpc>
                      </a:pPr>
                      <a:r>
                        <a:rPr lang="en-US" altLang="zh-TW" b="1" dirty="0" smtClean="0">
                          <a:latin typeface="Georgia" panose="02040502050405020303" pitchFamily="18" charset="0"/>
                        </a:rPr>
                        <a:t>Linux</a:t>
                      </a:r>
                      <a:r>
                        <a:rPr lang="en-US" altLang="zh-TW" b="1" baseline="0" dirty="0" smtClean="0">
                          <a:latin typeface="Georgia" panose="02040502050405020303" pitchFamily="18" charset="0"/>
                        </a:rPr>
                        <a:t> (UNIX) Operation</a:t>
                      </a:r>
                      <a:endParaRPr lang="zh-TW" altLang="en-US" b="1" dirty="0">
                        <a:latin typeface="Georgia" panose="02040502050405020303" pitchFamily="18" charset="0"/>
                      </a:endParaRPr>
                    </a:p>
                  </a:txBody>
                  <a:tcPr anchor="ctr"/>
                </a:tc>
                <a:tc>
                  <a:txBody>
                    <a:bodyPr/>
                    <a:lstStyle/>
                    <a:p>
                      <a:pPr algn="r">
                        <a:lnSpc>
                          <a:spcPct val="150000"/>
                        </a:lnSpc>
                      </a:pPr>
                      <a:r>
                        <a:rPr lang="en-US" altLang="zh-TW" dirty="0" smtClean="0">
                          <a:latin typeface="Georgia" panose="02040502050405020303" pitchFamily="18" charset="0"/>
                        </a:rPr>
                        <a:t>Basic operation</a:t>
                      </a:r>
                      <a:endParaRPr lang="zh-TW" altLang="en-US" dirty="0">
                        <a:latin typeface="Georgia" panose="02040502050405020303" pitchFamily="18" charset="0"/>
                      </a:endParaRPr>
                    </a:p>
                  </a:txBody>
                  <a:tcPr anchor="ctr"/>
                </a:tc>
                <a:extLst>
                  <a:ext uri="{0D108BD9-81ED-4DB2-BD59-A6C34878D82A}">
                    <a16:rowId xmlns:a16="http://schemas.microsoft.com/office/drawing/2014/main" val="3198818244"/>
                  </a:ext>
                </a:extLst>
              </a:tr>
            </a:tbl>
          </a:graphicData>
        </a:graphic>
      </p:graphicFrame>
    </p:spTree>
    <p:extLst>
      <p:ext uri="{BB962C8B-B14F-4D97-AF65-F5344CB8AC3E}">
        <p14:creationId xmlns:p14="http://schemas.microsoft.com/office/powerpoint/2010/main" val="116669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194355" y="2765260"/>
            <a:ext cx="3608525" cy="963460"/>
            <a:chOff x="0" y="2115"/>
            <a:chExt cx="2787289" cy="575639"/>
          </a:xfrm>
        </p:grpSpPr>
        <p:sp>
          <p:nvSpPr>
            <p:cNvPr id="5" name="圓角矩形 4"/>
            <p:cNvSpPr/>
            <p:nvPr/>
          </p:nvSpPr>
          <p:spPr>
            <a:xfrm>
              <a:off x="0" y="2115"/>
              <a:ext cx="2787289" cy="575639"/>
            </a:xfrm>
            <a:prstGeom prst="roundRect">
              <a:avLst/>
            </a:prstGeom>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sp>
        <p:sp>
          <p:nvSpPr>
            <p:cNvPr id="6" name="圓角矩形 4"/>
            <p:cNvSpPr txBox="1"/>
            <p:nvPr/>
          </p:nvSpPr>
          <p:spPr>
            <a:xfrm>
              <a:off x="28100" y="30215"/>
              <a:ext cx="2731089" cy="519439"/>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TW" sz="3200" dirty="0" smtClean="0"/>
                <a:t>PROJECT</a:t>
              </a:r>
              <a:endParaRPr lang="zh-TW" sz="3200" kern="1200" dirty="0"/>
            </a:p>
          </p:txBody>
        </p:sp>
      </p:grpSp>
    </p:spTree>
    <p:extLst>
      <p:ext uri="{BB962C8B-B14F-4D97-AF65-F5344CB8AC3E}">
        <p14:creationId xmlns:p14="http://schemas.microsoft.com/office/powerpoint/2010/main" val="327810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345688" y="877301"/>
            <a:ext cx="172720" cy="16256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接點 4"/>
          <p:cNvCxnSpPr>
            <a:stCxn id="4" idx="6"/>
          </p:cNvCxnSpPr>
          <p:nvPr/>
        </p:nvCxnSpPr>
        <p:spPr>
          <a:xfrm>
            <a:off x="518408" y="958581"/>
            <a:ext cx="695354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32048" y="373806"/>
            <a:ext cx="7418569" cy="584775"/>
          </a:xfrm>
          <a:prstGeom prst="rect">
            <a:avLst/>
          </a:prstGeom>
          <a:noFill/>
        </p:spPr>
        <p:txBody>
          <a:bodyPr wrap="none" lIns="91440" tIns="45720" rIns="91440" bIns="45720">
            <a:spAutoFit/>
          </a:bodyPr>
          <a:lstStyle/>
          <a:p>
            <a:pPr algn="ctr"/>
            <a:r>
              <a:rPr lang="en-US" altLang="zh-TW" sz="3200" b="1" cap="none" spc="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 VoIP Phone Call Monitoring Platform</a:t>
            </a:r>
            <a:endParaRPr lang="zh-TW" altLang="en-US" sz="3200" b="1"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77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1382337" y="2821577"/>
            <a:ext cx="9144545" cy="7731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800" b="1" dirty="0" smtClean="0">
                <a:latin typeface="Times New Roman" panose="02020603050405020304" pitchFamily="18" charset="0"/>
                <a:cs typeface="Times New Roman" panose="02020603050405020304" pitchFamily="18" charset="0"/>
              </a:rPr>
              <a:t>Thank you for your time</a:t>
            </a:r>
            <a:endParaRPr lang="zh-TW"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8379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448</Words>
  <Application>Microsoft Office PowerPoint</Application>
  <PresentationFormat>寬螢幕</PresentationFormat>
  <Paragraphs>58</Paragraphs>
  <Slides>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8</vt:i4>
      </vt:variant>
    </vt:vector>
  </HeadingPairs>
  <TitlesOfParts>
    <vt:vector size="17" baseType="lpstr">
      <vt:lpstr>微軟正黑體</vt:lpstr>
      <vt:lpstr>新細明體</vt:lpstr>
      <vt:lpstr>Arial</vt:lpstr>
      <vt:lpstr>Calibri</vt:lpstr>
      <vt:lpstr>Calibri Light</vt:lpstr>
      <vt:lpstr>Georgia</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Wen-Yuan Chen</dc:creator>
  <cp:lastModifiedBy>Wen-Yuan Chen</cp:lastModifiedBy>
  <cp:revision>37</cp:revision>
  <dcterms:created xsi:type="dcterms:W3CDTF">2020-03-21T07:09:06Z</dcterms:created>
  <dcterms:modified xsi:type="dcterms:W3CDTF">2020-03-23T12:12:43Z</dcterms:modified>
</cp:coreProperties>
</file>