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75" r:id="rId3"/>
    <p:sldId id="280" r:id="rId4"/>
    <p:sldId id="276" r:id="rId5"/>
    <p:sldId id="277" r:id="rId6"/>
    <p:sldId id="279" r:id="rId7"/>
    <p:sldId id="278" r:id="rId8"/>
    <p:sldId id="285" r:id="rId9"/>
    <p:sldId id="286" r:id="rId10"/>
    <p:sldId id="287" r:id="rId11"/>
    <p:sldId id="281" r:id="rId12"/>
    <p:sldId id="288" r:id="rId13"/>
    <p:sldId id="289" r:id="rId14"/>
    <p:sldId id="290" r:id="rId15"/>
    <p:sldId id="291" r:id="rId16"/>
    <p:sldId id="298" r:id="rId17"/>
    <p:sldId id="292" r:id="rId18"/>
    <p:sldId id="293" r:id="rId19"/>
    <p:sldId id="294" r:id="rId20"/>
    <p:sldId id="295" r:id="rId21"/>
    <p:sldId id="282" r:id="rId22"/>
    <p:sldId id="296" r:id="rId23"/>
    <p:sldId id="297" r:id="rId24"/>
    <p:sldId id="299" r:id="rId25"/>
    <p:sldId id="283" r:id="rId26"/>
    <p:sldId id="265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111" autoAdjust="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7A9B-A320-4404-8665-9A6010E7E5CC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9D3C-DA1C-4153-B6ED-80014D1B8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06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28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5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9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baseline="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Before </a:t>
                </a:r>
                <a:r>
                  <a:rPr lang="en-US" altLang="zh-TW" baseline="0" dirty="0" smtClean="0"/>
                  <a:t>constructing the GMM model, I would like to use k-means algorithm to find a good initial parameters for it.</a:t>
                </a:r>
              </a:p>
              <a:p>
                <a:r>
                  <a:rPr lang="en-US" altLang="zh-TW" baseline="0" dirty="0" smtClean="0"/>
                  <a:t>So parameters in K-means algorithm are </a:t>
                </a:r>
                <a:r>
                  <a:rPr lang="en-US" altLang="zh-TW" baseline="0" dirty="0" err="1" smtClean="0"/>
                  <a:t>centres</a:t>
                </a:r>
                <a:r>
                  <a:rPr lang="en-US" altLang="zh-TW" baseline="0" dirty="0" smtClean="0"/>
                  <a:t> of clusters </a:t>
                </a:r>
                <a:r>
                  <a:rPr lang="en-US" altLang="zh-TW" baseline="0" dirty="0" err="1" smtClean="0"/>
                  <a:t>mu_k</a:t>
                </a:r>
                <a:r>
                  <a:rPr lang="en-US" altLang="zh-TW" baseline="0" dirty="0" smtClean="0"/>
                  <a:t> for k=1 to capital K, and a binary indicator variables </a:t>
                </a:r>
                <a:r>
                  <a:rPr lang="en-US" altLang="zh-TW" baseline="0" dirty="0" err="1" smtClean="0"/>
                  <a:t>gamma_nk</a:t>
                </a:r>
                <a:r>
                  <a:rPr lang="en-US" altLang="zh-TW" baseline="0" dirty="0" smtClean="0"/>
                  <a:t>, </a:t>
                </a:r>
                <a:r>
                  <a:rPr lang="en-US" altLang="zh-TW" baseline="0" dirty="0" err="1" smtClean="0"/>
                  <a:t>gamma_nk</a:t>
                </a:r>
                <a:r>
                  <a:rPr lang="en-US" altLang="zh-TW" baseline="0" dirty="0" smtClean="0"/>
                  <a:t> can be zero or one. </a:t>
                </a:r>
              </a:p>
              <a:p>
                <a:r>
                  <a:rPr lang="en-US" altLang="zh-TW" baseline="0" dirty="0" err="1" smtClean="0"/>
                  <a:t>Gamma_nk</a:t>
                </a:r>
                <a:r>
                  <a:rPr lang="en-US" altLang="zh-TW" baseline="0" dirty="0" smtClean="0"/>
                  <a:t> equals to one if data point </a:t>
                </a:r>
                <a:r>
                  <a:rPr lang="en-US" altLang="zh-TW" baseline="0" dirty="0" err="1" smtClean="0"/>
                  <a:t>xn</a:t>
                </a:r>
                <a:r>
                  <a:rPr lang="en-US" altLang="zh-TW" baseline="0" dirty="0" smtClean="0"/>
                  <a:t> is in cluster k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, otherwise, </a:t>
                </a:r>
                <a:r>
                  <a:rPr lang="en-US" altLang="zh-TW" baseline="0" dirty="0" err="1" smtClean="0"/>
                  <a:t>gamma_nk</a:t>
                </a:r>
                <a:r>
                  <a:rPr lang="en-US" altLang="zh-TW" baseline="0" dirty="0" smtClean="0"/>
                  <a:t> equals to zero.</a:t>
                </a:r>
              </a:p>
              <a:p>
                <a:r>
                  <a:rPr lang="en-US" altLang="zh-TW" baseline="0" dirty="0" smtClean="0"/>
                  <a:t>The objective function </a:t>
                </a:r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represents the sum of the squares of the distances of each data point to its assigned vector </a:t>
                </a:r>
                <a:r>
                  <a:rPr lang="en-US" altLang="zh-TW" sz="1200" b="1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µ</a:t>
                </a:r>
                <a:r>
                  <a:rPr lang="en-US" altLang="zh-TW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TW" dirty="0" smtClean="0"/>
                  <a:t> 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aseline="0" dirty="0" smtClean="0"/>
                  <a:t>Our goal is to minimize the objective function with respect to </a:t>
                </a:r>
                <a:r>
                  <a:rPr lang="en-US" altLang="zh-TW" sz="1200" i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𝑟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𝑛𝑘  </a:t>
                </a:r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and</a:t>
                </a:r>
                <a:r>
                  <a:rPr lang="en-US" altLang="zh-TW" sz="1200" i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en-US" sz="1200" i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𝜇</a:t>
                </a:r>
                <a:r>
                  <a:rPr lang="en-US" altLang="zh-TW" sz="1200" i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_𝑘</a:t>
                </a:r>
                <a:r>
                  <a:rPr lang="en-US" altLang="zh-TW" baseline="0" dirty="0" smtClean="0"/>
                  <a:t> to find the optimal solution. </a:t>
                </a:r>
                <a:endParaRPr lang="en-US" altLang="zh-TW" baseline="0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7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6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9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56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56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9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07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1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3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49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07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57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5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17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03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4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5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8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9D3C-DA1C-4153-B6ED-80014D1B88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88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2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9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7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3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4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5D96-E700-4EE7-96A2-8DF3C6AE4D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436B-C7C0-4C32-8995-D4E5E4AF1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3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yanyangj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78" y="22527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AMT Presentation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1676051" y="4151717"/>
            <a:ext cx="8806053" cy="168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 Jun-Teng Yang (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楊駿騰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Advisor: Prof. Scott C.-H Huang (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黃之浩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03/27/2020 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1743213" y="3480212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2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667987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3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668" y="1420080"/>
            <a:ext cx="7550404" cy="44086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69" y="1780970"/>
            <a:ext cx="11161985" cy="308532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Experience: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Segmentation using Gaussian Mixture Model (GMM) and Expectation-Maximization (EM) Algorithm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 Statement for Image Segmentation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7" y="1167937"/>
                <a:ext cx="11710028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Problem: </a:t>
                </a:r>
                <a:b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Given an image “X” as input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 Please use K different colors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to represent the given image.</a:t>
                </a:r>
                <a:b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Strategy: </a:t>
                </a:r>
                <a:b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Constructing a GMM model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get the K optimal colors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6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to represent the given image by maximizing its log likelihood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60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through EM algorithm.</a:t>
                </a: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7" y="1167937"/>
                <a:ext cx="11710028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937" t="-1280" r="-1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 descr="C:\Users\Jun\AppData\Local\Microsoft\Windows\INetCache\Content.Word\hw3_img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76" y="4315366"/>
            <a:ext cx="3870206" cy="218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6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1: K-means Algorithm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Using K-means algorithm to determine initial parameters of GMM. </a:t>
                </a: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Input: </a:t>
                </a: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 points (pixels)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Parameters:</a:t>
                </a: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centres of clusters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binary indicator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in cluster k,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Minimize the objective function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945" t="-1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75650" y="4103376"/>
                <a:ext cx="6470924" cy="121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ℐ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50" y="4103376"/>
                <a:ext cx="6470924" cy="12174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1: K-means Algorithm (Cont.)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keeping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fixed 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we have closed form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600" b="0" i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600" b="0" i="0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600" i="1"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  <m:r>
                                <a:rPr lang="en-US" altLang="zh-TW" sz="2600" b="0" i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.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b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keeping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600" b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fixed</a:t>
                </a:r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is a quadratic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ℐ</m:t>
                        </m:r>
                      </m:num>
                      <m:den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600" b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we have closed form solution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b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840" t="-1280" r="-1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2: GMM Construction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Now,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to determine initial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mixing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for GMM,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l-GR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Then, the log likelihood function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zh-TW" altLang="en-US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TW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600" i="1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X is a </a:t>
                </a: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sz="26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60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sz="26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TW" sz="26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600" b="1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7" y="1167937"/>
                <a:ext cx="11615434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945" t="-1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3: Expectation-Step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6" y="1167937"/>
                <a:ext cx="11841543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Binary latent variable </a:t>
                </a:r>
                <a14:m>
                  <m:oMath xmlns:m="http://schemas.openxmlformats.org/officeDocument/2006/math">
                    <m:r>
                      <a:rPr lang="en-US" altLang="zh-TW" sz="26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introduced in GMM.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we have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Then, by Bayes’ theorem, we have the E-Step: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60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6" y="1167937"/>
                <a:ext cx="11841543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927" t="-896" r="-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0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3: Maximize the Log Likelihood Function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6" y="1167937"/>
                <a:ext cx="11841543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fixed, 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fixed, 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6" y="1167937"/>
                <a:ext cx="11841543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8" y="180463"/>
            <a:ext cx="1184154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3: Maximize the Log Likelihood Function (Cont.)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6" y="1593280"/>
                <a:ext cx="11841543" cy="4761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solving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fixed, and mixing coefficients has sum to one constraint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we have Lagrange multiplier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zh-TW" alt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num>
                      <m:den>
                        <m:r>
                          <a:rPr lang="zh-TW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6" y="1593280"/>
                <a:ext cx="11841543" cy="4761612"/>
              </a:xfrm>
              <a:prstGeom prst="rect">
                <a:avLst/>
              </a:prstGeom>
              <a:blipFill rotWithShape="0">
                <a:blip r:embed="rId5"/>
                <a:stretch>
                  <a:fillRect l="-824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230918" y="1354974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84154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3: EM Algorithm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標題 14">
                <a:extLst>
                  <a:ext uri="{FF2B5EF4-FFF2-40B4-BE49-F238E27FC236}">
                    <a16:creationId xmlns:a16="http://schemas.microsoft.com/office/drawing/2014/main" id="{8EBE687B-C234-4A0B-8315-7DDDC780F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6" y="1167937"/>
                <a:ext cx="11841543" cy="5086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Now, we can obtain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through maximizing log likelihood function of GMM by EM algorithm.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E-Step: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M-Step: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zh-TW" altLang="en-US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6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標題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BE687B-C234-4A0B-8315-7DDDC78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6" y="1167937"/>
                <a:ext cx="11841543" cy="5086304"/>
              </a:xfrm>
              <a:prstGeom prst="rect">
                <a:avLst/>
              </a:prstGeom>
              <a:blipFill rotWithShape="0">
                <a:blip r:embed="rId5"/>
                <a:stretch>
                  <a:fillRect l="-824" t="-11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34" y="0"/>
            <a:ext cx="1163495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Self-introduction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Project Experience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for Deception Detection in Videos.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Segmentation using Gaussian Mixture Model (GMM) and Expectation-Maximization (EM) Algorithm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Implementation for Adaptive Channel Equalization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Navigation APP with combining Near-field communication (NFC) and Augmented Reality (AR) </a:t>
            </a:r>
          </a:p>
          <a:p>
            <a:pPr marL="0" indent="0"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84154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6" y="1167937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913" y="3739115"/>
            <a:ext cx="2985559" cy="201769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2952760" y="3739118"/>
            <a:ext cx="3121640" cy="2017699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5880120" y="3739116"/>
            <a:ext cx="2980416" cy="2084783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8860536" y="3739115"/>
            <a:ext cx="3017520" cy="2084783"/>
          </a:xfrm>
          <a:prstGeom prst="rect">
            <a:avLst/>
          </a:prstGeom>
        </p:spPr>
      </p:pic>
      <p:pic>
        <p:nvPicPr>
          <p:cNvPr id="11" name="圖片 10" descr="C:\Users\Jun\AppData\Local\Microsoft\Windows\INetCache\Content.Word\hw3_img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25" y="1904385"/>
            <a:ext cx="3181985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字方塊 14"/>
          <p:cNvSpPr txBox="1"/>
          <p:nvPr/>
        </p:nvSpPr>
        <p:spPr>
          <a:xfrm>
            <a:off x="5395849" y="14294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7" y="2075257"/>
            <a:ext cx="9626035" cy="254929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Experience: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Implementation for 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Adaptive Channel Equalization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8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6" y="4720"/>
            <a:ext cx="11841543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Adaptive Channel Equalization (ACE)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167937"/>
            <a:ext cx="11710028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Problem: </a:t>
            </a:r>
            <a:b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of the digital transmission of information is accompanied with a phenomenon known as inter symbol interference (ISI) and AWGN noise. Adaptive channel equalization method is needed to eliminate the influence from them.</a:t>
            </a:r>
            <a:b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638876" y="2877489"/>
            <a:ext cx="8876723" cy="33042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6" y="4720"/>
            <a:ext cx="11841543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Implementation for ACE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167937"/>
            <a:ext cx="11710028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Strategy: </a:t>
            </a:r>
            <a:b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implemented the Decision Feedback Equalizer (DFE) framework and applied the Recursive Least Squares (RLS) algorithm to learn the channel characteristic (weights).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DFE framework can effectively calculate the post-cursor ISI and subtract it.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RLS algorithm can be expected to converge more quickly because the use of an aggressive, adaptive step size. </a:t>
            </a:r>
            <a:b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C:\Users\JunTeng\Dropbox\ASP Term Project\TermProject\DFE model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83" y="4038988"/>
            <a:ext cx="5467899" cy="197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6" y="4720"/>
            <a:ext cx="11841543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466341" y="2708936"/>
            <a:ext cx="11710028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b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atic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70" y="2029242"/>
            <a:ext cx="3974566" cy="298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qusai_static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57" y="2029242"/>
            <a:ext cx="4086008" cy="30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62" y="1738927"/>
            <a:ext cx="10583917" cy="3095832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Experience: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Navigation APP with Near-field communication (NFC) and Augmented Reality (AR)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761" y="15240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7" name="圓角矩形 3">
            <a:extLst>
              <a:ext uri="{FF2B5EF4-FFF2-40B4-BE49-F238E27FC236}">
                <a16:creationId xmlns:a16="http://schemas.microsoft.com/office/drawing/2014/main" id="{0F04888E-A7FE-4DA0-AD99-09DC43D86390}"/>
              </a:ext>
            </a:extLst>
          </p:cNvPr>
          <p:cNvSpPr/>
          <p:nvPr/>
        </p:nvSpPr>
        <p:spPr>
          <a:xfrm>
            <a:off x="1893827" y="1307922"/>
            <a:ext cx="1138687" cy="4628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A57A15-C7C1-478F-8D5B-67FF5ED0F894}"/>
              </a:ext>
            </a:extLst>
          </p:cNvPr>
          <p:cNvSpPr/>
          <p:nvPr/>
        </p:nvSpPr>
        <p:spPr>
          <a:xfrm>
            <a:off x="1527203" y="2041167"/>
            <a:ext cx="1867622" cy="5397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 NFC Tag to check location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0D5DF6D-AF76-4DD8-AA23-5994B3AD42D3}"/>
              </a:ext>
            </a:extLst>
          </p:cNvPr>
          <p:cNvSpPr/>
          <p:nvPr/>
        </p:nvSpPr>
        <p:spPr>
          <a:xfrm>
            <a:off x="1349152" y="2851245"/>
            <a:ext cx="2225321" cy="93025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it the destination?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43A549-BE5A-433E-9D9C-95B86B2F4A00}"/>
              </a:ext>
            </a:extLst>
          </p:cNvPr>
          <p:cNvSpPr/>
          <p:nvPr/>
        </p:nvSpPr>
        <p:spPr>
          <a:xfrm>
            <a:off x="1464056" y="4044044"/>
            <a:ext cx="1995512" cy="806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AR mode and select your destination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F182BC-4E17-4AE0-AC0B-A7A4E84740A2}"/>
              </a:ext>
            </a:extLst>
          </p:cNvPr>
          <p:cNvSpPr/>
          <p:nvPr/>
        </p:nvSpPr>
        <p:spPr>
          <a:xfrm>
            <a:off x="1578961" y="5170537"/>
            <a:ext cx="1764107" cy="336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 Navigation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圓角矩形 11">
            <a:extLst>
              <a:ext uri="{FF2B5EF4-FFF2-40B4-BE49-F238E27FC236}">
                <a16:creationId xmlns:a16="http://schemas.microsoft.com/office/drawing/2014/main" id="{EFF09377-7AC8-4F83-8B1E-46695DA3CEDA}"/>
              </a:ext>
            </a:extLst>
          </p:cNvPr>
          <p:cNvSpPr/>
          <p:nvPr/>
        </p:nvSpPr>
        <p:spPr>
          <a:xfrm>
            <a:off x="1893827" y="5777338"/>
            <a:ext cx="1138687" cy="4628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EFBBC9D-FCE6-425C-9023-56FB6FA25D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461014" y="1770797"/>
            <a:ext cx="2157" cy="2703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B0FAEE-3FAF-4828-98BA-16AA7E7A29B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461014" y="2580875"/>
            <a:ext cx="799" cy="2703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CD08F64-7408-416B-B4F1-4213D6144CC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461812" y="3781501"/>
            <a:ext cx="1" cy="2625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15B4EB-CDF7-4272-A69B-EC37E5BFB7A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61015" y="4850603"/>
            <a:ext cx="797" cy="3199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B9F6CDF-D8C6-46DA-B3C5-A4DB589CF1E3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461015" y="5506968"/>
            <a:ext cx="2156" cy="2703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25">
            <a:extLst>
              <a:ext uri="{FF2B5EF4-FFF2-40B4-BE49-F238E27FC236}">
                <a16:creationId xmlns:a16="http://schemas.microsoft.com/office/drawing/2014/main" id="{7F852D77-197D-4F3D-9ED0-ABF9D5E687CB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798556" y="3316372"/>
            <a:ext cx="550597" cy="2702721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41EDBDF-CD12-4383-83D9-1DFBC0661066}"/>
              </a:ext>
            </a:extLst>
          </p:cNvPr>
          <p:cNvCxnSpPr/>
          <p:nvPr/>
        </p:nvCxnSpPr>
        <p:spPr>
          <a:xfrm>
            <a:off x="785981" y="6019094"/>
            <a:ext cx="1107846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869F8B-A29D-4880-8910-4E417591482A}"/>
              </a:ext>
            </a:extLst>
          </p:cNvPr>
          <p:cNvSpPr txBox="1"/>
          <p:nvPr/>
        </p:nvSpPr>
        <p:spPr>
          <a:xfrm>
            <a:off x="952502" y="2969884"/>
            <a:ext cx="491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endParaRPr lang="zh-TW" altLang="en-US" sz="1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21AFF9C-419C-4CCD-A01A-7ECE9C0FE467}"/>
              </a:ext>
            </a:extLst>
          </p:cNvPr>
          <p:cNvSpPr txBox="1"/>
          <p:nvPr/>
        </p:nvSpPr>
        <p:spPr>
          <a:xfrm>
            <a:off x="2559888" y="3734149"/>
            <a:ext cx="34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endParaRPr lang="zh-TW" altLang="en-US" sz="1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creenshot_2015-05-21-21-16-01">
            <a:extLst>
              <a:ext uri="{FF2B5EF4-FFF2-40B4-BE49-F238E27FC236}">
                <a16:creationId xmlns:a16="http://schemas.microsoft.com/office/drawing/2014/main" id="{88414857-A4A2-46CA-8933-9A34DC00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4" y="954445"/>
            <a:ext cx="13446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creenshot_2015-05-21-21-16-36">
            <a:extLst>
              <a:ext uri="{FF2B5EF4-FFF2-40B4-BE49-F238E27FC236}">
                <a16:creationId xmlns:a16="http://schemas.microsoft.com/office/drawing/2014/main" id="{71F7E19E-A076-4966-BCE6-27195791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41" y="958113"/>
            <a:ext cx="12969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creenshot_2015-05-21-21-16-59">
            <a:extLst>
              <a:ext uri="{FF2B5EF4-FFF2-40B4-BE49-F238E27FC236}">
                <a16:creationId xmlns:a16="http://schemas.microsoft.com/office/drawing/2014/main" id="{52650564-1239-4F9E-B10F-03848F40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46" y="1229850"/>
            <a:ext cx="284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creenshot_2015-05-21-21-18-08">
            <a:extLst>
              <a:ext uri="{FF2B5EF4-FFF2-40B4-BE49-F238E27FC236}">
                <a16:creationId xmlns:a16="http://schemas.microsoft.com/office/drawing/2014/main" id="{E6BC5C95-9642-4C79-A3A5-E89948CE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40" y="3051673"/>
            <a:ext cx="2824162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圖片 12">
            <a:extLst>
              <a:ext uri="{FF2B5EF4-FFF2-40B4-BE49-F238E27FC236}">
                <a16:creationId xmlns:a16="http://schemas.microsoft.com/office/drawing/2014/main" id="{C0AE6BB0-A864-4E2B-87AE-D3E7042D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68" y="4741431"/>
            <a:ext cx="2844800" cy="159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Screenshot_2015-05-21-21-17-29">
            <a:extLst>
              <a:ext uri="{FF2B5EF4-FFF2-40B4-BE49-F238E27FC236}">
                <a16:creationId xmlns:a16="http://schemas.microsoft.com/office/drawing/2014/main" id="{6EE441DE-E0A3-4798-975E-63EE6FD1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25" y="3051673"/>
            <a:ext cx="28336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Screenshot_2015-05-21-21-19-01">
            <a:extLst>
              <a:ext uri="{FF2B5EF4-FFF2-40B4-BE49-F238E27FC236}">
                <a16:creationId xmlns:a16="http://schemas.microsoft.com/office/drawing/2014/main" id="{33CA0A82-3863-4D26-8355-7CBD4C74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27" y="4725282"/>
            <a:ext cx="2873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84154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Navigation APP with NFC and AR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94280" y="954445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35A91C4-16DA-4AA6-B49C-CB27F151FB39}"/>
              </a:ext>
            </a:extLst>
          </p:cNvPr>
          <p:cNvSpPr txBox="1">
            <a:spLocks/>
          </p:cNvSpPr>
          <p:nvPr/>
        </p:nvSpPr>
        <p:spPr>
          <a:xfrm>
            <a:off x="2891727" y="2796556"/>
            <a:ext cx="6408545" cy="5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your attention!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49" y="2663837"/>
            <a:ext cx="90298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Self-introduction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2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me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National Tsing Hua University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 Communications Engineering (2016 – 2017) (Direct Pursuit of PhD Degree)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PhD candidate Communications Engineering (2017 – present) </a:t>
            </a: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GPA: 4.11</a:t>
            </a:r>
          </a:p>
          <a:p>
            <a:pPr marL="0" indent="0">
              <a:buNone/>
            </a:pPr>
            <a:r>
              <a:rPr lang="en-US" altLang="zh-TW" sz="3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National Kaohsiung University of Science and Technology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BS Computer and Communications Engineering (2012 – 2016) </a:t>
            </a: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Avg. 94.64 (No. 1)</a:t>
            </a:r>
          </a:p>
          <a:p>
            <a:pPr marL="0" indent="0">
              <a:buNone/>
            </a:pPr>
            <a:r>
              <a:rPr lang="en-US" altLang="zh-TW" sz="3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Research Interest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Video/image Processing 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Learning, Deep Learning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Computer Vision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Convex Optimization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me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Programming Language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(Keras, TensorFlow, PyTorch, OpenCV)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C, C++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C# (Web, Mobile APP), Java (Mobile APP) </a:t>
            </a:r>
          </a:p>
          <a:p>
            <a:pPr marL="0" indent="0">
              <a:buNone/>
            </a:pPr>
            <a:r>
              <a:rPr lang="en-US" altLang="zh-TW" sz="3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https://github.com/ryanyangjt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24" y="2169852"/>
            <a:ext cx="9249135" cy="199224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Experience: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for Deception Detection in Videos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035269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Deception Detection is?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Verbal Cues</a:t>
            </a:r>
            <a:b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</a:t>
            </a: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pitch, voice energy, statement meaning, etc.</a:t>
            </a:r>
          </a:p>
          <a:p>
            <a:pPr>
              <a:lnSpc>
                <a:spcPct val="100000"/>
              </a:lnSpc>
            </a:pPr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Non-Verbal Cues</a:t>
            </a:r>
            <a:b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facial expressions, body movement, physiological characteristics, etc.</a:t>
            </a:r>
          </a:p>
          <a:p>
            <a:pPr marL="0" indent="0">
              <a:buNone/>
            </a:pPr>
            <a:endParaRPr lang="en-US" altLang="zh-TW" sz="3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48">
            <a:extLst>
              <a:ext uri="{FF2B5EF4-FFF2-40B4-BE49-F238E27FC236}">
                <a16:creationId xmlns:a16="http://schemas.microsoft.com/office/drawing/2014/main" id="{5ABF6306-E900-480F-B38A-D6AAAF272601}"/>
              </a:ext>
            </a:extLst>
          </p:cNvPr>
          <p:cNvSpPr/>
          <p:nvPr/>
        </p:nvSpPr>
        <p:spPr>
          <a:xfrm>
            <a:off x="2405293" y="3942263"/>
            <a:ext cx="7040880" cy="17425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圓角矩形 8">
            <a:extLst>
              <a:ext uri="{FF2B5EF4-FFF2-40B4-BE49-F238E27FC236}">
                <a16:creationId xmlns:a16="http://schemas.microsoft.com/office/drawing/2014/main" id="{9908C592-AFD1-43C7-A35F-BB3775AFCA84}"/>
              </a:ext>
            </a:extLst>
          </p:cNvPr>
          <p:cNvSpPr/>
          <p:nvPr/>
        </p:nvSpPr>
        <p:spPr>
          <a:xfrm>
            <a:off x="2497595" y="4882416"/>
            <a:ext cx="1552755" cy="6399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Non-verbal cues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圓角矩形 9">
            <a:extLst>
              <a:ext uri="{FF2B5EF4-FFF2-40B4-BE49-F238E27FC236}">
                <a16:creationId xmlns:a16="http://schemas.microsoft.com/office/drawing/2014/main" id="{8088EBD9-F783-45D8-B7C2-DC7173659DD0}"/>
              </a:ext>
            </a:extLst>
          </p:cNvPr>
          <p:cNvSpPr/>
          <p:nvPr/>
        </p:nvSpPr>
        <p:spPr>
          <a:xfrm>
            <a:off x="2497594" y="4068656"/>
            <a:ext cx="1552755" cy="6399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Verbal cues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E0B2FA-E798-4AB1-8942-6B512D2329C5}"/>
              </a:ext>
            </a:extLst>
          </p:cNvPr>
          <p:cNvSpPr/>
          <p:nvPr/>
        </p:nvSpPr>
        <p:spPr>
          <a:xfrm>
            <a:off x="5121777" y="4277613"/>
            <a:ext cx="1595889" cy="855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Deception Detection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圓角矩形 11">
            <a:extLst>
              <a:ext uri="{FF2B5EF4-FFF2-40B4-BE49-F238E27FC236}">
                <a16:creationId xmlns:a16="http://schemas.microsoft.com/office/drawing/2014/main" id="{5888C6C2-DA97-466E-AAD8-DE8DEA7D5F51}"/>
              </a:ext>
            </a:extLst>
          </p:cNvPr>
          <p:cNvSpPr/>
          <p:nvPr/>
        </p:nvSpPr>
        <p:spPr>
          <a:xfrm>
            <a:off x="7785589" y="4065620"/>
            <a:ext cx="1552755" cy="6399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Truthful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圓角矩形 12">
            <a:extLst>
              <a:ext uri="{FF2B5EF4-FFF2-40B4-BE49-F238E27FC236}">
                <a16:creationId xmlns:a16="http://schemas.microsoft.com/office/drawing/2014/main" id="{EF338F7C-FFC8-4974-A005-F170FD2C709E}"/>
              </a:ext>
            </a:extLst>
          </p:cNvPr>
          <p:cNvSpPr/>
          <p:nvPr/>
        </p:nvSpPr>
        <p:spPr>
          <a:xfrm>
            <a:off x="7785589" y="4911279"/>
            <a:ext cx="1552755" cy="6399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Deceptive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7AC1DA7-14DA-4368-9BAB-6A83B3C7F3B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050349" y="4388635"/>
            <a:ext cx="1071428" cy="316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C4D75EB-44FA-4DC2-9635-08611F312FC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050350" y="4705578"/>
            <a:ext cx="1071427" cy="496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49EBF20-18EB-47EE-8265-1B5D3B19FCD5}"/>
              </a:ext>
            </a:extLst>
          </p:cNvPr>
          <p:cNvCxnSpPr>
            <a:endCxn id="18" idx="1"/>
          </p:cNvCxnSpPr>
          <p:nvPr/>
        </p:nvCxnSpPr>
        <p:spPr>
          <a:xfrm>
            <a:off x="6714162" y="4752807"/>
            <a:ext cx="1071427" cy="478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51F0FA1-DC95-4C26-AE59-E85800BC921F}"/>
              </a:ext>
            </a:extLst>
          </p:cNvPr>
          <p:cNvCxnSpPr>
            <a:stCxn id="15" idx="3"/>
          </p:cNvCxnSpPr>
          <p:nvPr/>
        </p:nvCxnSpPr>
        <p:spPr>
          <a:xfrm flipV="1">
            <a:off x="6717666" y="4385599"/>
            <a:ext cx="1067924" cy="319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4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667987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Novel Feature: Emotion Transformation Feature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3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07E8C37D-2A75-4A11-9E0E-72B0880FD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05" y="1189864"/>
            <a:ext cx="8859029" cy="49832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65B80-6971-4FEA-A04F-3F0F0BA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" y="4720"/>
            <a:ext cx="11667987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for ETFs Construction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60A2C7-6B00-41B7-A6D5-D376F3377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40417" r="16125" b="39999"/>
          <a:stretch/>
        </p:blipFill>
        <p:spPr>
          <a:xfrm>
            <a:off x="9540949" y="6344038"/>
            <a:ext cx="2635421" cy="513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F0DBB9-3C87-465C-A42C-22EC1B3EE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b="8333"/>
          <a:stretch/>
        </p:blipFill>
        <p:spPr>
          <a:xfrm>
            <a:off x="0" y="6254241"/>
            <a:ext cx="2979299" cy="603759"/>
          </a:xfrm>
          <a:prstGeom prst="rect">
            <a:avLst/>
          </a:prstGeom>
        </p:spPr>
      </p:pic>
      <p:sp>
        <p:nvSpPr>
          <p:cNvPr id="14" name="副標題 14">
            <a:extLst>
              <a:ext uri="{FF2B5EF4-FFF2-40B4-BE49-F238E27FC236}">
                <a16:creationId xmlns:a16="http://schemas.microsoft.com/office/drawing/2014/main" id="{8EBE687B-C234-4A0B-8315-7DDDC780F229}"/>
              </a:ext>
            </a:extLst>
          </p:cNvPr>
          <p:cNvSpPr txBox="1">
            <a:spLocks/>
          </p:cNvSpPr>
          <p:nvPr/>
        </p:nvSpPr>
        <p:spPr>
          <a:xfrm>
            <a:off x="334827" y="1492629"/>
            <a:ext cx="11841543" cy="47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3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6AD327-7F7D-4EAC-BDA0-238A84F63940}"/>
              </a:ext>
            </a:extLst>
          </p:cNvPr>
          <p:cNvCxnSpPr/>
          <p:nvPr/>
        </p:nvCxnSpPr>
        <p:spPr>
          <a:xfrm>
            <a:off x="334827" y="1167937"/>
            <a:ext cx="90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27" y="1453022"/>
            <a:ext cx="6019543" cy="46784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61" y="0"/>
            <a:ext cx="2015009" cy="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</TotalTime>
  <Words>956</Words>
  <Application>Microsoft Office PowerPoint</Application>
  <PresentationFormat>寬螢幕</PresentationFormat>
  <Paragraphs>141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佈景主題</vt:lpstr>
      <vt:lpstr>AMT Presentation</vt:lpstr>
      <vt:lpstr>Outline</vt:lpstr>
      <vt:lpstr>Self-introduction</vt:lpstr>
      <vt:lpstr>About me</vt:lpstr>
      <vt:lpstr>About me</vt:lpstr>
      <vt:lpstr>Project Experience:  AI for Deception Detection in Videos</vt:lpstr>
      <vt:lpstr>What Deception Detection is?</vt:lpstr>
      <vt:lpstr>Novel Feature: Emotion Transformation Feature</vt:lpstr>
      <vt:lpstr>Algorithm for ETFs Construction</vt:lpstr>
      <vt:lpstr>Performance</vt:lpstr>
      <vt:lpstr>Project Experience:  Image Segmentation using Gaussian Mixture Model (GMM) and Expectation-Maximization (EM) Algorithm </vt:lpstr>
      <vt:lpstr>Problem Statement for Image Segmentation </vt:lpstr>
      <vt:lpstr>Step 1: K-means Algorithm </vt:lpstr>
      <vt:lpstr>Step 1: K-means Algorithm (Cont.) </vt:lpstr>
      <vt:lpstr>Step 2: GMM Construction</vt:lpstr>
      <vt:lpstr>Step 3: Expectation-Step</vt:lpstr>
      <vt:lpstr>Step 3: Maximize the Log Likelihood Function </vt:lpstr>
      <vt:lpstr>Step 3: Maximize the Log Likelihood Function (Cont.) </vt:lpstr>
      <vt:lpstr>Step 3: EM Algorithm</vt:lpstr>
      <vt:lpstr>Results</vt:lpstr>
      <vt:lpstr>Project Experience:  Algorithm Implementation for  Adaptive Channel Equalization</vt:lpstr>
      <vt:lpstr>Adaptive Channel Equalization (ACE)</vt:lpstr>
      <vt:lpstr>Algorithm Implementation for ACE</vt:lpstr>
      <vt:lpstr>Results</vt:lpstr>
      <vt:lpstr>Project Experience:  Navigation APP with Near-field communication (NFC) and Augmented Reality (AR)</vt:lpstr>
      <vt:lpstr>Navigation APP with NFC and AR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</dc:creator>
  <cp:lastModifiedBy>Ryan</cp:lastModifiedBy>
  <cp:revision>230</cp:revision>
  <dcterms:created xsi:type="dcterms:W3CDTF">2020-03-01T06:03:49Z</dcterms:created>
  <dcterms:modified xsi:type="dcterms:W3CDTF">2020-03-23T06:56:29Z</dcterms:modified>
</cp:coreProperties>
</file>