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6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71" r:id="rId21"/>
    <p:sldId id="272" r:id="rId22"/>
    <p:sldId id="273" r:id="rId23"/>
    <p:sldId id="282" r:id="rId24"/>
    <p:sldId id="275" r:id="rId25"/>
    <p:sldId id="276" r:id="rId26"/>
    <p:sldId id="277" r:id="rId27"/>
    <p:sldId id="278" r:id="rId28"/>
    <p:sldId id="283" r:id="rId29"/>
    <p:sldId id="284" r:id="rId30"/>
    <p:sldId id="285" r:id="rId31"/>
    <p:sldId id="287" r:id="rId32"/>
    <p:sldId id="274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707F7-0A71-4D3C-BD45-C8FEEDB87E8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E40E-0601-45E0-B8BC-4F8994918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0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40E-0601-45E0-B8BC-4F8994918D8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4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5C1-752C-4168-AB17-35D3A4DF5C6A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7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7E47-DB2B-4A14-8430-0CC4F9B353D8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0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AF7F-4662-4127-B676-9AEC2A835E20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8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D7DE-B60B-49C2-8B3F-6B9C4DCE37F4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3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5F7-4B90-49AD-9AE0-8ED0A747532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CAC-7CE9-4D65-AB64-93A8C4B8485E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C168-D580-4F21-84DE-2122BCF39DFE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0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C95B-E045-4C90-8AA2-A4DFB5AD327C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364-E990-4618-BD0A-2C37ACAAEEE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C49-F098-49F4-AE63-C78AC3F12B7F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09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EF0-5E38-44D8-B24A-17313F4CDD9B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5513-8B7A-46F1-906C-BBA3512A1DF9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21377" y="1785257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 Presentation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2146911" y="2647406"/>
            <a:ext cx="7493478" cy="934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標題 2"/>
          <p:cNvSpPr txBox="1">
            <a:spLocks/>
          </p:cNvSpPr>
          <p:nvPr/>
        </p:nvSpPr>
        <p:spPr>
          <a:xfrm>
            <a:off x="3815806" y="4589370"/>
            <a:ext cx="4578181" cy="119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軟韌體開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發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(Intern)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10, 2020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718174"/>
            <a:ext cx="4448986" cy="32888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97972" y="608395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1. Login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18" y="1563609"/>
            <a:ext cx="6915036" cy="44433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3151" y="608395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2. Monitoring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6" y="1274009"/>
            <a:ext cx="6190498" cy="49305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45016" y="6204551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3. Management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5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1580" y="2916709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2564426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What’s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?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is a kind of decentralized database.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2706769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8" y="395000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1169" y="30725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has immutable property that keep data secure.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1169" y="4315731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Query </a:t>
            </a:r>
            <a:r>
              <a:rPr lang="en-US" altLang="zh-TW" dirty="0">
                <a:latin typeface="Georgia" panose="02040502050405020303" pitchFamily="18" charset="0"/>
              </a:rPr>
              <a:t>data from the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 </a:t>
            </a:r>
            <a:r>
              <a:rPr lang="en-US" altLang="zh-TW" dirty="0">
                <a:latin typeface="Georgia" panose="02040502050405020303" pitchFamily="18" charset="0"/>
              </a:rPr>
              <a:t>is complex and </a:t>
            </a:r>
            <a:r>
              <a:rPr lang="en-US" altLang="zh-TW" dirty="0" smtClean="0">
                <a:latin typeface="Georgia" panose="02040502050405020303" pitchFamily="18" charset="0"/>
              </a:rPr>
              <a:t>slow.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5" name="立方體 14"/>
          <p:cNvSpPr/>
          <p:nvPr/>
        </p:nvSpPr>
        <p:spPr>
          <a:xfrm>
            <a:off x="7712224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8442235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9173241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9904247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5" idx="4"/>
            <a:endCxn id="16" idx="2"/>
          </p:cNvCxnSpPr>
          <p:nvPr/>
        </p:nvCxnSpPr>
        <p:spPr>
          <a:xfrm>
            <a:off x="8084684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815690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546696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304853" y="5504785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781103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991490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1181709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319338" y="4622424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8" name="雲朵形 27"/>
          <p:cNvSpPr/>
          <p:nvPr/>
        </p:nvSpPr>
        <p:spPr>
          <a:xfrm>
            <a:off x="7230941" y="493559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彎箭號 29"/>
          <p:cNvSpPr/>
          <p:nvPr/>
        </p:nvSpPr>
        <p:spPr>
          <a:xfrm rot="10800000">
            <a:off x="6854257" y="5890965"/>
            <a:ext cx="857967" cy="3660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63" y="5733515"/>
            <a:ext cx="820593" cy="80539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6916421" y="6179559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接點 43"/>
          <p:cNvCxnSpPr/>
          <p:nvPr/>
        </p:nvCxnSpPr>
        <p:spPr>
          <a:xfrm flipH="1">
            <a:off x="1830826" y="4178192"/>
            <a:ext cx="1051150" cy="542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0826" y="4697689"/>
            <a:ext cx="842960" cy="1030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748876" y="3830125"/>
            <a:ext cx="962710" cy="1055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946183" y="4885481"/>
            <a:ext cx="765403" cy="1084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673785" y="5707813"/>
            <a:ext cx="2315934" cy="219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015451" y="5167343"/>
            <a:ext cx="952500" cy="761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2673785" y="5138751"/>
            <a:ext cx="1341666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641133" y="4150082"/>
            <a:ext cx="240843" cy="1560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865650" y="4168459"/>
            <a:ext cx="1149801" cy="980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871092" y="3841777"/>
            <a:ext cx="1877784" cy="32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27108" y="3841777"/>
            <a:ext cx="240843" cy="2087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15451" y="3841777"/>
            <a:ext cx="711657" cy="1296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7"/>
            <a:ext cx="961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-based </a:t>
            </a:r>
            <a:r>
              <a:rPr lang="en-US" altLang="zh-TW" dirty="0" err="1" smtClean="0">
                <a:latin typeface="Georgia" panose="02040502050405020303" pitchFamily="18" charset="0"/>
              </a:rPr>
              <a:t>IoT</a:t>
            </a:r>
            <a:r>
              <a:rPr lang="en-US" altLang="zh-TW" dirty="0" smtClean="0">
                <a:latin typeface="Georgia" panose="02040502050405020303" pitchFamily="18" charset="0"/>
              </a:rPr>
              <a:t> system and propose an architecture, named “</a:t>
            </a:r>
            <a:r>
              <a:rPr lang="en-US" altLang="zh-TW" dirty="0" err="1" smtClean="0">
                <a:latin typeface="Georgia" panose="02040502050405020303" pitchFamily="18" charset="0"/>
              </a:rPr>
              <a:t>HyperQL</a:t>
            </a:r>
            <a:r>
              <a:rPr lang="en-US" altLang="zh-TW" dirty="0" smtClean="0">
                <a:latin typeface="Georgia" panose="02040502050405020303" pitchFamily="18" charset="0"/>
              </a:rPr>
              <a:t>”, to speed up the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662901" y="394938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96376" y="491967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43826" y="547077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48876" y="571025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08033" y="3622702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92511" y="463875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630804" y="447861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雲朵形 54"/>
          <p:cNvSpPr/>
          <p:nvPr/>
        </p:nvSpPr>
        <p:spPr>
          <a:xfrm>
            <a:off x="5663276" y="381474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/>
          <p:cNvSpPr/>
          <p:nvPr/>
        </p:nvSpPr>
        <p:spPr>
          <a:xfrm>
            <a:off x="6265052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立方體 56"/>
          <p:cNvSpPr/>
          <p:nvPr/>
        </p:nvSpPr>
        <p:spPr>
          <a:xfrm>
            <a:off x="6995063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/>
          <p:cNvSpPr/>
          <p:nvPr/>
        </p:nvSpPr>
        <p:spPr>
          <a:xfrm>
            <a:off x="7726069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8457075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6" idx="4"/>
            <a:endCxn id="57" idx="2"/>
          </p:cNvCxnSpPr>
          <p:nvPr/>
        </p:nvCxnSpPr>
        <p:spPr>
          <a:xfrm>
            <a:off x="6637512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368518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099524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8857681" y="4424922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9333931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544318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34537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Buy a Raspberry Pi 3 Model B –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32" y="5191908"/>
            <a:ext cx="1360377" cy="9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 rot="10800000" flipH="1">
            <a:off x="5520041" y="5176018"/>
            <a:ext cx="2083600" cy="9386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1318" y="614840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Georgia" panose="02040502050405020303" pitchFamily="18" charset="0"/>
              </a:rPr>
              <a:t>IoT</a:t>
            </a:r>
            <a:r>
              <a:rPr lang="en-US" altLang="zh-TW" sz="1400" dirty="0" smtClean="0">
                <a:latin typeface="Georgia" panose="02040502050405020303" pitchFamily="18" charset="0"/>
              </a:rPr>
              <a:t> device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07899" y="550518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Collect data and submit to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68745" y="4269424"/>
            <a:ext cx="8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Node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745778" y="3510910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lh4.googleusercontent.com/TdnUG73V78UO0R5ZsSa5CV9TAP9i38u9zngq-7avhTA-uCoxlFZ79TvG_a-6VMo0_6Bs9nQa4c5CmnXrC_pXis5K922BkiYQzCD_YTu7Quve4fv2UtpujWlhK2DWr5kaDg30wW69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70" y="1543356"/>
            <a:ext cx="6377973" cy="49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0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1" name="雲朵形 20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https://lh5.googleusercontent.com/C2zdb0oybHVbE-gVkYBg_5H4MTPUpP_q_dd_tSLSSNACYneN302eTrBzDtGmvVcPL2L3uahIsrkc4tEvf5_7zDKzLELbrwPmyO_G5wEiUfPcyCl2sqO68Da9H0ucVPobxiGqc6IBs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0" y="1543356"/>
            <a:ext cx="9014585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4"/>
            <a:endCxn id="11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2" name="雲朵形 21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ull7pvYp5Rw44VOEoQQJd4l5wGi9A_1xUPzzPRXiY-9AIwrmD_YYNL3Kk5MK1W8QmbrXePixF561Q88WJSuKqfBTq5_-EVExbsA_9RWNcSy56zCCYtlM8-7qEb6Wx7goQEkXuBSCn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14" y="1543356"/>
            <a:ext cx="9690419" cy="49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向左箭號 2"/>
          <p:cNvSpPr/>
          <p:nvPr/>
        </p:nvSpPr>
        <p:spPr>
          <a:xfrm>
            <a:off x="1210492" y="5068388"/>
            <a:ext cx="1323702" cy="16546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03896" y="4843342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0490" y="2285628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Query data from the database is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nearly 50 times </a:t>
            </a:r>
            <a:r>
              <a:rPr lang="en-US" altLang="zh-TW" dirty="0" smtClean="0">
                <a:latin typeface="Georgia" panose="02040502050405020303" pitchFamily="18" charset="0"/>
              </a:rPr>
              <a:t>faster than query from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2994666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0490" y="3396003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The data in the database </a:t>
            </a:r>
            <a:r>
              <a:rPr lang="en-US" altLang="zh-TW" dirty="0">
                <a:latin typeface="Georgia" panose="02040502050405020303" pitchFamily="18" charset="0"/>
              </a:rPr>
              <a:t>is </a:t>
            </a:r>
            <a:r>
              <a:rPr lang="en-US" altLang="zh-TW" dirty="0" smtClean="0">
                <a:latin typeface="Georgia" panose="02040502050405020303" pitchFamily="18" charset="0"/>
              </a:rPr>
              <a:t>not immutable.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4606" y="410504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Future work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0491" y="4573557"/>
            <a:ext cx="85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Design an algorithm to efficiently synchronize the data in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and database.</a:t>
            </a:r>
          </a:p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With this, we can keep the data secure while having faster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6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8459" y="2968960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Can be applied to some fields such as image processing.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71570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" y="3062086"/>
            <a:ext cx="6092245" cy="342749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113211" y="3206170"/>
            <a:ext cx="5078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My way of thinking :</a:t>
            </a:r>
          </a:p>
          <a:p>
            <a:pPr algn="just"/>
            <a:endParaRPr lang="en-US" altLang="zh-TW" dirty="0" smtClean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Find the bottom-left point first.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Iterate the others </a:t>
            </a:r>
            <a:r>
              <a:rPr lang="en-US" altLang="zh-TW" dirty="0">
                <a:latin typeface="Georgia" panose="02040502050405020303" pitchFamily="18" charset="0"/>
              </a:rPr>
              <a:t>from left to right </a:t>
            </a:r>
            <a:r>
              <a:rPr lang="en-US" altLang="zh-TW" dirty="0" smtClean="0">
                <a:latin typeface="Georgia" panose="02040502050405020303" pitchFamily="18" charset="0"/>
              </a:rPr>
              <a:t>to find the point that can form the smallest slope.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If the same slope occurs, take the longer one.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Do step 1 2 3 until reaching the far right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Then do the same thing from right to left.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ANALYZE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6" y="383433"/>
            <a:ext cx="3981103" cy="2239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5898" y="182566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Time Complexity 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10989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Space Complexity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Since we need to use double loop to iterate all the points,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blipFill>
                <a:blip r:embed="rId3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We don’t need any additional space to store all the points, so the space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blipFill>
                <a:blip r:embed="rId4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75898" y="444522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Discuss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Although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latin typeface="Georgia" panose="02040502050405020303" pitchFamily="18" charset="0"/>
                  </a:rPr>
                  <a:t>, but we don’t have to sort all the points first.</a:t>
                </a:r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blipFill>
                <a:blip r:embed="rId5"/>
                <a:stretch>
                  <a:fillRect l="-789" t="-4717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https://i.imgur.com/IxC86F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8" y="2028724"/>
            <a:ext cx="3686598" cy="4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26" name="Picture 2" descr="https://i.imgur.com/qPbo0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6" y="2028724"/>
            <a:ext cx="50387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7602" y="3012503"/>
            <a:ext cx="6988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24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18408" y="958581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988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Georgia" panose="02040502050405020303" pitchFamily="18" charset="0"/>
              </a:rPr>
              <a:t>I</a:t>
            </a:r>
            <a:r>
              <a:rPr lang="en-US" altLang="zh-TW" dirty="0" smtClean="0">
                <a:latin typeface="Georgia" panose="02040502050405020303" pitchFamily="18" charset="0"/>
              </a:rPr>
              <a:t>mplement TCP message communication using select( ) in C language.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56815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88" y="2166593"/>
            <a:ext cx="4065695" cy="4554882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 rot="10800000">
            <a:off x="3310012" y="5252592"/>
            <a:ext cx="488992" cy="958788"/>
            <a:chOff x="8211844" y="5246703"/>
            <a:chExt cx="488992" cy="958788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7733116" y="5252592"/>
            <a:ext cx="488992" cy="958788"/>
            <a:chOff x="8211844" y="5246703"/>
            <a:chExt cx="488992" cy="958788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8333090" y="554732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Would be blocked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261933" y="554732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Would be blocked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Server uses select( ) function (Non-blocking):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5656" y="2242813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  <a:latin typeface="Georgia" panose="02040502050405020303" pitchFamily="18" charset="0"/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elect( ) </a:t>
            </a:r>
            <a:r>
              <a:rPr lang="en-US" altLang="zh-TW" dirty="0" smtClean="0">
                <a:latin typeface="Georgia" panose="02040502050405020303" pitchFamily="18" charset="0"/>
              </a:rPr>
              <a:t>function privileges you to monitor multiple file descriptors at the same time.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062086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uses multi-thread (Non-blocking)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75656" y="3479231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The thread is in charge of reading data which created by </a:t>
            </a:r>
            <a:r>
              <a:rPr lang="en-US" altLang="zh-TW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pthread_create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( )</a:t>
            </a:r>
            <a:r>
              <a:rPr lang="en-US" altLang="zh-TW" dirty="0" smtClean="0">
                <a:latin typeface="Georgia" panose="02040502050405020303" pitchFamily="18" charset="0"/>
              </a:rPr>
              <a:t>. The main process is in charge of writing data.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5898" y="4353482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Handle SIGPIPE signal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75656" y="4770627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If a Client is disconnected, but the Server keeps sending data to the client, it will cause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SIGPIPE</a:t>
            </a:r>
            <a:r>
              <a:rPr lang="en-US" altLang="zh-TW" dirty="0" smtClean="0">
                <a:latin typeface="Georgia" panose="02040502050405020303" pitchFamily="18" charset="0"/>
              </a:rPr>
              <a:t> signal produced.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7" y="1242432"/>
            <a:ext cx="2357957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723025" y="4861974"/>
            <a:ext cx="488992" cy="958788"/>
            <a:chOff x="8211844" y="5246703"/>
            <a:chExt cx="488992" cy="958788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 rot="10800000">
            <a:off x="2009724" y="4162403"/>
            <a:ext cx="488992" cy="1988598"/>
            <a:chOff x="8211844" y="5246703"/>
            <a:chExt cx="488992" cy="958788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/>
          <p:cNvSpPr txBox="1"/>
          <p:nvPr/>
        </p:nvSpPr>
        <p:spPr>
          <a:xfrm>
            <a:off x="10257071" y="515670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Non-blocking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2048" y="49051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Non-blocking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14" y="1871493"/>
            <a:ext cx="7131560" cy="48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16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Server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4310617"/>
            <a:ext cx="16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1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44537" y="4302289"/>
            <a:ext cx="1658297" cy="3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2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i.imgur.com/vPxnd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72" y="2346077"/>
            <a:ext cx="46767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zRmqK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72" y="4767036"/>
            <a:ext cx="4695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fkEtr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767036"/>
            <a:ext cx="46291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50081" y="3012503"/>
            <a:ext cx="5523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33166"/>
            <a:ext cx="5523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1825668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simple device driver on RPI.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408" y="2580383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DRIVER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7" y="3220388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In first step, we have to initial the kernel module. 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28350"/>
              </p:ext>
            </p:extLst>
          </p:nvPr>
        </p:nvGraphicFramePr>
        <p:xfrm>
          <a:off x="983057" y="4325201"/>
          <a:ext cx="5322772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372771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hello_init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misc_register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printk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(DEVICE_NAME</a:t>
                      </a:r>
                      <a:r>
                        <a:rPr lang="en-US" altLang="zh-TW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 initialized</a:t>
                      </a:r>
                      <a:r>
                        <a:rPr lang="en-US" altLang="zh-TW" b="0" dirty="0" smtClean="0">
                          <a:solidFill>
                            <a:srgbClr val="D7BA7D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altLang="zh-TW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smtClean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SUCCESS;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2196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57873"/>
              </p:ext>
            </p:extLst>
          </p:nvPr>
        </p:nvGraphicFramePr>
        <p:xfrm>
          <a:off x="6599970" y="2351708"/>
          <a:ext cx="5322772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372771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miscdevice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=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.minor = MISC_DYNAMIC_MINOR,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.name = DEVICE_NAME,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.fops = &amp;fops,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219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4784"/>
              </p:ext>
            </p:extLst>
          </p:nvPr>
        </p:nvGraphicFramePr>
        <p:xfrm>
          <a:off x="6599970" y="3971456"/>
          <a:ext cx="5322772" cy="2444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959238401"/>
                    </a:ext>
                  </a:extLst>
                </a:gridCol>
              </a:tblGrid>
              <a:tr h="2444851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file_operations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fops =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.owner = THIS_MODULE,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.read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device_read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.write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device_write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.open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device_open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.release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device_release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4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02758"/>
              </p:ext>
            </p:extLst>
          </p:nvPr>
        </p:nvGraphicFramePr>
        <p:xfrm>
          <a:off x="711609" y="1884290"/>
          <a:ext cx="9385291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1407436018"/>
                    </a:ext>
                  </a:extLst>
                </a:gridCol>
                <a:gridCol w="6210468">
                  <a:extLst>
                    <a:ext uri="{9D8B030D-6E8A-4147-A177-3AD203B41FA5}">
                      <a16:colId xmlns:a16="http://schemas.microsoft.com/office/drawing/2014/main" val="129994254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36154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Tsing Hua University (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GPA 4.08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Institute of Communications Engineering (MS)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Hsinchu,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Sep. 2019 – Present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775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8408" y="1274009"/>
            <a:ext cx="1767840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EDUCATION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08" y="3853362"/>
            <a:ext cx="3322073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ACADEMIC  EXPERIENCE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1610" y="4438290"/>
            <a:ext cx="665171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22489"/>
              </p:ext>
            </p:extLst>
          </p:nvPr>
        </p:nvGraphicFramePr>
        <p:xfrm>
          <a:off x="711610" y="2697558"/>
          <a:ext cx="938529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980139734"/>
                    </a:ext>
                  </a:extLst>
                </a:gridCol>
                <a:gridCol w="6210467">
                  <a:extLst>
                    <a:ext uri="{9D8B030D-6E8A-4147-A177-3AD203B41FA5}">
                      <a16:colId xmlns:a16="http://schemas.microsoft.com/office/drawing/2014/main" val="2319859668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82480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Feng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Chia University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Department of Communications Engineering (BS)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Sep. 2014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– Jan. 2019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09474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68609" y="4463521"/>
            <a:ext cx="3128292" cy="13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33166"/>
            <a:ext cx="68665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408" y="1312630"/>
            <a:ext cx="2417297" cy="542731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09" y="1994478"/>
            <a:ext cx="9083342" cy="48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33166"/>
            <a:ext cx="68665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26" y="1366837"/>
            <a:ext cx="7200900" cy="517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4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49714" y="2994832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  <a:endParaRPr lang="zh-TW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8408" y="373806"/>
            <a:ext cx="1667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606"/>
              </p:ext>
            </p:extLst>
          </p:nvPr>
        </p:nvGraphicFramePr>
        <p:xfrm>
          <a:off x="1612012" y="1657900"/>
          <a:ext cx="8792756" cy="43531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32625">
                  <a:extLst>
                    <a:ext uri="{9D8B030D-6E8A-4147-A177-3AD203B41FA5}">
                      <a16:colId xmlns:a16="http://schemas.microsoft.com/office/drawing/2014/main" val="846821314"/>
                    </a:ext>
                  </a:extLst>
                </a:gridCol>
                <a:gridCol w="263753">
                  <a:extLst>
                    <a:ext uri="{9D8B030D-6E8A-4147-A177-3AD203B41FA5}">
                      <a16:colId xmlns:a16="http://schemas.microsoft.com/office/drawing/2014/main" val="3669824537"/>
                    </a:ext>
                  </a:extLst>
                </a:gridCol>
                <a:gridCol w="4396378">
                  <a:extLst>
                    <a:ext uri="{9D8B030D-6E8A-4147-A177-3AD203B41FA5}">
                      <a16:colId xmlns:a16="http://schemas.microsoft.com/office/drawing/2014/main" val="15251178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</a:t>
                      </a:r>
                      <a:r>
                        <a:rPr lang="en-US" altLang="zh-TW" baseline="0" dirty="0" smtClean="0"/>
                        <a:t> I HAVE DONE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0866"/>
                  </a:ext>
                </a:extLst>
              </a:tr>
              <a:tr h="4619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Skills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Tools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Website and Server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Develop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Node.js(Server), HTML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CSS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Computer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Vision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C++(or Python) with </a:t>
                      </a: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 language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C(or Python) with Raspberry PI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5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Technology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Go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lang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with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Linux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(UNIX) Operation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Basic operation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6" name="圓角矩形 5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PROJECT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60848" y="293412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Provide VoIP phone call monitoring and management service to user.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4" y="3296614"/>
            <a:ext cx="8191777" cy="32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0808" y="147611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8088" y="10297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670808" y="11109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4448" y="5262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16" y="3212955"/>
            <a:ext cx="768084" cy="7200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93697" y="204908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p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ARP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Spoofing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標楷體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16" y="4533443"/>
            <a:ext cx="768084" cy="72007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41" y="4071976"/>
            <a:ext cx="1095983" cy="4614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14" y="3819511"/>
            <a:ext cx="1142282" cy="95302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056381" y="268973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192.168.0.1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AAAA.AAAA.AAAA</a:t>
            </a:r>
            <a:endParaRPr lang="zh-TW" altLang="en-US" sz="1400" b="1" dirty="0">
              <a:latin typeface="Times and romance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56378" y="5253522"/>
            <a:ext cx="189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192.168.0.2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CCCC.CCCC.CCCC</a:t>
            </a:r>
            <a:endParaRPr lang="zh-TW" altLang="en-US" sz="1400" b="1" dirty="0">
              <a:latin typeface="Times and romance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2" y="5298218"/>
            <a:ext cx="980039" cy="83609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822229" y="5685063"/>
            <a:ext cx="2064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sz="1400" b="1" dirty="0">
              <a:latin typeface="Times and romance"/>
              <a:ea typeface="標楷體"/>
            </a:endParaRPr>
          </a:p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192.168.0.3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BBBB.BBBB.BBBB</a:t>
            </a:r>
            <a:endParaRPr lang="zh-TW" altLang="en-US" sz="1400" b="1" dirty="0">
              <a:latin typeface="Times and romance"/>
            </a:endParaRPr>
          </a:p>
        </p:txBody>
      </p:sp>
      <p:cxnSp>
        <p:nvCxnSpPr>
          <p:cNvPr id="18" name="直線接點 17"/>
          <p:cNvCxnSpPr>
            <a:stCxn id="12" idx="2"/>
            <a:endCxn id="16" idx="0"/>
          </p:cNvCxnSpPr>
          <p:nvPr/>
        </p:nvCxnSpPr>
        <p:spPr>
          <a:xfrm flipH="1">
            <a:off x="6696332" y="4533443"/>
            <a:ext cx="1" cy="7647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3"/>
            <a:endCxn id="12" idx="1"/>
          </p:cNvCxnSpPr>
          <p:nvPr/>
        </p:nvCxnSpPr>
        <p:spPr>
          <a:xfrm>
            <a:off x="3321700" y="3572995"/>
            <a:ext cx="2826641" cy="729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3"/>
            <a:endCxn id="12" idx="1"/>
          </p:cNvCxnSpPr>
          <p:nvPr/>
        </p:nvCxnSpPr>
        <p:spPr>
          <a:xfrm flipV="1">
            <a:off x="3321700" y="4302710"/>
            <a:ext cx="2826641" cy="59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2" idx="3"/>
            <a:endCxn id="13" idx="1"/>
          </p:cNvCxnSpPr>
          <p:nvPr/>
        </p:nvCxnSpPr>
        <p:spPr>
          <a:xfrm flipV="1">
            <a:off x="7244324" y="4296025"/>
            <a:ext cx="984390" cy="6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592885" y="4533443"/>
            <a:ext cx="0" cy="767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3321701" y="4477821"/>
            <a:ext cx="2826640" cy="57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3321701" y="3423904"/>
            <a:ext cx="28266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37212" y="4765854"/>
            <a:ext cx="175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Times and romance"/>
              </a:rPr>
              <a:t>192.168.0.1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corresponds to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BBBB.BBBB.BBBB</a:t>
            </a:r>
            <a:endParaRPr lang="zh-TW" altLang="en-US" sz="1200" b="1" dirty="0">
              <a:latin typeface="Times and romance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62736" y="3137613"/>
            <a:ext cx="175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Times and romance"/>
              </a:rPr>
              <a:t>192.168.0.2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corresponds to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BBBB.BBBB.BBBB</a:t>
            </a:r>
            <a:endParaRPr lang="zh-TW" altLang="en-US" sz="1200" b="1" dirty="0">
              <a:latin typeface="Times and romance"/>
            </a:endParaRPr>
          </a:p>
        </p:txBody>
      </p:sp>
    </p:spTree>
    <p:extLst>
      <p:ext uri="{BB962C8B-B14F-4D97-AF65-F5344CB8AC3E}">
        <p14:creationId xmlns:p14="http://schemas.microsoft.com/office/powerpoint/2010/main" val="2599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98088" y="10297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11" idx="6"/>
          </p:cNvCxnSpPr>
          <p:nvPr/>
        </p:nvCxnSpPr>
        <p:spPr>
          <a:xfrm>
            <a:off x="670808" y="11109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4448" y="5262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807" y="1426409"/>
            <a:ext cx="1955285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FLOWCHART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2" y="2373629"/>
            <a:ext cx="9076078" cy="4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926</Words>
  <Application>Microsoft Office PowerPoint</Application>
  <PresentationFormat>寬螢幕</PresentationFormat>
  <Paragraphs>217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Times and romance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Georgia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74</cp:revision>
  <dcterms:created xsi:type="dcterms:W3CDTF">2020-06-08T00:36:20Z</dcterms:created>
  <dcterms:modified xsi:type="dcterms:W3CDTF">2020-06-10T03:23:46Z</dcterms:modified>
</cp:coreProperties>
</file>