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906000" type="A4"/>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03" autoAdjust="0"/>
    <p:restoredTop sz="94660"/>
  </p:normalViewPr>
  <p:slideViewPr>
    <p:cSldViewPr snapToGrid="0">
      <p:cViewPr>
        <p:scale>
          <a:sx n="125" d="100"/>
          <a:sy n="125" d="100"/>
        </p:scale>
        <p:origin x="2790" y="-27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D5F3CDC1-7B12-4134-A5C4-51E3D4EC3889}" type="datetimeFigureOut">
              <a:rPr lang="zh-TW" altLang="en-US" smtClean="0"/>
              <a:t>2020/10/21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3CC94DE-F1FF-4498-9653-2087BBB95AB3}" type="slidenum">
              <a:rPr lang="zh-TW" altLang="en-US" smtClean="0"/>
              <a:t>‹#›</a:t>
            </a:fld>
            <a:endParaRPr lang="zh-TW" altLang="en-US"/>
          </a:p>
        </p:txBody>
      </p:sp>
    </p:spTree>
    <p:extLst>
      <p:ext uri="{BB962C8B-B14F-4D97-AF65-F5344CB8AC3E}">
        <p14:creationId xmlns:p14="http://schemas.microsoft.com/office/powerpoint/2010/main" val="116400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5F3CDC1-7B12-4134-A5C4-51E3D4EC3889}" type="datetimeFigureOut">
              <a:rPr lang="zh-TW" altLang="en-US" smtClean="0"/>
              <a:t>2020/10/21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3CC94DE-F1FF-4498-9653-2087BBB95AB3}" type="slidenum">
              <a:rPr lang="zh-TW" altLang="en-US" smtClean="0"/>
              <a:t>‹#›</a:t>
            </a:fld>
            <a:endParaRPr lang="zh-TW" altLang="en-US"/>
          </a:p>
        </p:txBody>
      </p:sp>
    </p:spTree>
    <p:extLst>
      <p:ext uri="{BB962C8B-B14F-4D97-AF65-F5344CB8AC3E}">
        <p14:creationId xmlns:p14="http://schemas.microsoft.com/office/powerpoint/2010/main" val="224407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5F3CDC1-7B12-4134-A5C4-51E3D4EC3889}" type="datetimeFigureOut">
              <a:rPr lang="zh-TW" altLang="en-US" smtClean="0"/>
              <a:t>2020/10/21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3CC94DE-F1FF-4498-9653-2087BBB95AB3}" type="slidenum">
              <a:rPr lang="zh-TW" altLang="en-US" smtClean="0"/>
              <a:t>‹#›</a:t>
            </a:fld>
            <a:endParaRPr lang="zh-TW" altLang="en-US"/>
          </a:p>
        </p:txBody>
      </p:sp>
    </p:spTree>
    <p:extLst>
      <p:ext uri="{BB962C8B-B14F-4D97-AF65-F5344CB8AC3E}">
        <p14:creationId xmlns:p14="http://schemas.microsoft.com/office/powerpoint/2010/main" val="2210781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5F3CDC1-7B12-4134-A5C4-51E3D4EC3889}" type="datetimeFigureOut">
              <a:rPr lang="zh-TW" altLang="en-US" smtClean="0"/>
              <a:t>2020/10/21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3CC94DE-F1FF-4498-9653-2087BBB95AB3}" type="slidenum">
              <a:rPr lang="zh-TW" altLang="en-US" smtClean="0"/>
              <a:t>‹#›</a:t>
            </a:fld>
            <a:endParaRPr lang="zh-TW" altLang="en-US"/>
          </a:p>
        </p:txBody>
      </p:sp>
    </p:spTree>
    <p:extLst>
      <p:ext uri="{BB962C8B-B14F-4D97-AF65-F5344CB8AC3E}">
        <p14:creationId xmlns:p14="http://schemas.microsoft.com/office/powerpoint/2010/main" val="10538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5F3CDC1-7B12-4134-A5C4-51E3D4EC3889}" type="datetimeFigureOut">
              <a:rPr lang="zh-TW" altLang="en-US" smtClean="0"/>
              <a:t>2020/10/21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3CC94DE-F1FF-4498-9653-2087BBB95AB3}" type="slidenum">
              <a:rPr lang="zh-TW" altLang="en-US" smtClean="0"/>
              <a:t>‹#›</a:t>
            </a:fld>
            <a:endParaRPr lang="zh-TW" altLang="en-US"/>
          </a:p>
        </p:txBody>
      </p:sp>
    </p:spTree>
    <p:extLst>
      <p:ext uri="{BB962C8B-B14F-4D97-AF65-F5344CB8AC3E}">
        <p14:creationId xmlns:p14="http://schemas.microsoft.com/office/powerpoint/2010/main" val="354759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5F3CDC1-7B12-4134-A5C4-51E3D4EC3889}" type="datetimeFigureOut">
              <a:rPr lang="zh-TW" altLang="en-US" smtClean="0"/>
              <a:t>2020/10/21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3CC94DE-F1FF-4498-9653-2087BBB95AB3}" type="slidenum">
              <a:rPr lang="zh-TW" altLang="en-US" smtClean="0"/>
              <a:t>‹#›</a:t>
            </a:fld>
            <a:endParaRPr lang="zh-TW" altLang="en-US"/>
          </a:p>
        </p:txBody>
      </p:sp>
    </p:spTree>
    <p:extLst>
      <p:ext uri="{BB962C8B-B14F-4D97-AF65-F5344CB8AC3E}">
        <p14:creationId xmlns:p14="http://schemas.microsoft.com/office/powerpoint/2010/main" val="2999935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472381" y="3618442"/>
            <a:ext cx="2901255"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471863" y="3618442"/>
            <a:ext cx="2915543"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5F3CDC1-7B12-4134-A5C4-51E3D4EC3889}" type="datetimeFigureOut">
              <a:rPr lang="zh-TW" altLang="en-US" smtClean="0"/>
              <a:t>2020/10/21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3CC94DE-F1FF-4498-9653-2087BBB95AB3}" type="slidenum">
              <a:rPr lang="zh-TW" altLang="en-US" smtClean="0"/>
              <a:t>‹#›</a:t>
            </a:fld>
            <a:endParaRPr lang="zh-TW" altLang="en-US"/>
          </a:p>
        </p:txBody>
      </p:sp>
    </p:spTree>
    <p:extLst>
      <p:ext uri="{BB962C8B-B14F-4D97-AF65-F5344CB8AC3E}">
        <p14:creationId xmlns:p14="http://schemas.microsoft.com/office/powerpoint/2010/main" val="334147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5F3CDC1-7B12-4134-A5C4-51E3D4EC3889}" type="datetimeFigureOut">
              <a:rPr lang="zh-TW" altLang="en-US" smtClean="0"/>
              <a:t>2020/10/21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3CC94DE-F1FF-4498-9653-2087BBB95AB3}" type="slidenum">
              <a:rPr lang="zh-TW" altLang="en-US" smtClean="0"/>
              <a:t>‹#›</a:t>
            </a:fld>
            <a:endParaRPr lang="zh-TW" altLang="en-US"/>
          </a:p>
        </p:txBody>
      </p:sp>
    </p:spTree>
    <p:extLst>
      <p:ext uri="{BB962C8B-B14F-4D97-AF65-F5344CB8AC3E}">
        <p14:creationId xmlns:p14="http://schemas.microsoft.com/office/powerpoint/2010/main" val="221238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3CDC1-7B12-4134-A5C4-51E3D4EC3889}" type="datetimeFigureOut">
              <a:rPr lang="zh-TW" altLang="en-US" smtClean="0"/>
              <a:t>2020/10/21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3CC94DE-F1FF-4498-9653-2087BBB95AB3}" type="slidenum">
              <a:rPr lang="zh-TW" altLang="en-US" smtClean="0"/>
              <a:t>‹#›</a:t>
            </a:fld>
            <a:endParaRPr lang="zh-TW" altLang="en-US"/>
          </a:p>
        </p:txBody>
      </p:sp>
    </p:spTree>
    <p:extLst>
      <p:ext uri="{BB962C8B-B14F-4D97-AF65-F5344CB8AC3E}">
        <p14:creationId xmlns:p14="http://schemas.microsoft.com/office/powerpoint/2010/main" val="30251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D5F3CDC1-7B12-4134-A5C4-51E3D4EC3889}" type="datetimeFigureOut">
              <a:rPr lang="zh-TW" altLang="en-US" smtClean="0"/>
              <a:t>2020/10/21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3CC94DE-F1FF-4498-9653-2087BBB95AB3}" type="slidenum">
              <a:rPr lang="zh-TW" altLang="en-US" smtClean="0"/>
              <a:t>‹#›</a:t>
            </a:fld>
            <a:endParaRPr lang="zh-TW" altLang="en-US"/>
          </a:p>
        </p:txBody>
      </p:sp>
    </p:spTree>
    <p:extLst>
      <p:ext uri="{BB962C8B-B14F-4D97-AF65-F5344CB8AC3E}">
        <p14:creationId xmlns:p14="http://schemas.microsoft.com/office/powerpoint/2010/main" val="385162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D5F3CDC1-7B12-4134-A5C4-51E3D4EC3889}" type="datetimeFigureOut">
              <a:rPr lang="zh-TW" altLang="en-US" smtClean="0"/>
              <a:t>2020/10/21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3CC94DE-F1FF-4498-9653-2087BBB95AB3}" type="slidenum">
              <a:rPr lang="zh-TW" altLang="en-US" smtClean="0"/>
              <a:t>‹#›</a:t>
            </a:fld>
            <a:endParaRPr lang="zh-TW" altLang="en-US"/>
          </a:p>
        </p:txBody>
      </p:sp>
    </p:spTree>
    <p:extLst>
      <p:ext uri="{BB962C8B-B14F-4D97-AF65-F5344CB8AC3E}">
        <p14:creationId xmlns:p14="http://schemas.microsoft.com/office/powerpoint/2010/main" val="270304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5F3CDC1-7B12-4134-A5C4-51E3D4EC3889}" type="datetimeFigureOut">
              <a:rPr lang="zh-TW" altLang="en-US" smtClean="0"/>
              <a:t>2020/10/21</a:t>
            </a:fld>
            <a:endParaRPr lang="zh-TW"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3CC94DE-F1FF-4498-9653-2087BBB95AB3}" type="slidenum">
              <a:rPr lang="zh-TW" altLang="en-US" smtClean="0"/>
              <a:t>‹#›</a:t>
            </a:fld>
            <a:endParaRPr lang="zh-TW" altLang="en-US"/>
          </a:p>
        </p:txBody>
      </p:sp>
    </p:spTree>
    <p:extLst>
      <p:ext uri="{BB962C8B-B14F-4D97-AF65-F5344CB8AC3E}">
        <p14:creationId xmlns:p14="http://schemas.microsoft.com/office/powerpoint/2010/main" val="383521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298"/>
            <a:ext cx="6858001" cy="960086"/>
          </a:xfrm>
          <a:prstGeom prst="rect">
            <a:avLst/>
          </a:prstGeom>
          <a:solidFill>
            <a:srgbClr val="8DAFB1"/>
          </a:solidFill>
          <a:ln w="12700" cap="flat" cmpd="sng" algn="ctr">
            <a:noFill/>
            <a:prstDash val="solid"/>
            <a:miter lim="800000"/>
          </a:ln>
          <a:effectLst/>
        </p:spPr>
        <p:txBody>
          <a:bodyPr rtlCol="0" anchor="ctr"/>
          <a:lstStyle/>
          <a:p>
            <a:endParaRPr lang="zh-TW" altLang="en-US"/>
          </a:p>
        </p:txBody>
      </p:sp>
      <p:sp>
        <p:nvSpPr>
          <p:cNvPr id="7" name="矩形 6"/>
          <p:cNvSpPr/>
          <p:nvPr/>
        </p:nvSpPr>
        <p:spPr>
          <a:xfrm rot="19593859">
            <a:off x="6078788" y="-271742"/>
            <a:ext cx="145458" cy="1814245"/>
          </a:xfrm>
          <a:prstGeom prst="rect">
            <a:avLst/>
          </a:prstGeom>
          <a:solidFill>
            <a:sysClr val="window" lastClr="FFFFFF"/>
          </a:solidFill>
          <a:ln w="12700" cap="flat" cmpd="sng" algn="ctr">
            <a:noFill/>
            <a:prstDash val="solid"/>
            <a:miter lim="800000"/>
          </a:ln>
          <a:effectLst/>
        </p:spPr>
        <p:txBody>
          <a:bodyPr rtlCol="0" anchor="ctr"/>
          <a:lstStyle/>
          <a:p>
            <a:endParaRPr lang="zh-TW" altLang="en-US"/>
          </a:p>
        </p:txBody>
      </p:sp>
      <p:sp>
        <p:nvSpPr>
          <p:cNvPr id="9" name="矩形 8"/>
          <p:cNvSpPr/>
          <p:nvPr/>
        </p:nvSpPr>
        <p:spPr>
          <a:xfrm rot="19593859">
            <a:off x="6367000" y="-249426"/>
            <a:ext cx="158785" cy="1527232"/>
          </a:xfrm>
          <a:prstGeom prst="rect">
            <a:avLst/>
          </a:prstGeom>
          <a:solidFill>
            <a:sysClr val="window" lastClr="FFFFFF"/>
          </a:solidFill>
          <a:ln w="12700" cap="flat" cmpd="sng" algn="ctr">
            <a:noFill/>
            <a:prstDash val="solid"/>
            <a:miter lim="800000"/>
          </a:ln>
          <a:effectLst/>
        </p:spPr>
        <p:txBody>
          <a:bodyPr rtlCol="0" anchor="ctr"/>
          <a:lstStyle/>
          <a:p>
            <a:endParaRPr lang="zh-TW" altLang="en-US"/>
          </a:p>
        </p:txBody>
      </p:sp>
      <p:sp>
        <p:nvSpPr>
          <p:cNvPr id="11" name="文字方塊 10"/>
          <p:cNvSpPr txBox="1"/>
          <p:nvPr/>
        </p:nvSpPr>
        <p:spPr>
          <a:xfrm>
            <a:off x="206785" y="49890"/>
            <a:ext cx="2417650" cy="369332"/>
          </a:xfrm>
          <a:prstGeom prst="rect">
            <a:avLst/>
          </a:prstGeom>
          <a:noFill/>
        </p:spPr>
        <p:txBody>
          <a:bodyPr wrap="none" rtlCol="0">
            <a:spAutoFit/>
          </a:bodyPr>
          <a:lstStyle/>
          <a:p>
            <a:r>
              <a:rPr lang="en-US" altLang="zh-TW" b="1" dirty="0">
                <a:solidFill>
                  <a:schemeClr val="bg1"/>
                </a:solidFill>
                <a:latin typeface="Georgia" panose="02040502050405020303" pitchFamily="18" charset="0"/>
                <a:cs typeface="Times New Roman" panose="02020603050405020304" pitchFamily="18" charset="0"/>
              </a:rPr>
              <a:t>WEN-YUAN CHEN</a:t>
            </a:r>
            <a:endParaRPr lang="zh-TW" altLang="en-US" b="1" dirty="0">
              <a:solidFill>
                <a:schemeClr val="bg1"/>
              </a:solidFill>
              <a:latin typeface="Georgia" panose="02040502050405020303" pitchFamily="18" charset="0"/>
              <a:cs typeface="Times New Roman" panose="02020603050405020304" pitchFamily="18" charset="0"/>
            </a:endParaRPr>
          </a:p>
        </p:txBody>
      </p:sp>
      <p:sp>
        <p:nvSpPr>
          <p:cNvPr id="14" name="圆形小人1 29"/>
          <p:cNvSpPr>
            <a:spLocks noChangeAspect="1"/>
          </p:cNvSpPr>
          <p:nvPr/>
        </p:nvSpPr>
        <p:spPr bwMode="auto">
          <a:xfrm>
            <a:off x="307752" y="472644"/>
            <a:ext cx="209550" cy="133350"/>
          </a:xfrm>
          <a:custGeom>
            <a:avLst/>
            <a:gdLst>
              <a:gd name="T0" fmla="*/ 912 w 683211"/>
              <a:gd name="T1" fmla="*/ 1212 h 432048"/>
              <a:gd name="T2" fmla="*/ 1216 w 683211"/>
              <a:gd name="T3" fmla="*/ 1849 h 432048"/>
              <a:gd name="T4" fmla="*/ 1217 w 683211"/>
              <a:gd name="T5" fmla="*/ 1869 h 432048"/>
              <a:gd name="T6" fmla="*/ 922 w 683211"/>
              <a:gd name="T7" fmla="*/ 1869 h 432048"/>
              <a:gd name="T8" fmla="*/ 922 w 683211"/>
              <a:gd name="T9" fmla="*/ 1831 h 432048"/>
              <a:gd name="T10" fmla="*/ 806 w 683211"/>
              <a:gd name="T11" fmla="*/ 1272 h 432048"/>
              <a:gd name="T12" fmla="*/ 912 w 683211"/>
              <a:gd name="T13" fmla="*/ 1212 h 432048"/>
              <a:gd name="T14" fmla="*/ 432 w 683211"/>
              <a:gd name="T15" fmla="*/ 937 h 432048"/>
              <a:gd name="T16" fmla="*/ 864 w 683211"/>
              <a:gd name="T17" fmla="*/ 1841 h 432048"/>
              <a:gd name="T18" fmla="*/ 864 w 683211"/>
              <a:gd name="T19" fmla="*/ 1869 h 432048"/>
              <a:gd name="T20" fmla="*/ 0 w 683211"/>
              <a:gd name="T21" fmla="*/ 1869 h 432048"/>
              <a:gd name="T22" fmla="*/ 0 w 683211"/>
              <a:gd name="T23" fmla="*/ 1841 h 432048"/>
              <a:gd name="T24" fmla="*/ 432 w 683211"/>
              <a:gd name="T25" fmla="*/ 937 h 432048"/>
              <a:gd name="T26" fmla="*/ 912 w 683211"/>
              <a:gd name="T27" fmla="*/ 551 h 432048"/>
              <a:gd name="T28" fmla="*/ 1033 w 683211"/>
              <a:gd name="T29" fmla="*/ 841 h 432048"/>
              <a:gd name="T30" fmla="*/ 912 w 683211"/>
              <a:gd name="T31" fmla="*/ 1131 h 432048"/>
              <a:gd name="T32" fmla="*/ 791 w 683211"/>
              <a:gd name="T33" fmla="*/ 841 h 432048"/>
              <a:gd name="T34" fmla="*/ 912 w 683211"/>
              <a:gd name="T35" fmla="*/ 551 h 432048"/>
              <a:gd name="T36" fmla="*/ 432 w 683211"/>
              <a:gd name="T37" fmla="*/ 0 h 432048"/>
              <a:gd name="T38" fmla="*/ 604 w 683211"/>
              <a:gd name="T39" fmla="*/ 411 h 432048"/>
              <a:gd name="T40" fmla="*/ 432 w 683211"/>
              <a:gd name="T41" fmla="*/ 822 h 432048"/>
              <a:gd name="T42" fmla="*/ 261 w 683211"/>
              <a:gd name="T43" fmla="*/ 411 h 432048"/>
              <a:gd name="T44" fmla="*/ 432 w 683211"/>
              <a:gd name="T45" fmla="*/ 0 h 4320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83211" h="432048">
                <a:moveTo>
                  <a:pt x="512137" y="280189"/>
                </a:moveTo>
                <a:cubicBezTo>
                  <a:pt x="588167" y="280189"/>
                  <a:pt x="653655" y="340557"/>
                  <a:pt x="683040" y="427518"/>
                </a:cubicBezTo>
                <a:lnTo>
                  <a:pt x="683211" y="432048"/>
                </a:lnTo>
                <a:lnTo>
                  <a:pt x="518050" y="432048"/>
                </a:lnTo>
                <a:lnTo>
                  <a:pt x="517720" y="423301"/>
                </a:lnTo>
                <a:cubicBezTo>
                  <a:pt x="501526" y="375376"/>
                  <a:pt x="479652" y="331635"/>
                  <a:pt x="452572" y="294062"/>
                </a:cubicBezTo>
                <a:cubicBezTo>
                  <a:pt x="471023" y="284776"/>
                  <a:pt x="491179" y="280189"/>
                  <a:pt x="512137" y="280189"/>
                </a:cubicBezTo>
                <a:close/>
                <a:moveTo>
                  <a:pt x="242652" y="216651"/>
                </a:moveTo>
                <a:cubicBezTo>
                  <a:pt x="350494" y="216651"/>
                  <a:pt x="443383" y="302276"/>
                  <a:pt x="485063" y="425622"/>
                </a:cubicBezTo>
                <a:lnTo>
                  <a:pt x="485305" y="432048"/>
                </a:lnTo>
                <a:lnTo>
                  <a:pt x="0" y="432048"/>
                </a:lnTo>
                <a:lnTo>
                  <a:pt x="242" y="425623"/>
                </a:lnTo>
                <a:cubicBezTo>
                  <a:pt x="41922" y="302276"/>
                  <a:pt x="134811" y="216651"/>
                  <a:pt x="242652" y="216651"/>
                </a:cubicBezTo>
                <a:close/>
                <a:moveTo>
                  <a:pt x="512137" y="127447"/>
                </a:moveTo>
                <a:cubicBezTo>
                  <a:pt x="549644" y="127447"/>
                  <a:pt x="580050" y="157437"/>
                  <a:pt x="580050" y="194431"/>
                </a:cubicBezTo>
                <a:cubicBezTo>
                  <a:pt x="580050" y="231425"/>
                  <a:pt x="549644" y="261414"/>
                  <a:pt x="512137" y="261414"/>
                </a:cubicBezTo>
                <a:cubicBezTo>
                  <a:pt x="474630" y="261414"/>
                  <a:pt x="444224" y="231425"/>
                  <a:pt x="444224" y="194431"/>
                </a:cubicBezTo>
                <a:cubicBezTo>
                  <a:pt x="444224" y="157437"/>
                  <a:pt x="474630" y="127447"/>
                  <a:pt x="512137" y="127447"/>
                </a:cubicBezTo>
                <a:close/>
                <a:moveTo>
                  <a:pt x="242652" y="0"/>
                </a:moveTo>
                <a:cubicBezTo>
                  <a:pt x="295853" y="0"/>
                  <a:pt x="338980" y="42537"/>
                  <a:pt x="338980" y="95010"/>
                </a:cubicBezTo>
                <a:cubicBezTo>
                  <a:pt x="338980" y="147482"/>
                  <a:pt x="295853" y="190020"/>
                  <a:pt x="242652" y="190020"/>
                </a:cubicBezTo>
                <a:cubicBezTo>
                  <a:pt x="189452" y="190020"/>
                  <a:pt x="146324" y="147482"/>
                  <a:pt x="146324" y="95010"/>
                </a:cubicBezTo>
                <a:cubicBezTo>
                  <a:pt x="146324" y="42537"/>
                  <a:pt x="189452" y="0"/>
                  <a:pt x="242652" y="0"/>
                </a:cubicBezTo>
                <a:close/>
              </a:path>
            </a:pathLst>
          </a:custGeom>
          <a:solidFill>
            <a:srgbClr val="1E1E1E"/>
          </a:solidFill>
          <a:ln>
            <a:noFill/>
          </a:ln>
        </p:spPr>
        <p:txBody>
          <a:bodyPr anchor="ctr"/>
          <a:lstStyle/>
          <a:p>
            <a:endParaRPr lang="zh-TW" altLang="en-US"/>
          </a:p>
        </p:txBody>
      </p:sp>
      <p:sp>
        <p:nvSpPr>
          <p:cNvPr id="13" name="文字方塊 12"/>
          <p:cNvSpPr txBox="1"/>
          <p:nvPr/>
        </p:nvSpPr>
        <p:spPr>
          <a:xfrm>
            <a:off x="515728" y="412361"/>
            <a:ext cx="830677" cy="253916"/>
          </a:xfrm>
          <a:prstGeom prst="rect">
            <a:avLst/>
          </a:prstGeom>
          <a:noFill/>
        </p:spPr>
        <p:txBody>
          <a:bodyPr wrap="none" rtlCol="0">
            <a:spAutoFit/>
          </a:bodyPr>
          <a:lstStyle/>
          <a:p>
            <a:r>
              <a:rPr lang="en-US" altLang="zh-TW" sz="1000" dirty="0">
                <a:latin typeface="Bahnschrift" panose="020B0502040204020203" pitchFamily="34" charset="0"/>
                <a:cs typeface="Times New Roman" panose="02020603050405020304" pitchFamily="18" charset="0"/>
              </a:rPr>
              <a:t>1996/08/06</a:t>
            </a:r>
            <a:endParaRPr lang="zh-TW" altLang="en-US" sz="1000" dirty="0">
              <a:latin typeface="Bahnschrift" panose="020B0502040204020203" pitchFamily="34" charset="0"/>
              <a:cs typeface="Times New Roman" panose="02020603050405020304" pitchFamily="18" charset="0"/>
            </a:endParaRPr>
          </a:p>
        </p:txBody>
      </p:sp>
      <p:sp>
        <p:nvSpPr>
          <p:cNvPr id="16" name="Freeform 40"/>
          <p:cNvSpPr>
            <a:spLocks noChangeAspect="1" noEditPoints="1"/>
          </p:cNvSpPr>
          <p:nvPr/>
        </p:nvSpPr>
        <p:spPr bwMode="auto">
          <a:xfrm flipH="1">
            <a:off x="1601279" y="500456"/>
            <a:ext cx="210185" cy="116840"/>
          </a:xfrm>
          <a:custGeom>
            <a:avLst/>
            <a:gdLst>
              <a:gd name="T0" fmla="*/ 0 w 302"/>
              <a:gd name="T1" fmla="*/ 208 h 208"/>
              <a:gd name="T2" fmla="*/ 94 w 302"/>
              <a:gd name="T3" fmla="*/ 123 h 208"/>
              <a:gd name="T4" fmla="*/ 151 w 302"/>
              <a:gd name="T5" fmla="*/ 170 h 208"/>
              <a:gd name="T6" fmla="*/ 208 w 302"/>
              <a:gd name="T7" fmla="*/ 123 h 208"/>
              <a:gd name="T8" fmla="*/ 302 w 302"/>
              <a:gd name="T9" fmla="*/ 208 h 208"/>
              <a:gd name="T10" fmla="*/ 0 w 302"/>
              <a:gd name="T11" fmla="*/ 208 h 208"/>
              <a:gd name="T12" fmla="*/ 0 w 302"/>
              <a:gd name="T13" fmla="*/ 208 h 208"/>
              <a:gd name="T14" fmla="*/ 0 w 302"/>
              <a:gd name="T15" fmla="*/ 208 h 208"/>
              <a:gd name="T16" fmla="*/ 217 w 302"/>
              <a:gd name="T17" fmla="*/ 114 h 208"/>
              <a:gd name="T18" fmla="*/ 302 w 302"/>
              <a:gd name="T19" fmla="*/ 48 h 208"/>
              <a:gd name="T20" fmla="*/ 302 w 302"/>
              <a:gd name="T21" fmla="*/ 189 h 208"/>
              <a:gd name="T22" fmla="*/ 217 w 302"/>
              <a:gd name="T23" fmla="*/ 114 h 208"/>
              <a:gd name="T24" fmla="*/ 217 w 302"/>
              <a:gd name="T25" fmla="*/ 114 h 208"/>
              <a:gd name="T26" fmla="*/ 217 w 302"/>
              <a:gd name="T27" fmla="*/ 114 h 208"/>
              <a:gd name="T28" fmla="*/ 0 w 302"/>
              <a:gd name="T29" fmla="*/ 189 h 208"/>
              <a:gd name="T30" fmla="*/ 0 w 302"/>
              <a:gd name="T31" fmla="*/ 48 h 208"/>
              <a:gd name="T32" fmla="*/ 85 w 302"/>
              <a:gd name="T33" fmla="*/ 114 h 208"/>
              <a:gd name="T34" fmla="*/ 0 w 302"/>
              <a:gd name="T35" fmla="*/ 189 h 208"/>
              <a:gd name="T36" fmla="*/ 0 w 302"/>
              <a:gd name="T37" fmla="*/ 189 h 208"/>
              <a:gd name="T38" fmla="*/ 0 w 302"/>
              <a:gd name="T39" fmla="*/ 189 h 208"/>
              <a:gd name="T40" fmla="*/ 151 w 302"/>
              <a:gd name="T41" fmla="*/ 152 h 208"/>
              <a:gd name="T42" fmla="*/ 0 w 302"/>
              <a:gd name="T43" fmla="*/ 29 h 208"/>
              <a:gd name="T44" fmla="*/ 0 w 302"/>
              <a:gd name="T45" fmla="*/ 0 h 208"/>
              <a:gd name="T46" fmla="*/ 302 w 302"/>
              <a:gd name="T47" fmla="*/ 0 h 208"/>
              <a:gd name="T48" fmla="*/ 302 w 302"/>
              <a:gd name="T49" fmla="*/ 29 h 208"/>
              <a:gd name="T50" fmla="*/ 151 w 302"/>
              <a:gd name="T51" fmla="*/ 152 h 208"/>
              <a:gd name="T52" fmla="*/ 151 w 302"/>
              <a:gd name="T53" fmla="*/ 152 h 208"/>
              <a:gd name="T54" fmla="*/ 151 w 302"/>
              <a:gd name="T55" fmla="*/ 152 h 208"/>
              <a:gd name="T56" fmla="*/ 151 w 302"/>
              <a:gd name="T57" fmla="*/ 152 h 208"/>
              <a:gd name="T58" fmla="*/ 151 w 302"/>
              <a:gd name="T59" fmla="*/ 15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2" h="208">
                <a:moveTo>
                  <a:pt x="0" y="208"/>
                </a:moveTo>
                <a:lnTo>
                  <a:pt x="94" y="123"/>
                </a:lnTo>
                <a:lnTo>
                  <a:pt x="151" y="170"/>
                </a:lnTo>
                <a:lnTo>
                  <a:pt x="208" y="123"/>
                </a:lnTo>
                <a:lnTo>
                  <a:pt x="302" y="208"/>
                </a:lnTo>
                <a:lnTo>
                  <a:pt x="0" y="208"/>
                </a:lnTo>
                <a:lnTo>
                  <a:pt x="0" y="208"/>
                </a:lnTo>
                <a:lnTo>
                  <a:pt x="0" y="208"/>
                </a:lnTo>
                <a:close/>
                <a:moveTo>
                  <a:pt x="217" y="114"/>
                </a:moveTo>
                <a:lnTo>
                  <a:pt x="302" y="48"/>
                </a:lnTo>
                <a:lnTo>
                  <a:pt x="302" y="189"/>
                </a:lnTo>
                <a:lnTo>
                  <a:pt x="217" y="114"/>
                </a:lnTo>
                <a:lnTo>
                  <a:pt x="217" y="114"/>
                </a:lnTo>
                <a:lnTo>
                  <a:pt x="217" y="114"/>
                </a:lnTo>
                <a:close/>
                <a:moveTo>
                  <a:pt x="0" y="189"/>
                </a:moveTo>
                <a:lnTo>
                  <a:pt x="0" y="48"/>
                </a:lnTo>
                <a:lnTo>
                  <a:pt x="85" y="114"/>
                </a:lnTo>
                <a:lnTo>
                  <a:pt x="0" y="189"/>
                </a:lnTo>
                <a:lnTo>
                  <a:pt x="0" y="189"/>
                </a:lnTo>
                <a:lnTo>
                  <a:pt x="0" y="189"/>
                </a:lnTo>
                <a:close/>
                <a:moveTo>
                  <a:pt x="151" y="152"/>
                </a:moveTo>
                <a:lnTo>
                  <a:pt x="0" y="29"/>
                </a:lnTo>
                <a:lnTo>
                  <a:pt x="0" y="0"/>
                </a:lnTo>
                <a:lnTo>
                  <a:pt x="302" y="0"/>
                </a:lnTo>
                <a:lnTo>
                  <a:pt x="302" y="29"/>
                </a:lnTo>
                <a:lnTo>
                  <a:pt x="151" y="152"/>
                </a:lnTo>
                <a:lnTo>
                  <a:pt x="151" y="152"/>
                </a:lnTo>
                <a:lnTo>
                  <a:pt x="151" y="152"/>
                </a:lnTo>
                <a:close/>
                <a:moveTo>
                  <a:pt x="151" y="152"/>
                </a:moveTo>
                <a:lnTo>
                  <a:pt x="151" y="152"/>
                </a:lnTo>
                <a:close/>
              </a:path>
            </a:pathLst>
          </a:custGeom>
          <a:solidFill>
            <a:srgbClr val="1E1E1E"/>
          </a:solidFill>
          <a:ln>
            <a:noFill/>
          </a:ln>
        </p:spPr>
        <p:txBody>
          <a:bodyPr vert="horz" wrap="square" lIns="91440" tIns="45720" rIns="91440" bIns="45720" numCol="1" anchor="t" anchorCtr="0" compatLnSpc="1"/>
          <a:lstStyle/>
          <a:p>
            <a:endParaRPr lang="zh-TW" altLang="en-US"/>
          </a:p>
        </p:txBody>
      </p:sp>
      <p:sp>
        <p:nvSpPr>
          <p:cNvPr id="17" name="文字方塊 16"/>
          <p:cNvSpPr txBox="1"/>
          <p:nvPr/>
        </p:nvSpPr>
        <p:spPr>
          <a:xfrm>
            <a:off x="1809806" y="418203"/>
            <a:ext cx="1988045" cy="246221"/>
          </a:xfrm>
          <a:prstGeom prst="rect">
            <a:avLst/>
          </a:prstGeom>
          <a:noFill/>
        </p:spPr>
        <p:txBody>
          <a:bodyPr wrap="none" rtlCol="0">
            <a:spAutoFit/>
          </a:bodyPr>
          <a:lstStyle/>
          <a:p>
            <a:r>
              <a:rPr lang="en-US" altLang="zh-TW" sz="1000" dirty="0">
                <a:latin typeface="Bahnschrift" panose="020B0502040204020203" pitchFamily="34" charset="0"/>
                <a:cs typeface="Times New Roman" panose="02020603050405020304" pitchFamily="18" charset="0"/>
              </a:rPr>
              <a:t>chenwy0806@gapp.nthu.edu.tw</a:t>
            </a:r>
            <a:endParaRPr lang="zh-TW" altLang="en-US" sz="1000" dirty="0">
              <a:latin typeface="Bahnschrift" panose="020B0502040204020203" pitchFamily="34" charset="0"/>
              <a:cs typeface="Times New Roman" panose="02020603050405020304" pitchFamily="18" charset="0"/>
            </a:endParaRPr>
          </a:p>
        </p:txBody>
      </p:sp>
      <p:sp>
        <p:nvSpPr>
          <p:cNvPr id="18" name="Freeform 31"/>
          <p:cNvSpPr>
            <a:spLocks noChangeAspect="1" noEditPoints="1"/>
          </p:cNvSpPr>
          <p:nvPr/>
        </p:nvSpPr>
        <p:spPr bwMode="auto">
          <a:xfrm>
            <a:off x="1584230" y="722911"/>
            <a:ext cx="214630" cy="160655"/>
          </a:xfrm>
          <a:custGeom>
            <a:avLst/>
            <a:gdLst>
              <a:gd name="T0" fmla="*/ 118 w 123"/>
              <a:gd name="T1" fmla="*/ 102 h 114"/>
              <a:gd name="T2" fmla="*/ 112 w 123"/>
              <a:gd name="T3" fmla="*/ 82 h 114"/>
              <a:gd name="T4" fmla="*/ 88 w 123"/>
              <a:gd name="T5" fmla="*/ 78 h 114"/>
              <a:gd name="T6" fmla="*/ 60 w 123"/>
              <a:gd name="T7" fmla="*/ 67 h 114"/>
              <a:gd name="T8" fmla="*/ 47 w 123"/>
              <a:gd name="T9" fmla="*/ 36 h 114"/>
              <a:gd name="T10" fmla="*/ 43 w 123"/>
              <a:gd name="T11" fmla="*/ 13 h 114"/>
              <a:gd name="T12" fmla="*/ 19 w 123"/>
              <a:gd name="T13" fmla="*/ 8 h 114"/>
              <a:gd name="T14" fmla="*/ 41 w 123"/>
              <a:gd name="T15" fmla="*/ 74 h 114"/>
              <a:gd name="T16" fmla="*/ 41 w 123"/>
              <a:gd name="T17" fmla="*/ 74 h 114"/>
              <a:gd name="T18" fmla="*/ 75 w 123"/>
              <a:gd name="T19" fmla="*/ 103 h 114"/>
              <a:gd name="T20" fmla="*/ 82 w 123"/>
              <a:gd name="T21" fmla="*/ 107 h 114"/>
              <a:gd name="T22" fmla="*/ 111 w 123"/>
              <a:gd name="T23" fmla="*/ 110 h 114"/>
              <a:gd name="T24" fmla="*/ 118 w 123"/>
              <a:gd name="T25" fmla="*/ 102 h 114"/>
              <a:gd name="T26" fmla="*/ 118 w 123"/>
              <a:gd name="T27" fmla="*/ 102 h 114"/>
              <a:gd name="T28" fmla="*/ 118 w 123"/>
              <a:gd name="T29" fmla="*/ 10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 h="114">
                <a:moveTo>
                  <a:pt x="118" y="102"/>
                </a:moveTo>
                <a:cubicBezTo>
                  <a:pt x="123" y="94"/>
                  <a:pt x="120" y="88"/>
                  <a:pt x="112" y="82"/>
                </a:cubicBezTo>
                <a:cubicBezTo>
                  <a:pt x="103" y="75"/>
                  <a:pt x="94" y="70"/>
                  <a:pt x="88" y="78"/>
                </a:cubicBezTo>
                <a:cubicBezTo>
                  <a:pt x="88" y="78"/>
                  <a:pt x="81" y="86"/>
                  <a:pt x="60" y="67"/>
                </a:cubicBezTo>
                <a:cubicBezTo>
                  <a:pt x="37" y="44"/>
                  <a:pt x="47" y="36"/>
                  <a:pt x="47" y="36"/>
                </a:cubicBezTo>
                <a:cubicBezTo>
                  <a:pt x="55" y="28"/>
                  <a:pt x="50" y="22"/>
                  <a:pt x="43" y="13"/>
                </a:cubicBezTo>
                <a:cubicBezTo>
                  <a:pt x="36" y="3"/>
                  <a:pt x="29" y="0"/>
                  <a:pt x="19" y="8"/>
                </a:cubicBezTo>
                <a:cubicBezTo>
                  <a:pt x="0" y="24"/>
                  <a:pt x="27" y="60"/>
                  <a:pt x="41" y="74"/>
                </a:cubicBezTo>
                <a:cubicBezTo>
                  <a:pt x="41" y="74"/>
                  <a:pt x="41" y="74"/>
                  <a:pt x="41" y="74"/>
                </a:cubicBezTo>
                <a:cubicBezTo>
                  <a:pt x="41" y="74"/>
                  <a:pt x="61" y="96"/>
                  <a:pt x="75" y="103"/>
                </a:cubicBezTo>
                <a:cubicBezTo>
                  <a:pt x="82" y="107"/>
                  <a:pt x="82" y="107"/>
                  <a:pt x="82" y="107"/>
                </a:cubicBezTo>
                <a:cubicBezTo>
                  <a:pt x="92" y="112"/>
                  <a:pt x="103" y="114"/>
                  <a:pt x="111" y="110"/>
                </a:cubicBezTo>
                <a:cubicBezTo>
                  <a:pt x="111" y="110"/>
                  <a:pt x="115" y="108"/>
                  <a:pt x="118" y="102"/>
                </a:cubicBezTo>
                <a:close/>
                <a:moveTo>
                  <a:pt x="118" y="102"/>
                </a:moveTo>
                <a:cubicBezTo>
                  <a:pt x="118" y="102"/>
                  <a:pt x="118" y="102"/>
                  <a:pt x="118" y="102"/>
                </a:cubicBezTo>
              </a:path>
            </a:pathLst>
          </a:custGeom>
          <a:solidFill>
            <a:srgbClr val="1E1E1E"/>
          </a:solidFill>
          <a:ln>
            <a:noFill/>
          </a:ln>
        </p:spPr>
        <p:txBody>
          <a:bodyPr vert="horz" wrap="square" lIns="91440" tIns="45720" rIns="91440" bIns="45720" numCol="1" anchor="t" anchorCtr="0" compatLnSpc="1"/>
          <a:lstStyle/>
          <a:p>
            <a:endParaRPr lang="zh-TW" altLang="en-US"/>
          </a:p>
        </p:txBody>
      </p:sp>
      <p:sp>
        <p:nvSpPr>
          <p:cNvPr id="19" name="文字方塊 18"/>
          <p:cNvSpPr txBox="1"/>
          <p:nvPr/>
        </p:nvSpPr>
        <p:spPr>
          <a:xfrm>
            <a:off x="1798928" y="676281"/>
            <a:ext cx="1132041" cy="246221"/>
          </a:xfrm>
          <a:prstGeom prst="rect">
            <a:avLst/>
          </a:prstGeom>
          <a:noFill/>
        </p:spPr>
        <p:txBody>
          <a:bodyPr wrap="none" rtlCol="0">
            <a:spAutoFit/>
          </a:bodyPr>
          <a:lstStyle/>
          <a:p>
            <a:r>
              <a:rPr lang="en-US" altLang="zh-TW" sz="1000" dirty="0">
                <a:latin typeface="Bahnschrift" panose="020B0502040204020203" pitchFamily="34" charset="0"/>
                <a:cs typeface="Times New Roman" panose="02020603050405020304" pitchFamily="18" charset="0"/>
              </a:rPr>
              <a:t>(+886)976023510</a:t>
            </a:r>
            <a:endParaRPr lang="zh-TW" altLang="en-US" sz="1000" dirty="0">
              <a:latin typeface="Bahnschrift" panose="020B0502040204020203" pitchFamily="34" charset="0"/>
              <a:cs typeface="Times New Roman" panose="02020603050405020304" pitchFamily="18" charset="0"/>
            </a:endParaRPr>
          </a:p>
        </p:txBody>
      </p:sp>
      <p:pic>
        <p:nvPicPr>
          <p:cNvPr id="20" name="Picture 2" descr="「github icon」的圖片搜尋結果"/>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5846" y="422555"/>
            <a:ext cx="226060" cy="226695"/>
          </a:xfrm>
          <a:prstGeom prst="rect">
            <a:avLst/>
          </a:prstGeom>
          <a:noFill/>
          <a:extLst/>
        </p:spPr>
      </p:pic>
      <p:sp>
        <p:nvSpPr>
          <p:cNvPr id="21" name="文字方塊 20"/>
          <p:cNvSpPr txBox="1"/>
          <p:nvPr/>
        </p:nvSpPr>
        <p:spPr>
          <a:xfrm>
            <a:off x="4181640" y="408685"/>
            <a:ext cx="1516762" cy="246221"/>
          </a:xfrm>
          <a:prstGeom prst="rect">
            <a:avLst/>
          </a:prstGeom>
          <a:noFill/>
        </p:spPr>
        <p:txBody>
          <a:bodyPr wrap="none" rtlCol="0">
            <a:spAutoFit/>
          </a:bodyPr>
          <a:lstStyle/>
          <a:p>
            <a:r>
              <a:rPr lang="en-US" altLang="zh-TW" sz="1000" dirty="0">
                <a:latin typeface="Bahnschrift" panose="020B0502040204020203" pitchFamily="34" charset="0"/>
                <a:cs typeface="Times New Roman" panose="02020603050405020304" pitchFamily="18" charset="0"/>
              </a:rPr>
              <a:t>github.com/chris-</a:t>
            </a:r>
            <a:r>
              <a:rPr lang="en-US" altLang="zh-TW" sz="1000" dirty="0" err="1">
                <a:latin typeface="Bahnschrift" panose="020B0502040204020203" pitchFamily="34" charset="0"/>
                <a:cs typeface="Times New Roman" panose="02020603050405020304" pitchFamily="18" charset="0"/>
              </a:rPr>
              <a:t>nthu</a:t>
            </a:r>
            <a:r>
              <a:rPr lang="en-US" altLang="zh-TW" sz="1000" dirty="0">
                <a:latin typeface="Bahnschrift" panose="020B0502040204020203" pitchFamily="34" charset="0"/>
                <a:cs typeface="Times New Roman" panose="02020603050405020304" pitchFamily="18" charset="0"/>
              </a:rPr>
              <a:t>/</a:t>
            </a:r>
            <a:endParaRPr lang="zh-TW" altLang="en-US" sz="1000" dirty="0">
              <a:latin typeface="Bahnschrift" panose="020B0502040204020203" pitchFamily="34" charset="0"/>
              <a:cs typeface="Times New Roman" panose="02020603050405020304" pitchFamily="18" charset="0"/>
            </a:endParaRPr>
          </a:p>
        </p:txBody>
      </p:sp>
      <p:pic>
        <p:nvPicPr>
          <p:cNvPr id="1028" name="Picture 4" descr="「website icon」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5846" y="668776"/>
            <a:ext cx="226060" cy="226060"/>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p:cNvSpPr txBox="1"/>
          <p:nvPr/>
        </p:nvSpPr>
        <p:spPr>
          <a:xfrm>
            <a:off x="4183041" y="648341"/>
            <a:ext cx="1353256" cy="246221"/>
          </a:xfrm>
          <a:prstGeom prst="rect">
            <a:avLst/>
          </a:prstGeom>
          <a:noFill/>
        </p:spPr>
        <p:txBody>
          <a:bodyPr wrap="none" rtlCol="0">
            <a:spAutoFit/>
          </a:bodyPr>
          <a:lstStyle/>
          <a:p>
            <a:r>
              <a:rPr lang="en-US" altLang="zh-TW" sz="1000" dirty="0">
                <a:latin typeface="Bahnschrift" panose="020B0502040204020203" pitchFamily="34" charset="0"/>
                <a:cs typeface="Times New Roman" panose="02020603050405020304" pitchFamily="18" charset="0"/>
              </a:rPr>
              <a:t>wenyuangg.github.io</a:t>
            </a:r>
            <a:endParaRPr lang="zh-TW" altLang="en-US" sz="1000" dirty="0">
              <a:latin typeface="Bahnschrift" panose="020B0502040204020203" pitchFamily="34" charset="0"/>
              <a:cs typeface="Times New Roman" panose="02020603050405020304" pitchFamily="18" charset="0"/>
            </a:endParaRPr>
          </a:p>
        </p:txBody>
      </p:sp>
      <p:sp>
        <p:nvSpPr>
          <p:cNvPr id="26" name="文本框 128"/>
          <p:cNvSpPr txBox="1"/>
          <p:nvPr/>
        </p:nvSpPr>
        <p:spPr>
          <a:xfrm>
            <a:off x="295757" y="1203895"/>
            <a:ext cx="1217930" cy="269241"/>
          </a:xfrm>
          <a:prstGeom prst="rect">
            <a:avLst/>
          </a:prstGeom>
          <a:solidFill>
            <a:srgbClr val="8DAFB1"/>
          </a:solidFill>
          <a:ln>
            <a:noFill/>
          </a:ln>
        </p:spPr>
        <p:txBody>
          <a:bodyPr wrap="square">
            <a:spAutoFit/>
          </a:bodyPr>
          <a:lstStyle/>
          <a:p>
            <a:pPr algn="dist">
              <a:lnSpc>
                <a:spcPts val="1500"/>
              </a:lnSpc>
              <a:spcAft>
                <a:spcPts val="0"/>
              </a:spcAft>
            </a:pPr>
            <a:r>
              <a:rPr lang="en-US" altLang="zh-TW" sz="1100" b="1" dirty="0">
                <a:solidFill>
                  <a:schemeClr val="bg1"/>
                </a:solidFill>
                <a:effectLst/>
                <a:latin typeface="Georgia" panose="02040502050405020303" pitchFamily="18" charset="0"/>
                <a:ea typeface="SimSun" panose="02010600030101010101" pitchFamily="2" charset="-122"/>
                <a:cs typeface="SimSun" panose="02010600030101010101" pitchFamily="2" charset="-122"/>
              </a:rPr>
              <a:t>EDUCATION</a:t>
            </a:r>
            <a:endParaRPr lang="zh-TW" sz="1100" b="1" dirty="0">
              <a:solidFill>
                <a:schemeClr val="bg1"/>
              </a:solidFill>
              <a:effectLst/>
              <a:latin typeface="Georgia" panose="02040502050405020303" pitchFamily="18" charset="0"/>
              <a:ea typeface="SimSun" panose="02010600030101010101" pitchFamily="2" charset="-122"/>
              <a:cs typeface="SimSun" panose="02010600030101010101" pitchFamily="2" charset="-122"/>
            </a:endParaRPr>
          </a:p>
        </p:txBody>
      </p:sp>
      <p:sp>
        <p:nvSpPr>
          <p:cNvPr id="27" name="文本框 128"/>
          <p:cNvSpPr txBox="1"/>
          <p:nvPr/>
        </p:nvSpPr>
        <p:spPr>
          <a:xfrm>
            <a:off x="282048" y="2571662"/>
            <a:ext cx="2240280" cy="269241"/>
          </a:xfrm>
          <a:prstGeom prst="rect">
            <a:avLst/>
          </a:prstGeom>
          <a:solidFill>
            <a:srgbClr val="8DAFB1"/>
          </a:solidFill>
          <a:ln>
            <a:noFill/>
          </a:ln>
        </p:spPr>
        <p:txBody>
          <a:bodyPr wrap="square">
            <a:spAutoFit/>
          </a:bodyPr>
          <a:lstStyle/>
          <a:p>
            <a:pPr algn="dist">
              <a:lnSpc>
                <a:spcPts val="1500"/>
              </a:lnSpc>
              <a:spcAft>
                <a:spcPts val="0"/>
              </a:spcAft>
            </a:pPr>
            <a:r>
              <a:rPr lang="en-US" altLang="zh-TW" sz="1100" b="1" dirty="0">
                <a:solidFill>
                  <a:schemeClr val="bg1"/>
                </a:solidFill>
                <a:latin typeface="Georgia" panose="02040502050405020303" pitchFamily="18" charset="0"/>
                <a:ea typeface="SimSun" panose="02010600030101010101" pitchFamily="2" charset="-122"/>
                <a:cs typeface="SimSun" panose="02010600030101010101" pitchFamily="2" charset="-122"/>
              </a:rPr>
              <a:t>ACADEMIC EXPERIENCE</a:t>
            </a:r>
            <a:endParaRPr lang="zh-TW" sz="1100" b="1" dirty="0">
              <a:solidFill>
                <a:schemeClr val="bg1"/>
              </a:solidFill>
              <a:effectLst/>
              <a:latin typeface="Georgia" panose="02040502050405020303" pitchFamily="18" charset="0"/>
              <a:ea typeface="SimSun" panose="02010600030101010101" pitchFamily="2" charset="-122"/>
              <a:cs typeface="SimSun" panose="02010600030101010101" pitchFamily="2" charset="-122"/>
            </a:endParaRPr>
          </a:p>
        </p:txBody>
      </p:sp>
      <p:sp>
        <p:nvSpPr>
          <p:cNvPr id="28" name="文本框 128"/>
          <p:cNvSpPr txBox="1"/>
          <p:nvPr/>
        </p:nvSpPr>
        <p:spPr>
          <a:xfrm>
            <a:off x="298240" y="3860584"/>
            <a:ext cx="1989808" cy="272254"/>
          </a:xfrm>
          <a:prstGeom prst="rect">
            <a:avLst/>
          </a:prstGeom>
          <a:solidFill>
            <a:srgbClr val="8DAFB1"/>
          </a:solidFill>
          <a:ln>
            <a:noFill/>
          </a:ln>
        </p:spPr>
        <p:txBody>
          <a:bodyPr wrap="square">
            <a:spAutoFit/>
          </a:bodyPr>
          <a:lstStyle/>
          <a:p>
            <a:pPr algn="dist">
              <a:lnSpc>
                <a:spcPts val="1500"/>
              </a:lnSpc>
              <a:spcAft>
                <a:spcPts val="0"/>
              </a:spcAft>
            </a:pPr>
            <a:r>
              <a:rPr lang="en-US" altLang="zh-TW" sz="1100" b="1" dirty="0">
                <a:solidFill>
                  <a:schemeClr val="bg1"/>
                </a:solidFill>
                <a:effectLst/>
                <a:latin typeface="Georgia" panose="02040502050405020303" pitchFamily="18" charset="0"/>
                <a:ea typeface="SimSun" panose="02010600030101010101" pitchFamily="2" charset="-122"/>
                <a:cs typeface="SimSun" panose="02010600030101010101" pitchFamily="2" charset="-122"/>
              </a:rPr>
              <a:t>CONFERENCE PAPER</a:t>
            </a:r>
            <a:endParaRPr lang="zh-TW" sz="1100" b="1" dirty="0">
              <a:solidFill>
                <a:schemeClr val="bg1"/>
              </a:solidFill>
              <a:effectLst/>
              <a:latin typeface="Georgia" panose="02040502050405020303" pitchFamily="18" charset="0"/>
              <a:ea typeface="SimSun" panose="02010600030101010101" pitchFamily="2" charset="-122"/>
              <a:cs typeface="SimSun" panose="02010600030101010101" pitchFamily="2" charset="-122"/>
            </a:endParaRPr>
          </a:p>
        </p:txBody>
      </p:sp>
      <p:sp>
        <p:nvSpPr>
          <p:cNvPr id="29" name="文本框 128"/>
          <p:cNvSpPr txBox="1"/>
          <p:nvPr/>
        </p:nvSpPr>
        <p:spPr>
          <a:xfrm>
            <a:off x="296543" y="5010761"/>
            <a:ext cx="817991" cy="269241"/>
          </a:xfrm>
          <a:prstGeom prst="rect">
            <a:avLst/>
          </a:prstGeom>
          <a:solidFill>
            <a:srgbClr val="8DAFB1"/>
          </a:solidFill>
          <a:ln>
            <a:noFill/>
          </a:ln>
        </p:spPr>
        <p:txBody>
          <a:bodyPr wrap="square">
            <a:spAutoFit/>
          </a:bodyPr>
          <a:lstStyle/>
          <a:p>
            <a:pPr algn="dist">
              <a:lnSpc>
                <a:spcPts val="1500"/>
              </a:lnSpc>
              <a:spcAft>
                <a:spcPts val="0"/>
              </a:spcAft>
            </a:pPr>
            <a:r>
              <a:rPr lang="en-US" altLang="zh-TW" sz="1100" b="1" dirty="0">
                <a:solidFill>
                  <a:schemeClr val="bg1"/>
                </a:solidFill>
                <a:latin typeface="Georgia" panose="02040502050405020303" pitchFamily="18" charset="0"/>
                <a:ea typeface="SimSun" panose="02010600030101010101" pitchFamily="2" charset="-122"/>
                <a:cs typeface="SimSun" panose="02010600030101010101" pitchFamily="2" charset="-122"/>
              </a:rPr>
              <a:t>SKILLS</a:t>
            </a:r>
            <a:endParaRPr lang="zh-TW" sz="1100" b="1" dirty="0">
              <a:solidFill>
                <a:schemeClr val="bg1"/>
              </a:solidFill>
              <a:effectLst/>
              <a:latin typeface="Georgia" panose="02040502050405020303" pitchFamily="18" charset="0"/>
              <a:ea typeface="SimSun" panose="02010600030101010101" pitchFamily="2" charset="-122"/>
              <a:cs typeface="SimSun" panose="02010600030101010101" pitchFamily="2" charset="-122"/>
            </a:endParaRPr>
          </a:p>
        </p:txBody>
      </p:sp>
      <p:sp>
        <p:nvSpPr>
          <p:cNvPr id="30" name="文本框 128"/>
          <p:cNvSpPr txBox="1"/>
          <p:nvPr/>
        </p:nvSpPr>
        <p:spPr>
          <a:xfrm>
            <a:off x="296543" y="7809945"/>
            <a:ext cx="996853" cy="269241"/>
          </a:xfrm>
          <a:prstGeom prst="rect">
            <a:avLst/>
          </a:prstGeom>
          <a:solidFill>
            <a:srgbClr val="8DAFB1"/>
          </a:solidFill>
          <a:ln>
            <a:noFill/>
          </a:ln>
        </p:spPr>
        <p:txBody>
          <a:bodyPr wrap="square">
            <a:spAutoFit/>
          </a:bodyPr>
          <a:lstStyle/>
          <a:p>
            <a:pPr algn="dist">
              <a:lnSpc>
                <a:spcPts val="1500"/>
              </a:lnSpc>
              <a:spcAft>
                <a:spcPts val="0"/>
              </a:spcAft>
            </a:pPr>
            <a:r>
              <a:rPr lang="en-US" altLang="zh-TW" sz="1100" b="1" dirty="0">
                <a:solidFill>
                  <a:schemeClr val="bg1"/>
                </a:solidFill>
                <a:latin typeface="Georgia" panose="02040502050405020303" pitchFamily="18" charset="0"/>
                <a:ea typeface="SimSun" panose="02010600030101010101" pitchFamily="2" charset="-122"/>
                <a:cs typeface="SimSun" panose="02010600030101010101" pitchFamily="2" charset="-122"/>
              </a:rPr>
              <a:t>PROJECTS</a:t>
            </a:r>
            <a:endParaRPr lang="zh-TW" sz="1100" b="1" dirty="0">
              <a:solidFill>
                <a:schemeClr val="bg1"/>
              </a:solidFill>
              <a:effectLst/>
              <a:latin typeface="Georgia" panose="02040502050405020303" pitchFamily="18" charset="0"/>
              <a:ea typeface="SimSun" panose="02010600030101010101" pitchFamily="2" charset="-122"/>
              <a:cs typeface="SimSun" panose="02010600030101010101" pitchFamily="2" charset="-122"/>
            </a:endParaRPr>
          </a:p>
        </p:txBody>
      </p:sp>
      <p:cxnSp>
        <p:nvCxnSpPr>
          <p:cNvPr id="42" name="直接连接符 149"/>
          <p:cNvCxnSpPr/>
          <p:nvPr/>
        </p:nvCxnSpPr>
        <p:spPr>
          <a:xfrm flipV="1">
            <a:off x="295757" y="1524774"/>
            <a:ext cx="6236755" cy="11662"/>
          </a:xfrm>
          <a:prstGeom prst="line">
            <a:avLst/>
          </a:prstGeom>
          <a:noFill/>
          <a:ln w="12700" cap="flat" cmpd="sng" algn="ctr">
            <a:solidFill>
              <a:sysClr val="window" lastClr="FFFFFF">
                <a:lumMod val="65000"/>
              </a:sysClr>
            </a:solidFill>
            <a:prstDash val="solid"/>
            <a:miter lim="800000"/>
          </a:ln>
          <a:effectLst/>
        </p:spPr>
      </p:cxnSp>
      <p:sp>
        <p:nvSpPr>
          <p:cNvPr id="43" name="矩形 42"/>
          <p:cNvSpPr/>
          <p:nvPr/>
        </p:nvSpPr>
        <p:spPr>
          <a:xfrm>
            <a:off x="300837" y="1518656"/>
            <a:ext cx="707390" cy="45720"/>
          </a:xfrm>
          <a:prstGeom prst="rect">
            <a:avLst/>
          </a:prstGeom>
          <a:solidFill>
            <a:srgbClr val="8DAFB1"/>
          </a:solidFill>
          <a:ln w="12700" cap="flat" cmpd="sng" algn="ctr">
            <a:noFill/>
            <a:prstDash val="solid"/>
            <a:miter lim="800000"/>
          </a:ln>
          <a:effectLst/>
        </p:spPr>
        <p:txBody>
          <a:bodyPr rtlCol="0" anchor="ctr"/>
          <a:lstStyle/>
          <a:p>
            <a:endParaRPr lang="zh-TW" altLang="en-US"/>
          </a:p>
        </p:txBody>
      </p:sp>
      <p:graphicFrame>
        <p:nvGraphicFramePr>
          <p:cNvPr id="41" name="表格 40"/>
          <p:cNvGraphicFramePr>
            <a:graphicFrameLocks noGrp="1"/>
          </p:cNvGraphicFramePr>
          <p:nvPr>
            <p:extLst>
              <p:ext uri="{D42A27DB-BD31-4B8C-83A1-F6EECF244321}">
                <p14:modId xmlns:p14="http://schemas.microsoft.com/office/powerpoint/2010/main" val="888094765"/>
              </p:ext>
            </p:extLst>
          </p:nvPr>
        </p:nvGraphicFramePr>
        <p:xfrm>
          <a:off x="213206" y="1564376"/>
          <a:ext cx="6390642" cy="411480"/>
        </p:xfrm>
        <a:graphic>
          <a:graphicData uri="http://schemas.openxmlformats.org/drawingml/2006/table">
            <a:tbl>
              <a:tblPr firstRow="1" bandRow="1">
                <a:tableStyleId>{5C22544A-7EE6-4342-B048-85BDC9FD1C3A}</a:tableStyleId>
              </a:tblPr>
              <a:tblGrid>
                <a:gridCol w="285116">
                  <a:extLst>
                    <a:ext uri="{9D8B030D-6E8A-4147-A177-3AD203B41FA5}">
                      <a16:colId xmlns:a16="http://schemas.microsoft.com/office/drawing/2014/main" val="1848650642"/>
                    </a:ext>
                  </a:extLst>
                </a:gridCol>
                <a:gridCol w="4339375">
                  <a:extLst>
                    <a:ext uri="{9D8B030D-6E8A-4147-A177-3AD203B41FA5}">
                      <a16:colId xmlns:a16="http://schemas.microsoft.com/office/drawing/2014/main" val="3420068463"/>
                    </a:ext>
                  </a:extLst>
                </a:gridCol>
                <a:gridCol w="1766151">
                  <a:extLst>
                    <a:ext uri="{9D8B030D-6E8A-4147-A177-3AD203B41FA5}">
                      <a16:colId xmlns:a16="http://schemas.microsoft.com/office/drawing/2014/main" val="2475233994"/>
                    </a:ext>
                  </a:extLst>
                </a:gridCol>
              </a:tblGrid>
              <a:tr h="370840">
                <a:tc>
                  <a:txBody>
                    <a:bodyPr/>
                    <a:lstStyle/>
                    <a:p>
                      <a:pPr marL="171450" indent="-171450">
                        <a:buFont typeface="Wingdings" panose="05000000000000000000" pitchFamily="2" charset="2"/>
                        <a:buChar char="p"/>
                      </a:pPr>
                      <a:r>
                        <a:rPr lang="en-US" altLang="zh-TW" sz="1050" baseline="0" dirty="0">
                          <a:solidFill>
                            <a:schemeClr val="tx1"/>
                          </a:solidFill>
                          <a:latin typeface="Georgia" panose="02040502050405020303" pitchFamily="18" charset="0"/>
                        </a:rPr>
                        <a:t> </a:t>
                      </a:r>
                      <a:endParaRPr lang="zh-TW" altLang="en-US" sz="1050" dirty="0">
                        <a:solidFill>
                          <a:schemeClr val="tx1"/>
                        </a:solidFill>
                        <a:latin typeface="Georgia" panose="02040502050405020303"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altLang="zh-TW" sz="1050" b="1" dirty="0">
                          <a:solidFill>
                            <a:schemeClr val="tx1"/>
                          </a:solidFill>
                          <a:latin typeface="Georgia" panose="02040502050405020303" pitchFamily="18" charset="0"/>
                        </a:rPr>
                        <a:t>National</a:t>
                      </a:r>
                      <a:r>
                        <a:rPr lang="en-US" altLang="zh-TW" sz="1050" b="1" baseline="0" dirty="0">
                          <a:solidFill>
                            <a:schemeClr val="tx1"/>
                          </a:solidFill>
                          <a:latin typeface="Georgia" panose="02040502050405020303" pitchFamily="18" charset="0"/>
                        </a:rPr>
                        <a:t> Tsing Hua University</a:t>
                      </a:r>
                    </a:p>
                    <a:p>
                      <a:r>
                        <a:rPr lang="en-US" altLang="zh-TW" sz="1050" b="0" baseline="0" dirty="0">
                          <a:solidFill>
                            <a:schemeClr val="tx1"/>
                          </a:solidFill>
                          <a:latin typeface="Georgia" panose="02040502050405020303" pitchFamily="18" charset="0"/>
                        </a:rPr>
                        <a:t>Institute of Communications Engineering</a:t>
                      </a:r>
                      <a:endParaRPr lang="zh-TW" altLang="en-US" sz="1050" b="0" dirty="0">
                        <a:solidFill>
                          <a:schemeClr val="tx1"/>
                        </a:solidFill>
                        <a:latin typeface="Georgia" panose="02040502050405020303"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altLang="zh-TW" sz="1050" b="0" dirty="0">
                          <a:solidFill>
                            <a:schemeClr val="tx1"/>
                          </a:solidFill>
                          <a:latin typeface="Georgia" panose="02040502050405020303" pitchFamily="18" charset="0"/>
                        </a:rPr>
                        <a:t>Hsinchu, Taiwan</a:t>
                      </a:r>
                    </a:p>
                    <a:p>
                      <a:pPr algn="r"/>
                      <a:r>
                        <a:rPr lang="en-US" altLang="zh-TW" sz="1050" b="0" dirty="0">
                          <a:solidFill>
                            <a:schemeClr val="tx1"/>
                          </a:solidFill>
                          <a:latin typeface="Georgia" panose="02040502050405020303" pitchFamily="18" charset="0"/>
                        </a:rPr>
                        <a:t>Sep. 2019</a:t>
                      </a:r>
                      <a:r>
                        <a:rPr lang="en-US" altLang="zh-TW" sz="1050" b="0" baseline="0" dirty="0">
                          <a:solidFill>
                            <a:schemeClr val="tx1"/>
                          </a:solidFill>
                          <a:latin typeface="Georgia" panose="02040502050405020303" pitchFamily="18" charset="0"/>
                        </a:rPr>
                        <a:t> - Present</a:t>
                      </a:r>
                      <a:endParaRPr lang="zh-TW" altLang="en-US" sz="1050" b="0" dirty="0">
                        <a:solidFill>
                          <a:schemeClr val="tx1"/>
                        </a:solidFill>
                        <a:latin typeface="Georgia" panose="02040502050405020303"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23331923"/>
                  </a:ext>
                </a:extLst>
              </a:tr>
            </a:tbl>
          </a:graphicData>
        </a:graphic>
      </p:graphicFrame>
      <p:graphicFrame>
        <p:nvGraphicFramePr>
          <p:cNvPr id="47" name="表格 46"/>
          <p:cNvGraphicFramePr>
            <a:graphicFrameLocks noGrp="1"/>
          </p:cNvGraphicFramePr>
          <p:nvPr>
            <p:extLst>
              <p:ext uri="{D42A27DB-BD31-4B8C-83A1-F6EECF244321}">
                <p14:modId xmlns:p14="http://schemas.microsoft.com/office/powerpoint/2010/main" val="733127055"/>
              </p:ext>
            </p:extLst>
          </p:nvPr>
        </p:nvGraphicFramePr>
        <p:xfrm>
          <a:off x="218813" y="1920823"/>
          <a:ext cx="6390642" cy="411480"/>
        </p:xfrm>
        <a:graphic>
          <a:graphicData uri="http://schemas.openxmlformats.org/drawingml/2006/table">
            <a:tbl>
              <a:tblPr firstRow="1" bandRow="1">
                <a:tableStyleId>{5C22544A-7EE6-4342-B048-85BDC9FD1C3A}</a:tableStyleId>
              </a:tblPr>
              <a:tblGrid>
                <a:gridCol w="275591">
                  <a:extLst>
                    <a:ext uri="{9D8B030D-6E8A-4147-A177-3AD203B41FA5}">
                      <a16:colId xmlns:a16="http://schemas.microsoft.com/office/drawing/2014/main" val="1848650642"/>
                    </a:ext>
                  </a:extLst>
                </a:gridCol>
                <a:gridCol w="4348900">
                  <a:extLst>
                    <a:ext uri="{9D8B030D-6E8A-4147-A177-3AD203B41FA5}">
                      <a16:colId xmlns:a16="http://schemas.microsoft.com/office/drawing/2014/main" val="3420068463"/>
                    </a:ext>
                  </a:extLst>
                </a:gridCol>
                <a:gridCol w="1766151">
                  <a:extLst>
                    <a:ext uri="{9D8B030D-6E8A-4147-A177-3AD203B41FA5}">
                      <a16:colId xmlns:a16="http://schemas.microsoft.com/office/drawing/2014/main" val="2475233994"/>
                    </a:ext>
                  </a:extLst>
                </a:gridCol>
              </a:tblGrid>
              <a:tr h="370840">
                <a:tc>
                  <a:txBody>
                    <a:bodyPr/>
                    <a:lstStyle/>
                    <a:p>
                      <a:pPr marL="171450" indent="-171450">
                        <a:buFont typeface="Wingdings" panose="05000000000000000000" pitchFamily="2" charset="2"/>
                        <a:buChar char="p"/>
                      </a:pPr>
                      <a:r>
                        <a:rPr lang="en-US" altLang="zh-TW" sz="1050" baseline="0" dirty="0">
                          <a:solidFill>
                            <a:schemeClr val="tx1"/>
                          </a:solidFill>
                          <a:latin typeface="Georgia" panose="02040502050405020303" pitchFamily="18" charset="0"/>
                        </a:rPr>
                        <a:t> </a:t>
                      </a:r>
                      <a:endParaRPr lang="zh-TW" altLang="en-US" sz="1050" dirty="0">
                        <a:solidFill>
                          <a:schemeClr val="tx1"/>
                        </a:solidFill>
                        <a:latin typeface="Georgia" panose="02040502050405020303"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altLang="zh-TW" sz="1050" b="1" dirty="0">
                          <a:solidFill>
                            <a:schemeClr val="tx1"/>
                          </a:solidFill>
                          <a:latin typeface="Georgia" panose="02040502050405020303" pitchFamily="18" charset="0"/>
                        </a:rPr>
                        <a:t>Feng Chia </a:t>
                      </a:r>
                      <a:r>
                        <a:rPr lang="en-US" altLang="zh-TW" sz="1050" b="1" baseline="0" dirty="0">
                          <a:solidFill>
                            <a:schemeClr val="tx1"/>
                          </a:solidFill>
                          <a:latin typeface="Georgia" panose="02040502050405020303" pitchFamily="18" charset="0"/>
                        </a:rPr>
                        <a:t>University</a:t>
                      </a:r>
                    </a:p>
                    <a:p>
                      <a:r>
                        <a:rPr lang="en-US" altLang="zh-TW" sz="1050" b="0" baseline="0" dirty="0">
                          <a:solidFill>
                            <a:schemeClr val="tx1"/>
                          </a:solidFill>
                          <a:latin typeface="Georgia" panose="02040502050405020303" pitchFamily="18" charset="0"/>
                        </a:rPr>
                        <a:t>Department of Communications Engineering</a:t>
                      </a:r>
                      <a:endParaRPr lang="zh-TW" altLang="en-US" sz="1050" b="0" dirty="0">
                        <a:solidFill>
                          <a:schemeClr val="tx1"/>
                        </a:solidFill>
                        <a:latin typeface="Georgia" panose="02040502050405020303"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altLang="zh-TW" sz="1050" b="0" baseline="0" dirty="0">
                          <a:solidFill>
                            <a:schemeClr val="tx1"/>
                          </a:solidFill>
                          <a:latin typeface="Georgia" panose="02040502050405020303" pitchFamily="18" charset="0"/>
                        </a:rPr>
                        <a:t>Taichung, Taiwan</a:t>
                      </a:r>
                    </a:p>
                    <a:p>
                      <a:pPr algn="r"/>
                      <a:r>
                        <a:rPr lang="en-US" altLang="zh-TW" sz="1050" b="0" baseline="0" dirty="0">
                          <a:solidFill>
                            <a:schemeClr val="tx1"/>
                          </a:solidFill>
                          <a:latin typeface="Georgia" panose="02040502050405020303" pitchFamily="18" charset="0"/>
                        </a:rPr>
                        <a:t>Sep. 2014 – Jan. 2019</a:t>
                      </a:r>
                      <a:endParaRPr lang="zh-TW" altLang="en-US" sz="1050" b="0" dirty="0">
                        <a:solidFill>
                          <a:schemeClr val="tx1"/>
                        </a:solidFill>
                        <a:latin typeface="Georgia" panose="02040502050405020303"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23331923"/>
                  </a:ext>
                </a:extLst>
              </a:tr>
            </a:tbl>
          </a:graphicData>
        </a:graphic>
      </p:graphicFrame>
      <p:pic>
        <p:nvPicPr>
          <p:cNvPr id="31" name="圖片 30"/>
          <p:cNvPicPr/>
          <p:nvPr/>
        </p:nvPicPr>
        <p:blipFill>
          <a:blip r:embed="rId4" cstate="print">
            <a:extLst>
              <a:ext uri="{BEBA8EAE-BF5A-486C-A8C5-ECC9F3942E4B}">
                <a14:imgProps xmlns:a14="http://schemas.microsoft.com/office/drawing/2010/main">
                  <a14:imgLayer r:embed="rId5">
                    <a14:imgEffect>
                      <a14:backgroundRemoval t="0" b="100000" l="6250" r="93750">
                        <a14:foregroundMark x1="21875" y1="56923" x2="21875" y2="56923"/>
                        <a14:foregroundMark x1="28125" y1="83077" x2="28125" y2="83077"/>
                        <a14:foregroundMark x1="54688" y1="1538" x2="54688" y2="1538"/>
                        <a14:foregroundMark x1="57813" y1="1538" x2="57813" y2="1538"/>
                      </a14:backgroundRemoval>
                    </a14:imgEffect>
                  </a14:imgLayer>
                </a14:imgProps>
              </a:ext>
              <a:ext uri="{28A0092B-C50C-407E-A947-70E740481C1C}">
                <a14:useLocalDpi xmlns:a14="http://schemas.microsoft.com/office/drawing/2010/main" val="0"/>
              </a:ext>
            </a:extLst>
          </a:blip>
          <a:stretch>
            <a:fillRect/>
          </a:stretch>
        </p:blipFill>
        <p:spPr>
          <a:xfrm>
            <a:off x="282048" y="658581"/>
            <a:ext cx="233680" cy="241808"/>
          </a:xfrm>
          <a:prstGeom prst="rect">
            <a:avLst/>
          </a:prstGeom>
        </p:spPr>
      </p:pic>
      <p:sp>
        <p:nvSpPr>
          <p:cNvPr id="32" name="文字方塊 31"/>
          <p:cNvSpPr txBox="1"/>
          <p:nvPr/>
        </p:nvSpPr>
        <p:spPr>
          <a:xfrm>
            <a:off x="509489" y="665633"/>
            <a:ext cx="865943" cy="253916"/>
          </a:xfrm>
          <a:prstGeom prst="rect">
            <a:avLst/>
          </a:prstGeom>
          <a:noFill/>
        </p:spPr>
        <p:txBody>
          <a:bodyPr wrap="none" rtlCol="0">
            <a:spAutoFit/>
          </a:bodyPr>
          <a:lstStyle/>
          <a:p>
            <a:r>
              <a:rPr lang="en-US" altLang="zh-TW" sz="1000" dirty="0">
                <a:latin typeface="Bahnschrift" panose="020B0502040204020203" pitchFamily="34" charset="0"/>
                <a:cs typeface="Times New Roman" panose="02020603050405020304" pitchFamily="18" charset="0"/>
              </a:rPr>
              <a:t>Discharged</a:t>
            </a:r>
            <a:endParaRPr lang="zh-TW" altLang="en-US" sz="1000" dirty="0">
              <a:latin typeface="Bahnschrift" panose="020B0502040204020203" pitchFamily="34" charset="0"/>
              <a:cs typeface="Times New Roman" panose="02020603050405020304" pitchFamily="18" charset="0"/>
            </a:endParaRPr>
          </a:p>
        </p:txBody>
      </p:sp>
      <p:cxnSp>
        <p:nvCxnSpPr>
          <p:cNvPr id="36" name="直接连接符 149"/>
          <p:cNvCxnSpPr/>
          <p:nvPr/>
        </p:nvCxnSpPr>
        <p:spPr>
          <a:xfrm flipV="1">
            <a:off x="275585" y="2902002"/>
            <a:ext cx="6236755" cy="11662"/>
          </a:xfrm>
          <a:prstGeom prst="line">
            <a:avLst/>
          </a:prstGeom>
          <a:noFill/>
          <a:ln w="12700" cap="flat" cmpd="sng" algn="ctr">
            <a:solidFill>
              <a:sysClr val="window" lastClr="FFFFFF">
                <a:lumMod val="65000"/>
              </a:sysClr>
            </a:solidFill>
            <a:prstDash val="solid"/>
            <a:miter lim="800000"/>
          </a:ln>
          <a:effectLst/>
        </p:spPr>
      </p:cxnSp>
      <p:sp>
        <p:nvSpPr>
          <p:cNvPr id="37" name="矩形 36"/>
          <p:cNvSpPr/>
          <p:nvPr/>
        </p:nvSpPr>
        <p:spPr>
          <a:xfrm>
            <a:off x="280665" y="2895884"/>
            <a:ext cx="707390" cy="45720"/>
          </a:xfrm>
          <a:prstGeom prst="rect">
            <a:avLst/>
          </a:prstGeom>
          <a:solidFill>
            <a:srgbClr val="8DAFB1"/>
          </a:solidFill>
          <a:ln w="12700" cap="flat" cmpd="sng" algn="ctr">
            <a:noFill/>
            <a:prstDash val="solid"/>
            <a:miter lim="800000"/>
          </a:ln>
          <a:effectLst/>
        </p:spPr>
        <p:txBody>
          <a:bodyPr rtlCol="0" anchor="ctr"/>
          <a:lstStyle/>
          <a:p>
            <a:endParaRPr lang="zh-TW" altLang="en-US"/>
          </a:p>
        </p:txBody>
      </p:sp>
      <p:sp>
        <p:nvSpPr>
          <p:cNvPr id="8" name="文字方塊 7"/>
          <p:cNvSpPr txBox="1"/>
          <p:nvPr/>
        </p:nvSpPr>
        <p:spPr>
          <a:xfrm>
            <a:off x="216007" y="2934198"/>
            <a:ext cx="3979711" cy="625812"/>
          </a:xfrm>
          <a:prstGeom prst="rect">
            <a:avLst/>
          </a:prstGeom>
          <a:noFill/>
        </p:spPr>
        <p:txBody>
          <a:bodyPr wrap="square" rtlCol="0">
            <a:spAutoFit/>
          </a:bodyPr>
          <a:lstStyle/>
          <a:p>
            <a:pPr marL="228600" indent="-228600">
              <a:spcAft>
                <a:spcPts val="70"/>
              </a:spcAft>
              <a:buAutoNum type="arabicPeriod"/>
            </a:pPr>
            <a:r>
              <a:rPr lang="en-US" altLang="zh-TW" sz="1050" b="1" dirty="0">
                <a:latin typeface="Georgia" panose="02040502050405020303" pitchFamily="18" charset="0"/>
              </a:rPr>
              <a:t>  2018    National University Competition of Python </a:t>
            </a:r>
          </a:p>
          <a:p>
            <a:pPr marL="228600" indent="-228600">
              <a:spcAft>
                <a:spcPts val="70"/>
              </a:spcAft>
              <a:buAutoNum type="arabicPeriod"/>
            </a:pPr>
            <a:r>
              <a:rPr lang="en-US" altLang="zh-TW" sz="1050" b="1" dirty="0">
                <a:latin typeface="Georgia" panose="02040502050405020303" pitchFamily="18" charset="0"/>
              </a:rPr>
              <a:t>  2017     IMP 2017 Conference</a:t>
            </a:r>
          </a:p>
          <a:p>
            <a:pPr marL="228600" indent="-228600">
              <a:spcAft>
                <a:spcPts val="70"/>
              </a:spcAft>
              <a:buAutoNum type="arabicPeriod"/>
            </a:pPr>
            <a:r>
              <a:rPr lang="en-US" altLang="zh-TW" sz="1050" b="1" dirty="0">
                <a:latin typeface="Georgia" panose="02040502050405020303" pitchFamily="18" charset="0"/>
              </a:rPr>
              <a:t>  2017     Independent Study Competition</a:t>
            </a:r>
          </a:p>
        </p:txBody>
      </p:sp>
      <p:sp>
        <p:nvSpPr>
          <p:cNvPr id="39" name="文字方塊 38"/>
          <p:cNvSpPr txBox="1"/>
          <p:nvPr/>
        </p:nvSpPr>
        <p:spPr>
          <a:xfrm>
            <a:off x="3468479" y="2934198"/>
            <a:ext cx="3128292" cy="625812"/>
          </a:xfrm>
          <a:prstGeom prst="rect">
            <a:avLst/>
          </a:prstGeom>
          <a:noFill/>
        </p:spPr>
        <p:txBody>
          <a:bodyPr wrap="square" rtlCol="0">
            <a:spAutoFit/>
          </a:bodyPr>
          <a:lstStyle/>
          <a:p>
            <a:pPr algn="r">
              <a:spcAft>
                <a:spcPts val="70"/>
              </a:spcAft>
            </a:pPr>
            <a:r>
              <a:rPr lang="en-US" altLang="zh-TW" sz="1050" dirty="0">
                <a:latin typeface="Georgia" panose="02040502050405020303" pitchFamily="18" charset="0"/>
              </a:rPr>
              <a:t>Certified</a:t>
            </a:r>
          </a:p>
          <a:p>
            <a:pPr algn="r">
              <a:spcAft>
                <a:spcPts val="70"/>
              </a:spcAft>
            </a:pPr>
            <a:r>
              <a:rPr lang="en-US" altLang="zh-TW" sz="1050" dirty="0">
                <a:latin typeface="Georgia" panose="02040502050405020303" pitchFamily="18" charset="0"/>
              </a:rPr>
              <a:t>Publish</a:t>
            </a:r>
          </a:p>
          <a:p>
            <a:pPr algn="r">
              <a:spcAft>
                <a:spcPts val="70"/>
              </a:spcAft>
            </a:pPr>
            <a:r>
              <a:rPr lang="en-US" altLang="zh-TW" sz="1050" dirty="0">
                <a:latin typeface="Georgia" panose="02040502050405020303" pitchFamily="18" charset="0"/>
              </a:rPr>
              <a:t>Honorable Mention Award</a:t>
            </a:r>
          </a:p>
        </p:txBody>
      </p:sp>
      <p:cxnSp>
        <p:nvCxnSpPr>
          <p:cNvPr id="40" name="直接连接符 149"/>
          <p:cNvCxnSpPr/>
          <p:nvPr/>
        </p:nvCxnSpPr>
        <p:spPr>
          <a:xfrm flipV="1">
            <a:off x="298240" y="4188796"/>
            <a:ext cx="6236755" cy="11662"/>
          </a:xfrm>
          <a:prstGeom prst="line">
            <a:avLst/>
          </a:prstGeom>
          <a:noFill/>
          <a:ln w="12700" cap="flat" cmpd="sng" algn="ctr">
            <a:solidFill>
              <a:sysClr val="window" lastClr="FFFFFF">
                <a:lumMod val="65000"/>
              </a:sysClr>
            </a:solidFill>
            <a:prstDash val="solid"/>
            <a:miter lim="800000"/>
          </a:ln>
          <a:effectLst/>
        </p:spPr>
      </p:cxnSp>
      <p:sp>
        <p:nvSpPr>
          <p:cNvPr id="44" name="矩形 43"/>
          <p:cNvSpPr/>
          <p:nvPr/>
        </p:nvSpPr>
        <p:spPr>
          <a:xfrm>
            <a:off x="303320" y="4182678"/>
            <a:ext cx="707390" cy="45720"/>
          </a:xfrm>
          <a:prstGeom prst="rect">
            <a:avLst/>
          </a:prstGeom>
          <a:solidFill>
            <a:srgbClr val="8DAFB1"/>
          </a:solidFill>
          <a:ln w="12700" cap="flat" cmpd="sng" algn="ctr">
            <a:noFill/>
            <a:prstDash val="solid"/>
            <a:miter lim="800000"/>
          </a:ln>
          <a:effectLst/>
        </p:spPr>
        <p:txBody>
          <a:bodyPr rtlCol="0" anchor="ctr"/>
          <a:lstStyle/>
          <a:p>
            <a:endParaRPr lang="zh-TW" altLang="en-US"/>
          </a:p>
        </p:txBody>
      </p:sp>
      <p:sp>
        <p:nvSpPr>
          <p:cNvPr id="45" name="文字方塊 44"/>
          <p:cNvSpPr txBox="1"/>
          <p:nvPr/>
        </p:nvSpPr>
        <p:spPr>
          <a:xfrm>
            <a:off x="222152" y="4211568"/>
            <a:ext cx="6374414" cy="577081"/>
          </a:xfrm>
          <a:prstGeom prst="rect">
            <a:avLst/>
          </a:prstGeom>
          <a:noFill/>
        </p:spPr>
        <p:txBody>
          <a:bodyPr wrap="square" rtlCol="0">
            <a:spAutoFit/>
          </a:bodyPr>
          <a:lstStyle/>
          <a:p>
            <a:pPr algn="just">
              <a:spcAft>
                <a:spcPts val="70"/>
              </a:spcAft>
            </a:pPr>
            <a:r>
              <a:rPr lang="en-US" altLang="zh-TW" sz="1050" dirty="0">
                <a:latin typeface="Georgia" panose="02040502050405020303" pitchFamily="18" charset="0"/>
              </a:rPr>
              <a:t>Wen-Yuan Chen, Chi-Shih Chao, ”VoIP Monitoring and Management Platform for Arbitrary Architecture,” The 23th Conference on Information Management and Practice (2017 IMP) , No. 46 , December 2017.</a:t>
            </a:r>
            <a:endParaRPr lang="zh-TW" altLang="en-US" sz="1050" dirty="0">
              <a:latin typeface="Georgia" panose="02040502050405020303" pitchFamily="18" charset="0"/>
            </a:endParaRPr>
          </a:p>
        </p:txBody>
      </p:sp>
      <p:cxnSp>
        <p:nvCxnSpPr>
          <p:cNvPr id="48" name="直接连接符 149"/>
          <p:cNvCxnSpPr/>
          <p:nvPr/>
        </p:nvCxnSpPr>
        <p:spPr>
          <a:xfrm flipV="1">
            <a:off x="290080" y="5344476"/>
            <a:ext cx="6236755" cy="11662"/>
          </a:xfrm>
          <a:prstGeom prst="line">
            <a:avLst/>
          </a:prstGeom>
          <a:noFill/>
          <a:ln w="12700" cap="flat" cmpd="sng" algn="ctr">
            <a:solidFill>
              <a:sysClr val="window" lastClr="FFFFFF">
                <a:lumMod val="65000"/>
              </a:sysClr>
            </a:solidFill>
            <a:prstDash val="solid"/>
            <a:miter lim="800000"/>
          </a:ln>
          <a:effectLst/>
        </p:spPr>
      </p:cxnSp>
      <p:sp>
        <p:nvSpPr>
          <p:cNvPr id="49" name="矩形 48"/>
          <p:cNvSpPr/>
          <p:nvPr/>
        </p:nvSpPr>
        <p:spPr>
          <a:xfrm>
            <a:off x="295160" y="5338358"/>
            <a:ext cx="707390" cy="45720"/>
          </a:xfrm>
          <a:prstGeom prst="rect">
            <a:avLst/>
          </a:prstGeom>
          <a:solidFill>
            <a:srgbClr val="8DAFB1"/>
          </a:solidFill>
          <a:ln w="12700" cap="flat" cmpd="sng" algn="ctr">
            <a:noFill/>
            <a:prstDash val="solid"/>
            <a:miter lim="800000"/>
          </a:ln>
          <a:effectLst/>
        </p:spPr>
        <p:txBody>
          <a:bodyPr rtlCol="0" anchor="ctr"/>
          <a:lstStyle/>
          <a:p>
            <a:endParaRPr lang="zh-TW" altLang="en-US"/>
          </a:p>
        </p:txBody>
      </p:sp>
      <p:graphicFrame>
        <p:nvGraphicFramePr>
          <p:cNvPr id="15" name="表格 14"/>
          <p:cNvGraphicFramePr>
            <a:graphicFrameLocks noGrp="1"/>
          </p:cNvGraphicFramePr>
          <p:nvPr>
            <p:extLst>
              <p:ext uri="{D42A27DB-BD31-4B8C-83A1-F6EECF244321}">
                <p14:modId xmlns:p14="http://schemas.microsoft.com/office/powerpoint/2010/main" val="2661830713"/>
              </p:ext>
            </p:extLst>
          </p:nvPr>
        </p:nvGraphicFramePr>
        <p:xfrm>
          <a:off x="292949" y="5446308"/>
          <a:ext cx="6259333" cy="2011680"/>
        </p:xfrm>
        <a:graphic>
          <a:graphicData uri="http://schemas.openxmlformats.org/drawingml/2006/table">
            <a:tbl>
              <a:tblPr bandRow="1">
                <a:tableStyleId>{C083E6E3-FA7D-4D7B-A595-EF9225AFEA82}</a:tableStyleId>
              </a:tblPr>
              <a:tblGrid>
                <a:gridCol w="2923259">
                  <a:extLst>
                    <a:ext uri="{9D8B030D-6E8A-4147-A177-3AD203B41FA5}">
                      <a16:colId xmlns:a16="http://schemas.microsoft.com/office/drawing/2014/main" val="976984716"/>
                    </a:ext>
                  </a:extLst>
                </a:gridCol>
                <a:gridCol w="3336074">
                  <a:extLst>
                    <a:ext uri="{9D8B030D-6E8A-4147-A177-3AD203B41FA5}">
                      <a16:colId xmlns:a16="http://schemas.microsoft.com/office/drawing/2014/main" val="2156602292"/>
                    </a:ext>
                  </a:extLst>
                </a:gridCol>
              </a:tblGrid>
              <a:tr h="23888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1050" b="1" dirty="0">
                          <a:latin typeface="Georgia" panose="02040502050405020303" pitchFamily="18" charset="0"/>
                        </a:rPr>
                        <a:t>Website Design and Develop</a:t>
                      </a:r>
                    </a:p>
                  </a:txBody>
                  <a:tcPr anchor="ct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altLang="zh-TW" sz="1050" dirty="0">
                          <a:latin typeface="Georgia" panose="02040502050405020303" pitchFamily="18" charset="0"/>
                        </a:rPr>
                        <a:t>Node.js(Server)</a:t>
                      </a:r>
                      <a:r>
                        <a:rPr lang="en-US" altLang="zh-TW" sz="1050" baseline="0" dirty="0">
                          <a:latin typeface="Georgia" panose="02040502050405020303" pitchFamily="18" charset="0"/>
                        </a:rPr>
                        <a:t> + </a:t>
                      </a:r>
                      <a:r>
                        <a:rPr lang="en-US" altLang="zh-TW" sz="1050" dirty="0">
                          <a:latin typeface="Georgia" panose="02040502050405020303" pitchFamily="18" charset="0"/>
                        </a:rPr>
                        <a:t>HTML, </a:t>
                      </a:r>
                      <a:r>
                        <a:rPr lang="en-US" altLang="zh-TW" sz="1050" dirty="0" err="1">
                          <a:latin typeface="Georgia" panose="02040502050405020303" pitchFamily="18" charset="0"/>
                        </a:rPr>
                        <a:t>Javascript</a:t>
                      </a:r>
                      <a:r>
                        <a:rPr lang="en-US" altLang="zh-TW" sz="1050" dirty="0">
                          <a:latin typeface="Georgia" panose="02040502050405020303" pitchFamily="18" charset="0"/>
                        </a:rPr>
                        <a:t>, CSS</a:t>
                      </a:r>
                    </a:p>
                  </a:txBody>
                  <a:tcPr anchor="ctr"/>
                </a:tc>
                <a:extLst>
                  <a:ext uri="{0D108BD9-81ED-4DB2-BD59-A6C34878D82A}">
                    <a16:rowId xmlns:a16="http://schemas.microsoft.com/office/drawing/2014/main" val="4102285105"/>
                  </a:ext>
                </a:extLst>
              </a:tr>
              <a:tr h="23888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1050" b="1" dirty="0">
                          <a:latin typeface="Georgia" panose="02040502050405020303" pitchFamily="18" charset="0"/>
                        </a:rPr>
                        <a:t>Computer Vision</a:t>
                      </a:r>
                    </a:p>
                  </a:txBody>
                  <a:tcPr anchor="ct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altLang="zh-TW" sz="1050" dirty="0">
                          <a:latin typeface="Georgia" panose="02040502050405020303" pitchFamily="18" charset="0"/>
                        </a:rPr>
                        <a:t>C++ (or Python) with </a:t>
                      </a:r>
                      <a:r>
                        <a:rPr lang="en-US" altLang="zh-TW" sz="1050" dirty="0" err="1">
                          <a:latin typeface="Georgia" panose="02040502050405020303" pitchFamily="18" charset="0"/>
                        </a:rPr>
                        <a:t>OpenCV</a:t>
                      </a:r>
                      <a:endParaRPr lang="en-US" altLang="zh-TW" sz="1050" dirty="0">
                        <a:latin typeface="Georgia" panose="02040502050405020303" pitchFamily="18" charset="0"/>
                      </a:endParaRPr>
                    </a:p>
                  </a:txBody>
                  <a:tcPr anchor="ctr"/>
                </a:tc>
                <a:extLst>
                  <a:ext uri="{0D108BD9-81ED-4DB2-BD59-A6C34878D82A}">
                    <a16:rowId xmlns:a16="http://schemas.microsoft.com/office/drawing/2014/main" val="4188598767"/>
                  </a:ext>
                </a:extLst>
              </a:tr>
              <a:tr h="23888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1050" b="1" dirty="0">
                          <a:latin typeface="Georgia" panose="02040502050405020303" pitchFamily="18" charset="0"/>
                        </a:rPr>
                        <a:t>Network Programming</a:t>
                      </a:r>
                    </a:p>
                  </a:txBody>
                  <a:tcPr anchor="ct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altLang="zh-TW" sz="1050" dirty="0">
                          <a:latin typeface="Georgia" panose="02040502050405020303" pitchFamily="18" charset="0"/>
                        </a:rPr>
                        <a:t>Linux C</a:t>
                      </a:r>
                    </a:p>
                  </a:txBody>
                  <a:tcPr anchor="ctr"/>
                </a:tc>
                <a:extLst>
                  <a:ext uri="{0D108BD9-81ED-4DB2-BD59-A6C34878D82A}">
                    <a16:rowId xmlns:a16="http://schemas.microsoft.com/office/drawing/2014/main" val="540601192"/>
                  </a:ext>
                </a:extLst>
              </a:tr>
              <a:tr h="23888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1050" b="1" dirty="0">
                          <a:latin typeface="Georgia" panose="02040502050405020303" pitchFamily="18" charset="0"/>
                        </a:rPr>
                        <a:t>Embedded System Development</a:t>
                      </a:r>
                    </a:p>
                  </a:txBody>
                  <a:tcPr anchor="ct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altLang="zh-TW" sz="1050" dirty="0">
                          <a:latin typeface="Georgia" panose="02040502050405020303" pitchFamily="18" charset="0"/>
                        </a:rPr>
                        <a:t>Linux C</a:t>
                      </a:r>
                      <a:r>
                        <a:rPr lang="en-US" altLang="zh-TW" sz="1050" baseline="0" dirty="0">
                          <a:latin typeface="Georgia" panose="02040502050405020303" pitchFamily="18" charset="0"/>
                        </a:rPr>
                        <a:t> (or </a:t>
                      </a:r>
                      <a:r>
                        <a:rPr lang="en-US" altLang="zh-TW" sz="1050" dirty="0">
                          <a:latin typeface="Georgia" panose="02040502050405020303" pitchFamily="18" charset="0"/>
                        </a:rPr>
                        <a:t>Python) with Raspberry pi</a:t>
                      </a:r>
                    </a:p>
                  </a:txBody>
                  <a:tcPr anchor="ctr"/>
                </a:tc>
                <a:extLst>
                  <a:ext uri="{0D108BD9-81ED-4DB2-BD59-A6C34878D82A}">
                    <a16:rowId xmlns:a16="http://schemas.microsoft.com/office/drawing/2014/main" val="3113746441"/>
                  </a:ext>
                </a:extLst>
              </a:tr>
              <a:tr h="23888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1050" b="1" dirty="0">
                          <a:latin typeface="Georgia" panose="02040502050405020303" pitchFamily="18" charset="0"/>
                        </a:rPr>
                        <a:t>Database Management</a:t>
                      </a:r>
                    </a:p>
                  </a:txBody>
                  <a:tcPr anchor="ct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altLang="zh-TW" sz="1050" dirty="0">
                          <a:latin typeface="Georgia" panose="02040502050405020303" pitchFamily="18" charset="0"/>
                        </a:rPr>
                        <a:t>MongoDB, MySQL, PostgreSQL</a:t>
                      </a:r>
                    </a:p>
                  </a:txBody>
                  <a:tcPr anchor="ctr"/>
                </a:tc>
                <a:extLst>
                  <a:ext uri="{0D108BD9-81ED-4DB2-BD59-A6C34878D82A}">
                    <a16:rowId xmlns:a16="http://schemas.microsoft.com/office/drawing/2014/main" val="1198750005"/>
                  </a:ext>
                </a:extLst>
              </a:tr>
              <a:tr h="23888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1050" b="1" dirty="0">
                          <a:latin typeface="Georgia" panose="02040502050405020303" pitchFamily="18" charset="0"/>
                        </a:rPr>
                        <a:t>Communication Simulation</a:t>
                      </a:r>
                    </a:p>
                  </a:txBody>
                  <a:tcPr anchor="ct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altLang="zh-TW" sz="1050" dirty="0" err="1">
                          <a:latin typeface="Georgia" panose="02040502050405020303" pitchFamily="18" charset="0"/>
                        </a:rPr>
                        <a:t>Matlab</a:t>
                      </a:r>
                      <a:endParaRPr lang="en-US" altLang="zh-TW" sz="1050" dirty="0">
                        <a:latin typeface="Georgia" panose="02040502050405020303" pitchFamily="18" charset="0"/>
                      </a:endParaRPr>
                    </a:p>
                  </a:txBody>
                  <a:tcPr anchor="ctr"/>
                </a:tc>
                <a:extLst>
                  <a:ext uri="{0D108BD9-81ED-4DB2-BD59-A6C34878D82A}">
                    <a16:rowId xmlns:a16="http://schemas.microsoft.com/office/drawing/2014/main" val="4207686609"/>
                  </a:ext>
                </a:extLst>
              </a:tr>
              <a:tr h="23888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1050" b="1" dirty="0" err="1">
                          <a:latin typeface="Georgia" panose="02040502050405020303" pitchFamily="18" charset="0"/>
                        </a:rPr>
                        <a:t>Blockchain</a:t>
                      </a:r>
                      <a:r>
                        <a:rPr lang="en-US" altLang="zh-TW" sz="1050" b="1" dirty="0">
                          <a:latin typeface="Georgia" panose="02040502050405020303" pitchFamily="18" charset="0"/>
                        </a:rPr>
                        <a:t> Technology</a:t>
                      </a:r>
                    </a:p>
                  </a:txBody>
                  <a:tcPr anchor="ct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altLang="zh-TW" sz="1050" dirty="0">
                          <a:latin typeface="Georgia" panose="02040502050405020303" pitchFamily="18" charset="0"/>
                        </a:rPr>
                        <a:t>Go language with </a:t>
                      </a:r>
                      <a:r>
                        <a:rPr lang="en-US" altLang="zh-TW" sz="1050" dirty="0" err="1">
                          <a:latin typeface="Georgia" panose="02040502050405020303" pitchFamily="18" charset="0"/>
                        </a:rPr>
                        <a:t>Hyperledger</a:t>
                      </a:r>
                      <a:endParaRPr lang="en-US" altLang="zh-TW" sz="1050" dirty="0">
                        <a:latin typeface="Georgia" panose="02040502050405020303" pitchFamily="18" charset="0"/>
                      </a:endParaRPr>
                    </a:p>
                  </a:txBody>
                  <a:tcPr anchor="ctr"/>
                </a:tc>
                <a:extLst>
                  <a:ext uri="{0D108BD9-81ED-4DB2-BD59-A6C34878D82A}">
                    <a16:rowId xmlns:a16="http://schemas.microsoft.com/office/drawing/2014/main" val="2613555953"/>
                  </a:ext>
                </a:extLst>
              </a:tr>
              <a:tr h="23888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1050" b="1" dirty="0">
                          <a:latin typeface="Georgia" panose="02040502050405020303" pitchFamily="18" charset="0"/>
                        </a:rPr>
                        <a:t>Linux (UNIX) Operation</a:t>
                      </a:r>
                    </a:p>
                  </a:txBody>
                  <a:tcPr anchor="ctr"/>
                </a:tc>
                <a:tc>
                  <a:txBody>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altLang="zh-TW" sz="1050" dirty="0">
                          <a:latin typeface="Georgia" panose="02040502050405020303" pitchFamily="18" charset="0"/>
                        </a:rPr>
                        <a:t>Basic operation</a:t>
                      </a:r>
                    </a:p>
                  </a:txBody>
                  <a:tcPr anchor="ctr"/>
                </a:tc>
                <a:extLst>
                  <a:ext uri="{0D108BD9-81ED-4DB2-BD59-A6C34878D82A}">
                    <a16:rowId xmlns:a16="http://schemas.microsoft.com/office/drawing/2014/main" val="138889403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827702376"/>
              </p:ext>
            </p:extLst>
          </p:nvPr>
        </p:nvGraphicFramePr>
        <p:xfrm>
          <a:off x="234096" y="8171104"/>
          <a:ext cx="6380764" cy="1234440"/>
        </p:xfrm>
        <a:graphic>
          <a:graphicData uri="http://schemas.openxmlformats.org/drawingml/2006/table">
            <a:tbl>
              <a:tblPr bandRow="1">
                <a:tableStyleId>{5C22544A-7EE6-4342-B048-85BDC9FD1C3A}</a:tableStyleId>
              </a:tblPr>
              <a:tblGrid>
                <a:gridCol w="305767">
                  <a:extLst>
                    <a:ext uri="{9D8B030D-6E8A-4147-A177-3AD203B41FA5}">
                      <a16:colId xmlns:a16="http://schemas.microsoft.com/office/drawing/2014/main" val="501941470"/>
                    </a:ext>
                  </a:extLst>
                </a:gridCol>
                <a:gridCol w="6074997">
                  <a:extLst>
                    <a:ext uri="{9D8B030D-6E8A-4147-A177-3AD203B41FA5}">
                      <a16:colId xmlns:a16="http://schemas.microsoft.com/office/drawing/2014/main" val="4115035694"/>
                    </a:ext>
                  </a:extLst>
                </a:gridCol>
              </a:tblGrid>
              <a:tr h="370840">
                <a:tc>
                  <a:txBody>
                    <a:bodyPr/>
                    <a:lstStyle/>
                    <a:p>
                      <a:pPr marL="171450" indent="-171450">
                        <a:buFont typeface="Wingdings" panose="05000000000000000000" pitchFamily="2" charset="2"/>
                        <a:buChar char="p"/>
                      </a:pPr>
                      <a:r>
                        <a:rPr lang="en-US" altLang="zh-TW" sz="1050" baseline="0" dirty="0"/>
                        <a:t> </a:t>
                      </a:r>
                      <a:endParaRPr lang="zh-TW" altLang="en-US" sz="105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altLang="zh-TW" sz="1050" b="1" dirty="0" err="1">
                          <a:latin typeface="Georgia" panose="02040502050405020303" pitchFamily="18" charset="0"/>
                        </a:rPr>
                        <a:t>HyperQL</a:t>
                      </a:r>
                      <a:r>
                        <a:rPr lang="en-US" altLang="zh-TW" sz="1050" b="1" dirty="0">
                          <a:latin typeface="Georgia" panose="02040502050405020303" pitchFamily="18" charset="0"/>
                        </a:rPr>
                        <a:t> Architecture for </a:t>
                      </a:r>
                      <a:r>
                        <a:rPr lang="en-US" altLang="zh-TW" sz="1050" b="1" dirty="0" err="1">
                          <a:latin typeface="Georgia" panose="02040502050405020303" pitchFamily="18" charset="0"/>
                        </a:rPr>
                        <a:t>Blockchain</a:t>
                      </a:r>
                      <a:r>
                        <a:rPr lang="en-US" altLang="zh-TW" sz="1050" b="1" dirty="0">
                          <a:latin typeface="Georgia" panose="02040502050405020303" pitchFamily="18" charset="0"/>
                        </a:rPr>
                        <a:t> System</a:t>
                      </a:r>
                      <a:r>
                        <a:rPr lang="en-US" altLang="zh-TW" sz="1050" dirty="0">
                          <a:latin typeface="Georgia" panose="02040502050405020303" pitchFamily="18" charset="0"/>
                        </a:rPr>
                        <a:t> (2020). </a:t>
                      </a:r>
                      <a:r>
                        <a:rPr lang="en-US" altLang="zh-TW" sz="1050" u="sng" dirty="0">
                          <a:latin typeface="Georgia" panose="02040502050405020303" pitchFamily="18" charset="0"/>
                        </a:rPr>
                        <a:t>Design a </a:t>
                      </a:r>
                      <a:r>
                        <a:rPr lang="en-US" altLang="zh-TW" sz="1050" u="sng" dirty="0" err="1">
                          <a:latin typeface="Georgia" panose="02040502050405020303" pitchFamily="18" charset="0"/>
                        </a:rPr>
                        <a:t>HyperQL</a:t>
                      </a:r>
                      <a:r>
                        <a:rPr lang="en-US" altLang="zh-TW" sz="1050" u="sng" dirty="0">
                          <a:latin typeface="Georgia" panose="02040502050405020303" pitchFamily="18" charset="0"/>
                        </a:rPr>
                        <a:t> architecture to accelerate the data query speed of the </a:t>
                      </a:r>
                      <a:r>
                        <a:rPr lang="en-US" altLang="zh-TW" sz="1050" u="sng" dirty="0" err="1">
                          <a:latin typeface="Georgia" panose="02040502050405020303" pitchFamily="18" charset="0"/>
                        </a:rPr>
                        <a:t>blockchain</a:t>
                      </a:r>
                      <a:r>
                        <a:rPr lang="en-US" altLang="zh-TW" sz="1050" u="sng" dirty="0">
                          <a:latin typeface="Georgia" panose="02040502050405020303" pitchFamily="18" charset="0"/>
                        </a:rPr>
                        <a:t> system.</a:t>
                      </a:r>
                      <a:r>
                        <a:rPr lang="en-US" altLang="zh-TW" sz="1050" dirty="0">
                          <a:latin typeface="Georgia" panose="02040502050405020303" pitchFamily="18" charset="0"/>
                        </a:rPr>
                        <a:t>  </a:t>
                      </a:r>
                      <a:r>
                        <a:rPr lang="en-US" altLang="zh-TW" sz="1050" dirty="0" err="1">
                          <a:latin typeface="Georgia" panose="02040502050405020303" pitchFamily="18" charset="0"/>
                        </a:rPr>
                        <a:t>Golang</a:t>
                      </a:r>
                      <a:r>
                        <a:rPr lang="en-US" altLang="zh-TW" sz="1050" dirty="0">
                          <a:latin typeface="Georgia" panose="02040502050405020303" pitchFamily="18" charset="0"/>
                        </a:rPr>
                        <a:t>, </a:t>
                      </a:r>
                      <a:r>
                        <a:rPr lang="en-US" altLang="zh-TW" sz="1050" dirty="0" err="1">
                          <a:latin typeface="Georgia" panose="02040502050405020303" pitchFamily="18" charset="0"/>
                        </a:rPr>
                        <a:t>Hyperledger</a:t>
                      </a:r>
                      <a:r>
                        <a:rPr lang="en-US" altLang="zh-TW" sz="1050" dirty="0">
                          <a:latin typeface="Georgia" panose="02040502050405020303" pitchFamily="18" charset="0"/>
                        </a:rPr>
                        <a:t> Fabric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3861055"/>
                  </a:ext>
                </a:extLst>
              </a:tr>
              <a:tr h="370840">
                <a:tc>
                  <a:txBody>
                    <a:bodyPr/>
                    <a:lstStyle/>
                    <a:p>
                      <a:pPr marL="171450" indent="-171450">
                        <a:buFont typeface="Wingdings" panose="05000000000000000000" pitchFamily="2" charset="2"/>
                        <a:buChar char="p"/>
                      </a:pPr>
                      <a:r>
                        <a:rPr lang="en-US" altLang="zh-TW" sz="1050" baseline="0" dirty="0"/>
                        <a:t> </a:t>
                      </a:r>
                      <a:endParaRPr lang="zh-TW" altLang="en-US" sz="105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altLang="zh-TW" sz="1050" b="1" dirty="0">
                          <a:latin typeface="Georgia" panose="02040502050405020303" pitchFamily="18" charset="0"/>
                        </a:rPr>
                        <a:t>Web Page Login Using Face Recognition</a:t>
                      </a:r>
                      <a:r>
                        <a:rPr lang="en-US" altLang="zh-TW" sz="1050" dirty="0">
                          <a:latin typeface="Georgia" panose="02040502050405020303" pitchFamily="18" charset="0"/>
                        </a:rPr>
                        <a:t> (2018). </a:t>
                      </a:r>
                      <a:r>
                        <a:rPr lang="en-US" altLang="zh-TW" sz="1050" u="sng" dirty="0">
                          <a:latin typeface="Georgia" panose="02040502050405020303" pitchFamily="18" charset="0"/>
                        </a:rPr>
                        <a:t>Create a website that can log in using face recognition in order to save time and keep security.</a:t>
                      </a:r>
                      <a:r>
                        <a:rPr lang="en-US" altLang="zh-TW" sz="1050" dirty="0">
                          <a:latin typeface="Georgia" panose="02040502050405020303" pitchFamily="18" charset="0"/>
                        </a:rPr>
                        <a:t>  Node.js, C++, HTML, JQuery, Bootstrap</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75118720"/>
                  </a:ext>
                </a:extLst>
              </a:tr>
              <a:tr h="370840">
                <a:tc>
                  <a:txBody>
                    <a:bodyPr/>
                    <a:lstStyle/>
                    <a:p>
                      <a:pPr marL="171450" indent="-171450">
                        <a:buFont typeface="Wingdings" panose="05000000000000000000" pitchFamily="2" charset="2"/>
                        <a:buChar char="p"/>
                      </a:pPr>
                      <a:r>
                        <a:rPr lang="en-US" altLang="zh-TW" sz="1050" dirty="0"/>
                        <a:t> </a:t>
                      </a:r>
                      <a:endParaRPr lang="zh-TW" altLang="en-US" sz="105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altLang="zh-TW" sz="1050" b="1" dirty="0">
                          <a:latin typeface="Georgia" panose="02040502050405020303" pitchFamily="18" charset="0"/>
                        </a:rPr>
                        <a:t>VoIP Monitoring and Management Platform</a:t>
                      </a:r>
                      <a:r>
                        <a:rPr lang="en-US" altLang="zh-TW" sz="1050" dirty="0">
                          <a:latin typeface="Georgia" panose="02040502050405020303" pitchFamily="18" charset="0"/>
                        </a:rPr>
                        <a:t> (2017). </a:t>
                      </a:r>
                      <a:r>
                        <a:rPr lang="en-US" altLang="zh-TW" sz="1050" u="sng" dirty="0">
                          <a:latin typeface="Georgia" panose="02040502050405020303" pitchFamily="18" charset="0"/>
                        </a:rPr>
                        <a:t>Build a platform that provide users to monitor and manage VoIP phone calls.</a:t>
                      </a:r>
                      <a:r>
                        <a:rPr lang="en-US" altLang="zh-TW" sz="1050" dirty="0">
                          <a:latin typeface="Georgia" panose="02040502050405020303" pitchFamily="18" charset="0"/>
                        </a:rPr>
                        <a:t>  Node.js, HTML, JQuery, Bootstrap</a:t>
                      </a:r>
                      <a:endParaRPr lang="zh-TW" altLang="en-US" sz="105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1856919"/>
                  </a:ext>
                </a:extLst>
              </a:tr>
            </a:tbl>
          </a:graphicData>
        </a:graphic>
      </p:graphicFrame>
      <p:cxnSp>
        <p:nvCxnSpPr>
          <p:cNvPr id="50" name="直接连接符 149"/>
          <p:cNvCxnSpPr/>
          <p:nvPr/>
        </p:nvCxnSpPr>
        <p:spPr>
          <a:xfrm flipV="1">
            <a:off x="293674" y="8131502"/>
            <a:ext cx="6236755" cy="11662"/>
          </a:xfrm>
          <a:prstGeom prst="line">
            <a:avLst/>
          </a:prstGeom>
          <a:noFill/>
          <a:ln w="12700" cap="flat" cmpd="sng" algn="ctr">
            <a:solidFill>
              <a:sysClr val="window" lastClr="FFFFFF">
                <a:lumMod val="65000"/>
              </a:sysClr>
            </a:solidFill>
            <a:prstDash val="solid"/>
            <a:miter lim="800000"/>
          </a:ln>
          <a:effectLst/>
        </p:spPr>
      </p:cxnSp>
      <p:sp>
        <p:nvSpPr>
          <p:cNvPr id="51" name="矩形 50"/>
          <p:cNvSpPr/>
          <p:nvPr/>
        </p:nvSpPr>
        <p:spPr>
          <a:xfrm>
            <a:off x="298754" y="8125384"/>
            <a:ext cx="707390" cy="45720"/>
          </a:xfrm>
          <a:prstGeom prst="rect">
            <a:avLst/>
          </a:prstGeom>
          <a:solidFill>
            <a:srgbClr val="8DAFB1"/>
          </a:solidFill>
          <a:ln w="12700" cap="flat" cmpd="sng" algn="ctr">
            <a:noFill/>
            <a:prstDash val="solid"/>
            <a:miter lim="800000"/>
          </a:ln>
          <a:effectLst/>
        </p:spPr>
        <p:txBody>
          <a:bodyPr rtlCol="0" anchor="ctr"/>
          <a:lstStyle/>
          <a:p>
            <a:endParaRPr lang="zh-TW" altLang="en-US"/>
          </a:p>
        </p:txBody>
      </p:sp>
    </p:spTree>
    <p:extLst>
      <p:ext uri="{BB962C8B-B14F-4D97-AF65-F5344CB8AC3E}">
        <p14:creationId xmlns:p14="http://schemas.microsoft.com/office/powerpoint/2010/main" val="121173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28"/>
          <p:cNvSpPr txBox="1"/>
          <p:nvPr/>
        </p:nvSpPr>
        <p:spPr>
          <a:xfrm>
            <a:off x="282352" y="238965"/>
            <a:ext cx="1424528" cy="284693"/>
          </a:xfrm>
          <a:prstGeom prst="rect">
            <a:avLst/>
          </a:prstGeom>
          <a:solidFill>
            <a:srgbClr val="8DAFB1"/>
          </a:solidFill>
          <a:ln>
            <a:noFill/>
          </a:ln>
        </p:spPr>
        <p:txBody>
          <a:bodyPr wrap="square" numCol="1">
            <a:spAutoFit/>
          </a:bodyPr>
          <a:lstStyle/>
          <a:p>
            <a:pPr algn="dist">
              <a:lnSpc>
                <a:spcPts val="1500"/>
              </a:lnSpc>
              <a:spcAft>
                <a:spcPts val="0"/>
              </a:spcAft>
            </a:pPr>
            <a:r>
              <a:rPr lang="en-US" altLang="zh-TW" sz="1100" b="1" dirty="0">
                <a:solidFill>
                  <a:schemeClr val="bg1"/>
                </a:solidFill>
                <a:latin typeface="Georgia" panose="02040502050405020303" pitchFamily="18" charset="0"/>
                <a:ea typeface="SimSun" panose="02010600030101010101" pitchFamily="2" charset="-122"/>
                <a:cs typeface="SimSun" panose="02010600030101010101" pitchFamily="2" charset="-122"/>
              </a:rPr>
              <a:t>Autobiography</a:t>
            </a:r>
            <a:endParaRPr lang="zh-TW" sz="1100" b="1" dirty="0">
              <a:solidFill>
                <a:schemeClr val="bg1"/>
              </a:solidFill>
              <a:effectLst/>
              <a:latin typeface="Georgia" panose="02040502050405020303" pitchFamily="18" charset="0"/>
              <a:ea typeface="SimSun" panose="02010600030101010101" pitchFamily="2" charset="-122"/>
              <a:cs typeface="SimSun" panose="02010600030101010101" pitchFamily="2" charset="-122"/>
            </a:endParaRPr>
          </a:p>
        </p:txBody>
      </p:sp>
      <p:cxnSp>
        <p:nvCxnSpPr>
          <p:cNvPr id="5" name="直接连接符 149"/>
          <p:cNvCxnSpPr/>
          <p:nvPr/>
        </p:nvCxnSpPr>
        <p:spPr>
          <a:xfrm flipV="1">
            <a:off x="274624" y="577719"/>
            <a:ext cx="6236755" cy="11662"/>
          </a:xfrm>
          <a:prstGeom prst="line">
            <a:avLst/>
          </a:prstGeom>
          <a:noFill/>
          <a:ln w="12700" cap="flat" cmpd="sng" algn="ctr">
            <a:solidFill>
              <a:sysClr val="window" lastClr="FFFFFF">
                <a:lumMod val="65000"/>
              </a:sysClr>
            </a:solidFill>
            <a:prstDash val="solid"/>
            <a:miter lim="800000"/>
          </a:ln>
          <a:effectLst/>
        </p:spPr>
      </p:cxnSp>
      <p:sp>
        <p:nvSpPr>
          <p:cNvPr id="6" name="矩形 5"/>
          <p:cNvSpPr/>
          <p:nvPr/>
        </p:nvSpPr>
        <p:spPr>
          <a:xfrm>
            <a:off x="279704" y="571601"/>
            <a:ext cx="707390" cy="45720"/>
          </a:xfrm>
          <a:prstGeom prst="rect">
            <a:avLst/>
          </a:prstGeom>
          <a:solidFill>
            <a:srgbClr val="8DAFB1"/>
          </a:solidFill>
          <a:ln w="12700" cap="flat" cmpd="sng" algn="ctr">
            <a:noFill/>
            <a:prstDash val="solid"/>
            <a:miter lim="800000"/>
          </a:ln>
          <a:effectLst/>
        </p:spPr>
        <p:txBody>
          <a:bodyPr rtlCol="0" anchor="ctr"/>
          <a:lstStyle/>
          <a:p>
            <a:endParaRPr lang="zh-TW" altLang="en-US"/>
          </a:p>
        </p:txBody>
      </p:sp>
      <p:sp>
        <p:nvSpPr>
          <p:cNvPr id="8" name="文字方塊 7"/>
          <p:cNvSpPr txBox="1"/>
          <p:nvPr/>
        </p:nvSpPr>
        <p:spPr>
          <a:xfrm>
            <a:off x="205794" y="708818"/>
            <a:ext cx="6374414" cy="3724096"/>
          </a:xfrm>
          <a:prstGeom prst="rect">
            <a:avLst/>
          </a:prstGeom>
          <a:noFill/>
        </p:spPr>
        <p:txBody>
          <a:bodyPr wrap="square" rtlCol="0">
            <a:spAutoFit/>
          </a:bodyPr>
          <a:lstStyle/>
          <a:p>
            <a:pPr algn="just">
              <a:spcAft>
                <a:spcPts val="70"/>
              </a:spcAft>
            </a:pPr>
            <a:r>
              <a:rPr lang="en-US" altLang="zh-TW" sz="1050" dirty="0">
                <a:latin typeface="Georgia" panose="02040502050405020303" pitchFamily="18" charset="0"/>
              </a:rPr>
              <a:t>     My Chinese name is Wen-Yuan Chen</a:t>
            </a:r>
            <a:r>
              <a:rPr lang="zh-TW" altLang="en-US" sz="1050" dirty="0">
                <a:latin typeface="Georgia" panose="02040502050405020303" pitchFamily="18" charset="0"/>
              </a:rPr>
              <a:t> </a:t>
            </a:r>
            <a:r>
              <a:rPr lang="en-US" altLang="zh-TW" sz="1050" dirty="0">
                <a:latin typeface="Georgia" panose="02040502050405020303" pitchFamily="18" charset="0"/>
              </a:rPr>
              <a:t>and you can just call me Chris which is my English name. I'm 24 years old and studying in the second year of master degree at Tsing Hua University (NTHU) and major in Communications Engineering. My hobbies are playing guitar, studying stocks and traveling. My personality is optimistic and easy-going, and I’m very willing to share new knowledge with others. When I was in college, I was appointed by my supervisor to teach students operation system, network programming, and other courses in the summer vacation, 2017. I am currently serving as a teacher assistant (TA) in two courses under my thesis advisor.</a:t>
            </a:r>
          </a:p>
          <a:p>
            <a:pPr algn="just">
              <a:spcAft>
                <a:spcPts val="70"/>
              </a:spcAft>
            </a:pPr>
            <a:endParaRPr lang="en-US" altLang="zh-TW" sz="1050" dirty="0">
              <a:latin typeface="Georgia" panose="02040502050405020303" pitchFamily="18" charset="0"/>
            </a:endParaRPr>
          </a:p>
          <a:p>
            <a:pPr algn="just">
              <a:spcAft>
                <a:spcPts val="70"/>
              </a:spcAft>
            </a:pPr>
            <a:r>
              <a:rPr lang="en-US" altLang="zh-TW" sz="1050" dirty="0">
                <a:latin typeface="Georgia" panose="02040502050405020303" pitchFamily="18" charset="0"/>
              </a:rPr>
              <a:t>     I joined the guitar club when I was in college, and I also used to be a class vice leader. Now I’m serving as a network manager in laboratory, NTHU. My mission is to maintain our laboratory website and keep the information of our lab security. By the way, I have a good relationship with my thesis advisor, and I help my advisor to filter the candidates for the laboratory.</a:t>
            </a:r>
          </a:p>
          <a:p>
            <a:pPr algn="just">
              <a:spcAft>
                <a:spcPts val="70"/>
              </a:spcAft>
            </a:pPr>
            <a:endParaRPr lang="en-US" altLang="zh-TW" sz="1050" dirty="0">
              <a:latin typeface="Georgia" panose="02040502050405020303" pitchFamily="18" charset="0"/>
            </a:endParaRPr>
          </a:p>
          <a:p>
            <a:pPr algn="just">
              <a:spcAft>
                <a:spcPts val="70"/>
              </a:spcAft>
            </a:pPr>
            <a:r>
              <a:rPr lang="en-US" altLang="zh-TW" sz="1050" dirty="0">
                <a:latin typeface="Georgia" panose="02040502050405020303" pitchFamily="18" charset="0"/>
              </a:rPr>
              <a:t>     In terms of academic achievement, I got honorable mention award from independent study competition and published a paper on domestic conference, IMP 2017. I also obtained a national python certificate in 2018. In June 2020, I got  the software development intern offer from Global </a:t>
            </a:r>
            <a:r>
              <a:rPr lang="en-US" altLang="zh-TW" sz="1050" dirty="0" err="1">
                <a:latin typeface="Georgia" panose="02040502050405020303" pitchFamily="18" charset="0"/>
              </a:rPr>
              <a:t>UniChip</a:t>
            </a:r>
            <a:r>
              <a:rPr lang="en-US" altLang="zh-TW" sz="1050" dirty="0">
                <a:latin typeface="Georgia" panose="02040502050405020303" pitchFamily="18" charset="0"/>
              </a:rPr>
              <a:t> Corp. (GUC).</a:t>
            </a:r>
          </a:p>
          <a:p>
            <a:pPr algn="just">
              <a:spcAft>
                <a:spcPts val="70"/>
              </a:spcAft>
            </a:pPr>
            <a:endParaRPr lang="en-US" altLang="zh-TW" sz="1050" dirty="0">
              <a:latin typeface="Georgia" panose="02040502050405020303" pitchFamily="18" charset="0"/>
            </a:endParaRPr>
          </a:p>
          <a:p>
            <a:pPr algn="just">
              <a:spcAft>
                <a:spcPts val="70"/>
              </a:spcAft>
            </a:pPr>
            <a:r>
              <a:rPr lang="en-US" altLang="zh-TW" sz="1050" dirty="0">
                <a:latin typeface="Georgia" panose="02040502050405020303" pitchFamily="18" charset="0"/>
              </a:rPr>
              <a:t>     My topic of independent study in university is VoIP phone call monitoring platform which is to build a web application to provide VoIP phone call monitoring and management service. My current research field is </a:t>
            </a:r>
            <a:r>
              <a:rPr lang="en-US" altLang="zh-TW" sz="1050" dirty="0" err="1">
                <a:latin typeface="Georgia" panose="02040502050405020303" pitchFamily="18" charset="0"/>
              </a:rPr>
              <a:t>blockchain</a:t>
            </a:r>
            <a:r>
              <a:rPr lang="en-US" altLang="zh-TW" sz="1050" dirty="0">
                <a:latin typeface="Georgia" panose="02040502050405020303" pitchFamily="18" charset="0"/>
              </a:rPr>
              <a:t> technology. I'm aimed to optimize the </a:t>
            </a:r>
            <a:r>
              <a:rPr lang="en-US" altLang="zh-TW" sz="1050" dirty="0" err="1">
                <a:latin typeface="Georgia" panose="02040502050405020303" pitchFamily="18" charset="0"/>
              </a:rPr>
              <a:t>blockchain</a:t>
            </a:r>
            <a:r>
              <a:rPr lang="en-US" altLang="zh-TW" sz="1050" dirty="0">
                <a:latin typeface="Georgia" panose="02040502050405020303" pitchFamily="18" charset="0"/>
              </a:rPr>
              <a:t> query speed and keep data secure at the same time. And my thesis may develop in the direction of multimedia image processing.</a:t>
            </a:r>
            <a:endParaRPr lang="zh-TW" altLang="en-US" sz="1050" dirty="0">
              <a:latin typeface="Georgia" panose="02040502050405020303" pitchFamily="18" charset="0"/>
            </a:endParaRPr>
          </a:p>
        </p:txBody>
      </p:sp>
      <p:sp>
        <p:nvSpPr>
          <p:cNvPr id="10" name="文本框 128"/>
          <p:cNvSpPr txBox="1"/>
          <p:nvPr/>
        </p:nvSpPr>
        <p:spPr>
          <a:xfrm>
            <a:off x="274624" y="4668307"/>
            <a:ext cx="1748628" cy="284693"/>
          </a:xfrm>
          <a:prstGeom prst="rect">
            <a:avLst/>
          </a:prstGeom>
          <a:solidFill>
            <a:srgbClr val="8DAFB1"/>
          </a:solidFill>
          <a:ln>
            <a:noFill/>
          </a:ln>
        </p:spPr>
        <p:txBody>
          <a:bodyPr wrap="square" numCol="1">
            <a:spAutoFit/>
          </a:bodyPr>
          <a:lstStyle/>
          <a:p>
            <a:pPr algn="dist">
              <a:lnSpc>
                <a:spcPts val="1500"/>
              </a:lnSpc>
              <a:spcAft>
                <a:spcPts val="0"/>
              </a:spcAft>
            </a:pPr>
            <a:r>
              <a:rPr lang="en-US" altLang="zh-TW" sz="1100" b="1" dirty="0">
                <a:solidFill>
                  <a:schemeClr val="bg1"/>
                </a:solidFill>
                <a:latin typeface="Georgia" panose="02040502050405020303" pitchFamily="18" charset="0"/>
                <a:ea typeface="SimSun" panose="02010600030101010101" pitchFamily="2" charset="-122"/>
                <a:cs typeface="SimSun" panose="02010600030101010101" pitchFamily="2" charset="-122"/>
              </a:rPr>
              <a:t>Personality Traits</a:t>
            </a:r>
            <a:endParaRPr lang="zh-TW" sz="1100" b="1" dirty="0">
              <a:solidFill>
                <a:schemeClr val="bg1"/>
              </a:solidFill>
              <a:effectLst/>
              <a:latin typeface="Georgia" panose="02040502050405020303" pitchFamily="18" charset="0"/>
              <a:ea typeface="SimSun" panose="02010600030101010101" pitchFamily="2" charset="-122"/>
              <a:cs typeface="SimSun" panose="02010600030101010101" pitchFamily="2" charset="-122"/>
            </a:endParaRPr>
          </a:p>
        </p:txBody>
      </p:sp>
      <p:cxnSp>
        <p:nvCxnSpPr>
          <p:cNvPr id="11" name="直接连接符 149"/>
          <p:cNvCxnSpPr/>
          <p:nvPr/>
        </p:nvCxnSpPr>
        <p:spPr>
          <a:xfrm flipV="1">
            <a:off x="266896" y="5007061"/>
            <a:ext cx="6236755" cy="11662"/>
          </a:xfrm>
          <a:prstGeom prst="line">
            <a:avLst/>
          </a:prstGeom>
          <a:noFill/>
          <a:ln w="12700" cap="flat" cmpd="sng" algn="ctr">
            <a:solidFill>
              <a:sysClr val="window" lastClr="FFFFFF">
                <a:lumMod val="65000"/>
              </a:sysClr>
            </a:solidFill>
            <a:prstDash val="solid"/>
            <a:miter lim="800000"/>
          </a:ln>
          <a:effectLst/>
        </p:spPr>
      </p:cxnSp>
      <p:sp>
        <p:nvSpPr>
          <p:cNvPr id="12" name="矩形 11"/>
          <p:cNvSpPr/>
          <p:nvPr/>
        </p:nvSpPr>
        <p:spPr>
          <a:xfrm>
            <a:off x="271976" y="5000943"/>
            <a:ext cx="707390" cy="45720"/>
          </a:xfrm>
          <a:prstGeom prst="rect">
            <a:avLst/>
          </a:prstGeom>
          <a:solidFill>
            <a:srgbClr val="8DAFB1"/>
          </a:solidFill>
          <a:ln w="12700" cap="flat" cmpd="sng" algn="ctr">
            <a:noFill/>
            <a:prstDash val="solid"/>
            <a:miter lim="800000"/>
          </a:ln>
          <a:effectLst/>
        </p:spPr>
        <p:txBody>
          <a:bodyPr rtlCol="0" anchor="ctr"/>
          <a:lstStyle/>
          <a:p>
            <a:endParaRPr lang="zh-TW" altLang="en-US"/>
          </a:p>
        </p:txBody>
      </p:sp>
      <p:sp>
        <p:nvSpPr>
          <p:cNvPr id="13" name="文字方塊 12"/>
          <p:cNvSpPr txBox="1"/>
          <p:nvPr/>
        </p:nvSpPr>
        <p:spPr>
          <a:xfrm>
            <a:off x="205793" y="5142759"/>
            <a:ext cx="3967753" cy="1125949"/>
          </a:xfrm>
          <a:prstGeom prst="rect">
            <a:avLst/>
          </a:prstGeom>
          <a:noFill/>
        </p:spPr>
        <p:txBody>
          <a:bodyPr wrap="none" rtlCol="0">
            <a:spAutoFit/>
          </a:bodyPr>
          <a:lstStyle/>
          <a:p>
            <a:pPr marL="285750" indent="-285750">
              <a:spcAft>
                <a:spcPts val="70"/>
              </a:spcAft>
              <a:buFont typeface="Wingdings" panose="05000000000000000000" pitchFamily="2" charset="2"/>
              <a:buChar char="p"/>
            </a:pPr>
            <a:r>
              <a:rPr lang="en-US" altLang="zh-TW" sz="1050" dirty="0">
                <a:latin typeface="Georgia" panose="02040502050405020303" pitchFamily="18" charset="0"/>
              </a:rPr>
              <a:t>Optimistic and easy-going.</a:t>
            </a:r>
          </a:p>
          <a:p>
            <a:pPr marL="285750" indent="-285750">
              <a:spcAft>
                <a:spcPts val="70"/>
              </a:spcAft>
              <a:buFont typeface="Wingdings" panose="05000000000000000000" pitchFamily="2" charset="2"/>
              <a:buChar char="p"/>
            </a:pPr>
            <a:r>
              <a:rPr lang="en-US" altLang="zh-TW" sz="1050" dirty="0">
                <a:latin typeface="Georgia" panose="02040502050405020303" pitchFamily="18" charset="0"/>
              </a:rPr>
              <a:t>A team-player and usually be a “Troubleshooter” in a team.</a:t>
            </a:r>
          </a:p>
          <a:p>
            <a:pPr marL="285750" indent="-285750">
              <a:spcAft>
                <a:spcPts val="70"/>
              </a:spcAft>
              <a:buFont typeface="Wingdings" panose="05000000000000000000" pitchFamily="2" charset="2"/>
              <a:buChar char="p"/>
            </a:pPr>
            <a:r>
              <a:rPr lang="en-US" altLang="zh-TW" sz="1050" dirty="0">
                <a:latin typeface="Georgia" panose="02040502050405020303" pitchFamily="18" charset="0"/>
              </a:rPr>
              <a:t>Keep learning without stopping.</a:t>
            </a:r>
            <a:endParaRPr lang="zh-TW" altLang="en-US" sz="1050" dirty="0">
              <a:latin typeface="Georgia" panose="02040502050405020303" pitchFamily="18" charset="0"/>
            </a:endParaRPr>
          </a:p>
          <a:p>
            <a:pPr marL="285750" indent="-285750">
              <a:spcAft>
                <a:spcPts val="70"/>
              </a:spcAft>
              <a:buFont typeface="Wingdings" panose="05000000000000000000" pitchFamily="2" charset="2"/>
              <a:buChar char="p"/>
            </a:pPr>
            <a:r>
              <a:rPr lang="en-US" altLang="zh-TW" sz="1050" dirty="0">
                <a:latin typeface="Georgia" panose="02040502050405020303" pitchFamily="18" charset="0"/>
              </a:rPr>
              <a:t>A hands-on guy.</a:t>
            </a:r>
            <a:endParaRPr lang="zh-TW" altLang="en-US" sz="1050" dirty="0">
              <a:latin typeface="Georgia" panose="02040502050405020303" pitchFamily="18" charset="0"/>
            </a:endParaRPr>
          </a:p>
          <a:p>
            <a:pPr marL="285750" indent="-285750">
              <a:spcAft>
                <a:spcPts val="70"/>
              </a:spcAft>
              <a:buFont typeface="Wingdings" panose="05000000000000000000" pitchFamily="2" charset="2"/>
              <a:buChar char="p"/>
            </a:pPr>
            <a:endParaRPr lang="zh-TW" altLang="en-US" sz="1050" dirty="0">
              <a:latin typeface="Georgia" panose="02040502050405020303" pitchFamily="18" charset="0"/>
            </a:endParaRPr>
          </a:p>
          <a:p>
            <a:pPr marL="285750" indent="-285750">
              <a:spcAft>
                <a:spcPts val="70"/>
              </a:spcAft>
              <a:buFont typeface="Wingdings" panose="05000000000000000000" pitchFamily="2" charset="2"/>
              <a:buChar char="p"/>
            </a:pPr>
            <a:endParaRPr lang="zh-TW" altLang="en-US" sz="1050" dirty="0">
              <a:latin typeface="Georgia" panose="02040502050405020303" pitchFamily="18" charset="0"/>
            </a:endParaRPr>
          </a:p>
        </p:txBody>
      </p:sp>
      <p:sp>
        <p:nvSpPr>
          <p:cNvPr id="17" name="文本框 128"/>
          <p:cNvSpPr txBox="1"/>
          <p:nvPr/>
        </p:nvSpPr>
        <p:spPr>
          <a:xfrm>
            <a:off x="290080" y="6243107"/>
            <a:ext cx="821170" cy="284693"/>
          </a:xfrm>
          <a:prstGeom prst="rect">
            <a:avLst/>
          </a:prstGeom>
          <a:solidFill>
            <a:srgbClr val="8DAFB1"/>
          </a:solidFill>
          <a:ln>
            <a:noFill/>
          </a:ln>
        </p:spPr>
        <p:txBody>
          <a:bodyPr wrap="square" numCol="1">
            <a:spAutoFit/>
          </a:bodyPr>
          <a:lstStyle/>
          <a:p>
            <a:pPr algn="dist">
              <a:lnSpc>
                <a:spcPts val="1500"/>
              </a:lnSpc>
              <a:spcAft>
                <a:spcPts val="0"/>
              </a:spcAft>
            </a:pPr>
            <a:r>
              <a:rPr lang="en-US" altLang="zh-TW" sz="1100" b="1" dirty="0">
                <a:solidFill>
                  <a:schemeClr val="bg1"/>
                </a:solidFill>
                <a:latin typeface="Georgia" panose="02040502050405020303" pitchFamily="18" charset="0"/>
                <a:ea typeface="SimSun" panose="02010600030101010101" pitchFamily="2" charset="-122"/>
                <a:cs typeface="SimSun" panose="02010600030101010101" pitchFamily="2" charset="-122"/>
              </a:rPr>
              <a:t>Interest</a:t>
            </a:r>
            <a:endParaRPr lang="zh-TW" sz="1100" b="1" dirty="0">
              <a:solidFill>
                <a:schemeClr val="bg1"/>
              </a:solidFill>
              <a:effectLst/>
              <a:latin typeface="Georgia" panose="02040502050405020303" pitchFamily="18" charset="0"/>
              <a:ea typeface="SimSun" panose="02010600030101010101" pitchFamily="2" charset="-122"/>
              <a:cs typeface="SimSun" panose="02010600030101010101" pitchFamily="2" charset="-122"/>
            </a:endParaRPr>
          </a:p>
        </p:txBody>
      </p:sp>
      <p:cxnSp>
        <p:nvCxnSpPr>
          <p:cNvPr id="18" name="直接连接符 149"/>
          <p:cNvCxnSpPr/>
          <p:nvPr/>
        </p:nvCxnSpPr>
        <p:spPr>
          <a:xfrm flipV="1">
            <a:off x="282352" y="6581861"/>
            <a:ext cx="6236755" cy="11662"/>
          </a:xfrm>
          <a:prstGeom prst="line">
            <a:avLst/>
          </a:prstGeom>
          <a:noFill/>
          <a:ln w="12700" cap="flat" cmpd="sng" algn="ctr">
            <a:solidFill>
              <a:sysClr val="window" lastClr="FFFFFF">
                <a:lumMod val="65000"/>
              </a:sysClr>
            </a:solidFill>
            <a:prstDash val="solid"/>
            <a:miter lim="800000"/>
          </a:ln>
          <a:effectLst/>
        </p:spPr>
      </p:cxnSp>
      <p:sp>
        <p:nvSpPr>
          <p:cNvPr id="19" name="矩形 18"/>
          <p:cNvSpPr/>
          <p:nvPr/>
        </p:nvSpPr>
        <p:spPr>
          <a:xfrm>
            <a:off x="287432" y="6575743"/>
            <a:ext cx="707390" cy="45720"/>
          </a:xfrm>
          <a:prstGeom prst="rect">
            <a:avLst/>
          </a:prstGeom>
          <a:solidFill>
            <a:srgbClr val="8DAFB1"/>
          </a:solidFill>
          <a:ln w="12700" cap="flat" cmpd="sng" algn="ctr">
            <a:noFill/>
            <a:prstDash val="solid"/>
            <a:miter lim="800000"/>
          </a:ln>
          <a:effectLst/>
        </p:spPr>
        <p:txBody>
          <a:bodyPr rtlCol="0" anchor="ctr"/>
          <a:lstStyle/>
          <a:p>
            <a:endParaRPr lang="zh-TW" altLang="en-US"/>
          </a:p>
        </p:txBody>
      </p:sp>
      <p:sp>
        <p:nvSpPr>
          <p:cNvPr id="20" name="文字方塊 19"/>
          <p:cNvSpPr txBox="1"/>
          <p:nvPr/>
        </p:nvSpPr>
        <p:spPr>
          <a:xfrm>
            <a:off x="205793" y="6722020"/>
            <a:ext cx="2696572" cy="951543"/>
          </a:xfrm>
          <a:prstGeom prst="rect">
            <a:avLst/>
          </a:prstGeom>
          <a:noFill/>
        </p:spPr>
        <p:txBody>
          <a:bodyPr wrap="none" rtlCol="0">
            <a:spAutoFit/>
          </a:bodyPr>
          <a:lstStyle/>
          <a:p>
            <a:pPr marL="285750" indent="-285750">
              <a:spcAft>
                <a:spcPts val="70"/>
              </a:spcAft>
              <a:buFont typeface="Wingdings" panose="05000000000000000000" pitchFamily="2" charset="2"/>
              <a:buChar char="p"/>
            </a:pPr>
            <a:r>
              <a:rPr lang="en-US" altLang="zh-TW" sz="1050" dirty="0">
                <a:latin typeface="Georgia" panose="02040502050405020303" pitchFamily="18" charset="0"/>
              </a:rPr>
              <a:t>Software and Firmware Development</a:t>
            </a:r>
          </a:p>
          <a:p>
            <a:pPr marL="285750" indent="-285750">
              <a:spcAft>
                <a:spcPts val="70"/>
              </a:spcAft>
              <a:buFont typeface="Wingdings" panose="05000000000000000000" pitchFamily="2" charset="2"/>
              <a:buChar char="p"/>
            </a:pPr>
            <a:r>
              <a:rPr lang="en-US" altLang="zh-TW" sz="1050" dirty="0">
                <a:latin typeface="Georgia" panose="02040502050405020303" pitchFamily="18" charset="0"/>
              </a:rPr>
              <a:t>Network Programming</a:t>
            </a:r>
          </a:p>
          <a:p>
            <a:pPr marL="285750" indent="-285750">
              <a:spcAft>
                <a:spcPts val="70"/>
              </a:spcAft>
              <a:buFont typeface="Wingdings" panose="05000000000000000000" pitchFamily="2" charset="2"/>
              <a:buChar char="p"/>
            </a:pPr>
            <a:r>
              <a:rPr lang="en-US" altLang="zh-TW" sz="1050" dirty="0">
                <a:latin typeface="Georgia" panose="02040502050405020303" pitchFamily="18" charset="0"/>
              </a:rPr>
              <a:t>Embedded System</a:t>
            </a:r>
          </a:p>
          <a:p>
            <a:pPr marL="285750" indent="-285750">
              <a:spcAft>
                <a:spcPts val="70"/>
              </a:spcAft>
              <a:buFont typeface="Wingdings" panose="05000000000000000000" pitchFamily="2" charset="2"/>
              <a:buChar char="p"/>
            </a:pPr>
            <a:r>
              <a:rPr lang="en-US" altLang="zh-TW" sz="1050" dirty="0">
                <a:latin typeface="Georgia" panose="02040502050405020303" pitchFamily="18" charset="0"/>
              </a:rPr>
              <a:t>Multimedia</a:t>
            </a:r>
            <a:endParaRPr lang="zh-TW" altLang="en-US" sz="1050" dirty="0">
              <a:latin typeface="Georgia" panose="02040502050405020303" pitchFamily="18" charset="0"/>
            </a:endParaRPr>
          </a:p>
          <a:p>
            <a:pPr marL="285750" indent="-285750">
              <a:spcAft>
                <a:spcPts val="70"/>
              </a:spcAft>
              <a:buFont typeface="Wingdings" panose="05000000000000000000" pitchFamily="2" charset="2"/>
              <a:buChar char="p"/>
            </a:pPr>
            <a:endParaRPr lang="zh-TW" altLang="en-US" sz="1050" dirty="0">
              <a:latin typeface="Georgia" panose="02040502050405020303" pitchFamily="18" charset="0"/>
            </a:endParaRPr>
          </a:p>
        </p:txBody>
      </p:sp>
    </p:spTree>
    <p:extLst>
      <p:ext uri="{BB962C8B-B14F-4D97-AF65-F5344CB8AC3E}">
        <p14:creationId xmlns:p14="http://schemas.microsoft.com/office/powerpoint/2010/main" val="63535254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583</TotalTime>
  <Words>659</Words>
  <Application>Microsoft Office PowerPoint</Application>
  <PresentationFormat>A4 紙張 (210x297 公釐)</PresentationFormat>
  <Paragraphs>69</Paragraphs>
  <Slides>2</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vt:i4>
      </vt:variant>
    </vt:vector>
  </HeadingPairs>
  <TitlesOfParts>
    <vt:vector size="12" baseType="lpstr">
      <vt:lpstr>SimSun</vt:lpstr>
      <vt:lpstr>新細明體</vt:lpstr>
      <vt:lpstr>Arial</vt:lpstr>
      <vt:lpstr>Bahnschrift</vt:lpstr>
      <vt:lpstr>Calibri</vt:lpstr>
      <vt:lpstr>Calibri Light</vt:lpstr>
      <vt:lpstr>Georgia</vt:lpstr>
      <vt:lpstr>Times New Roman</vt:lpstr>
      <vt:lpstr>Wingdings</vt:lpstr>
      <vt:lpstr>Office 佈景主題</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Wen-Yuan Chen</dc:creator>
  <cp:lastModifiedBy>Wen-Yuan Chen</cp:lastModifiedBy>
  <cp:revision>55</cp:revision>
  <dcterms:created xsi:type="dcterms:W3CDTF">2020-02-10T08:23:46Z</dcterms:created>
  <dcterms:modified xsi:type="dcterms:W3CDTF">2020-10-21T04:29:26Z</dcterms:modified>
</cp:coreProperties>
</file>