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86" r:id="rId9"/>
    <p:sldId id="262" r:id="rId10"/>
    <p:sldId id="263" r:id="rId11"/>
    <p:sldId id="264" r:id="rId12"/>
    <p:sldId id="280" r:id="rId13"/>
    <p:sldId id="265" r:id="rId14"/>
    <p:sldId id="266" r:id="rId15"/>
    <p:sldId id="267" r:id="rId16"/>
    <p:sldId id="268" r:id="rId17"/>
    <p:sldId id="269" r:id="rId18"/>
    <p:sldId id="270" r:id="rId19"/>
    <p:sldId id="281" r:id="rId20"/>
    <p:sldId id="271" r:id="rId21"/>
    <p:sldId id="272" r:id="rId22"/>
    <p:sldId id="273" r:id="rId23"/>
    <p:sldId id="282" r:id="rId24"/>
    <p:sldId id="275" r:id="rId25"/>
    <p:sldId id="276" r:id="rId26"/>
    <p:sldId id="277" r:id="rId27"/>
    <p:sldId id="278" r:id="rId28"/>
    <p:sldId id="283" r:id="rId29"/>
    <p:sldId id="284" r:id="rId30"/>
    <p:sldId id="285" r:id="rId31"/>
    <p:sldId id="287" r:id="rId32"/>
    <p:sldId id="274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707F7-0A71-4D3C-BD45-C8FEEDB87E82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7E40E-0601-45E0-B8BC-4F8994918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06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7E40E-0601-45E0-B8BC-4F8994918D8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4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5C1-752C-4168-AB17-35D3A4DF5C6A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97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7E47-DB2B-4A14-8430-0CC4F9B353D8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80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AF7F-4662-4127-B676-9AEC2A835E20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80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D7DE-B60B-49C2-8B3F-6B9C4DCE37F4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3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95F7-4B90-49AD-9AE0-8ED0A7475323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22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ECAC-7CE9-4D65-AB64-93A8C4B8485E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5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C168-D580-4F21-84DE-2122BCF39DFE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06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C95B-E045-4C90-8AA2-A4DFB5AD327C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9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364-E990-4618-BD0A-2C37ACAAEEE3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49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CC49-F098-49F4-AE63-C78AC3F12B7F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09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1EF0-5E38-44D8-B24A-17313F4CDD9B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16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5513-8B7A-46F1-906C-BBA3512A1DF9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C8AD-6FA0-419E-90D5-3A39D838F9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16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321377" y="1785257"/>
            <a:ext cx="9144545" cy="77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REALTEK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Presentation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2146911" y="2647406"/>
            <a:ext cx="7493478" cy="9346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標題 2"/>
          <p:cNvSpPr txBox="1">
            <a:spLocks/>
          </p:cNvSpPr>
          <p:nvPr/>
        </p:nvSpPr>
        <p:spPr>
          <a:xfrm>
            <a:off x="3157163" y="4666373"/>
            <a:ext cx="6358097" cy="1194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Interviewee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TW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陳文遠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: </a:t>
            </a:r>
            <a:r>
              <a:rPr lang="zh-TW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系統設計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工程師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預聘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_110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年度應屆畢業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zh-TW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October 19,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9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8761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74009"/>
            <a:ext cx="166652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RESULTS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2718174"/>
            <a:ext cx="4448986" cy="328883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797972" y="6083955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Georgia" panose="02040502050405020303" pitchFamily="18" charset="0"/>
              </a:rPr>
              <a:t>Fig 1. Login page</a:t>
            </a:r>
            <a:endParaRPr lang="zh-TW" altLang="en-US" sz="1400" b="1" dirty="0">
              <a:latin typeface="Georgia" panose="02040502050405020303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918" y="1563609"/>
            <a:ext cx="6915036" cy="444339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353151" y="6083955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Georgia" panose="02040502050405020303" pitchFamily="18" charset="0"/>
              </a:rPr>
              <a:t>Fig 2. Monitoring page</a:t>
            </a:r>
            <a:endParaRPr lang="zh-TW" altLang="en-US" sz="1400" b="1" dirty="0">
              <a:latin typeface="Georgia" panose="02040502050405020303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8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8761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74009"/>
            <a:ext cx="166652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RESULTS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6" y="1274009"/>
            <a:ext cx="6190498" cy="493054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645016" y="6204551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Georgia" panose="02040502050405020303" pitchFamily="18" charset="0"/>
              </a:rPr>
              <a:t>Fig 3. Management page</a:t>
            </a:r>
            <a:endParaRPr lang="zh-TW" altLang="en-US" sz="1400" b="1" dirty="0">
              <a:latin typeface="Georgia" panose="02040502050405020303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5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81580" y="2916709"/>
            <a:ext cx="89793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7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89793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2564426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What’s </a:t>
            </a:r>
            <a:r>
              <a:rPr lang="en-US" altLang="zh-TW" b="1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b="1" dirty="0" smtClean="0">
                <a:latin typeface="Georgia" panose="02040502050405020303" pitchFamily="18" charset="0"/>
              </a:rPr>
              <a:t>?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8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is a kind of decentralized database.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75898" y="2706769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Advantage of </a:t>
            </a:r>
            <a:r>
              <a:rPr lang="en-US" altLang="zh-TW" b="1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b="1" dirty="0" smtClean="0">
                <a:latin typeface="Georgia" panose="02040502050405020303" pitchFamily="18" charset="0"/>
              </a:rPr>
              <a:t> technology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75898" y="3950000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Disadvantage of </a:t>
            </a:r>
            <a:r>
              <a:rPr lang="en-US" altLang="zh-TW" b="1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b="1" dirty="0" smtClean="0">
                <a:latin typeface="Georgia" panose="02040502050405020303" pitchFamily="18" charset="0"/>
              </a:rPr>
              <a:t> technology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51169" y="30725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has immutable property that keep data secure.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51169" y="4315731"/>
            <a:ext cx="633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Georgia" panose="02040502050405020303" pitchFamily="18" charset="0"/>
              </a:rPr>
              <a:t>Query </a:t>
            </a:r>
            <a:r>
              <a:rPr lang="en-US" altLang="zh-TW" dirty="0">
                <a:latin typeface="Georgia" panose="02040502050405020303" pitchFamily="18" charset="0"/>
              </a:rPr>
              <a:t>data from the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 </a:t>
            </a:r>
            <a:r>
              <a:rPr lang="en-US" altLang="zh-TW" dirty="0">
                <a:latin typeface="Georgia" panose="02040502050405020303" pitchFamily="18" charset="0"/>
              </a:rPr>
              <a:t>is complex and </a:t>
            </a:r>
            <a:r>
              <a:rPr lang="en-US" altLang="zh-TW" dirty="0" smtClean="0">
                <a:latin typeface="Georgia" panose="02040502050405020303" pitchFamily="18" charset="0"/>
              </a:rPr>
              <a:t>slow.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5" name="立方體 14"/>
          <p:cNvSpPr/>
          <p:nvPr/>
        </p:nvSpPr>
        <p:spPr>
          <a:xfrm>
            <a:off x="7712224" y="5256218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立方體 15"/>
          <p:cNvSpPr/>
          <p:nvPr/>
        </p:nvSpPr>
        <p:spPr>
          <a:xfrm>
            <a:off x="8442235" y="5256218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立方體 16"/>
          <p:cNvSpPr/>
          <p:nvPr/>
        </p:nvSpPr>
        <p:spPr>
          <a:xfrm>
            <a:off x="9173241" y="5256218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立方體 17"/>
          <p:cNvSpPr/>
          <p:nvPr/>
        </p:nvSpPr>
        <p:spPr>
          <a:xfrm>
            <a:off x="9904247" y="5256218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stCxn id="15" idx="4"/>
            <a:endCxn id="16" idx="2"/>
          </p:cNvCxnSpPr>
          <p:nvPr/>
        </p:nvCxnSpPr>
        <p:spPr>
          <a:xfrm>
            <a:off x="8084684" y="5515693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815690" y="5515693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9546696" y="5515693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0304853" y="5504785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781103" y="5475287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0991490" y="5475287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1181709" y="5475287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8319338" y="4622424"/>
            <a:ext cx="21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28" name="雲朵形 27"/>
          <p:cNvSpPr/>
          <p:nvPr/>
        </p:nvSpPr>
        <p:spPr>
          <a:xfrm>
            <a:off x="7230941" y="4935597"/>
            <a:ext cx="4288699" cy="1138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彎箭號 29"/>
          <p:cNvSpPr/>
          <p:nvPr/>
        </p:nvSpPr>
        <p:spPr>
          <a:xfrm rot="10800000">
            <a:off x="6854257" y="5890965"/>
            <a:ext cx="857967" cy="3660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663" y="5733515"/>
            <a:ext cx="820593" cy="805397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6916421" y="6179559"/>
            <a:ext cx="2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Georgia" panose="02040502050405020303" pitchFamily="18" charset="0"/>
              </a:rPr>
              <a:t>Query data</a:t>
            </a:r>
            <a:endParaRPr lang="zh-TW" alt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線接點 43"/>
          <p:cNvCxnSpPr/>
          <p:nvPr/>
        </p:nvCxnSpPr>
        <p:spPr>
          <a:xfrm flipH="1">
            <a:off x="1830826" y="4178192"/>
            <a:ext cx="1051150" cy="5428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1830826" y="4697689"/>
            <a:ext cx="842960" cy="1030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4748876" y="3830125"/>
            <a:ext cx="962710" cy="1055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4946183" y="4885481"/>
            <a:ext cx="765403" cy="1084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2673785" y="5707813"/>
            <a:ext cx="2315934" cy="219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4015451" y="5167343"/>
            <a:ext cx="952500" cy="7619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2673785" y="5138751"/>
            <a:ext cx="1341666" cy="571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2641133" y="4150082"/>
            <a:ext cx="240843" cy="15601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865650" y="4168459"/>
            <a:ext cx="1149801" cy="9805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2871092" y="3841777"/>
            <a:ext cx="1877784" cy="3266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727108" y="3841777"/>
            <a:ext cx="240843" cy="2087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015451" y="3841777"/>
            <a:ext cx="711657" cy="12969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stCxn id="6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2048" y="373806"/>
            <a:ext cx="89793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PURPOSE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7"/>
            <a:ext cx="961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Georgia" panose="02040502050405020303" pitchFamily="18" charset="0"/>
              </a:rPr>
              <a:t>Create a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-based </a:t>
            </a:r>
            <a:r>
              <a:rPr lang="en-US" altLang="zh-TW" dirty="0" err="1" smtClean="0">
                <a:latin typeface="Georgia" panose="02040502050405020303" pitchFamily="18" charset="0"/>
              </a:rPr>
              <a:t>IoT</a:t>
            </a:r>
            <a:r>
              <a:rPr lang="en-US" altLang="zh-TW" dirty="0" smtClean="0">
                <a:latin typeface="Georgia" panose="02040502050405020303" pitchFamily="18" charset="0"/>
              </a:rPr>
              <a:t> system and propose an architecture, named “</a:t>
            </a:r>
            <a:r>
              <a:rPr lang="en-US" altLang="zh-TW" dirty="0" err="1" smtClean="0">
                <a:latin typeface="Georgia" panose="02040502050405020303" pitchFamily="18" charset="0"/>
              </a:rPr>
              <a:t>HyperQL</a:t>
            </a:r>
            <a:r>
              <a:rPr lang="en-US" altLang="zh-TW" dirty="0" smtClean="0">
                <a:latin typeface="Georgia" panose="02040502050405020303" pitchFamily="18" charset="0"/>
              </a:rPr>
              <a:t>”, to speed up the query speed.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8408" y="2814911"/>
            <a:ext cx="2224792" cy="46487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ARCHITECTURE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2662901" y="3949384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796376" y="4919676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443826" y="5470771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748876" y="5710251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508033" y="3622702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5492511" y="4638756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1630804" y="4478614"/>
            <a:ext cx="438150" cy="4381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雲朵形 54"/>
          <p:cNvSpPr/>
          <p:nvPr/>
        </p:nvSpPr>
        <p:spPr>
          <a:xfrm>
            <a:off x="5663276" y="3814747"/>
            <a:ext cx="4288699" cy="1138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立方體 55"/>
          <p:cNvSpPr/>
          <p:nvPr/>
        </p:nvSpPr>
        <p:spPr>
          <a:xfrm>
            <a:off x="6265052" y="4176355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立方體 56"/>
          <p:cNvSpPr/>
          <p:nvPr/>
        </p:nvSpPr>
        <p:spPr>
          <a:xfrm>
            <a:off x="6995063" y="4176355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立方體 57"/>
          <p:cNvSpPr/>
          <p:nvPr/>
        </p:nvSpPr>
        <p:spPr>
          <a:xfrm>
            <a:off x="7726069" y="4176355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立方體 58"/>
          <p:cNvSpPr/>
          <p:nvPr/>
        </p:nvSpPr>
        <p:spPr>
          <a:xfrm>
            <a:off x="8457075" y="4176355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56" idx="4"/>
            <a:endCxn id="57" idx="2"/>
          </p:cNvCxnSpPr>
          <p:nvPr/>
        </p:nvCxnSpPr>
        <p:spPr>
          <a:xfrm>
            <a:off x="6637512" y="4435830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7368518" y="4435830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099524" y="4435830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8857681" y="4424922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9333931" y="4395424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9544318" y="4395424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9734537" y="4395424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Buy a Raspberry Pi 3 Model B – Raspberry 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32" y="5191908"/>
            <a:ext cx="1360377" cy="90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 rot="10800000" flipH="1">
            <a:off x="5520041" y="5176018"/>
            <a:ext cx="2083600" cy="938697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051318" y="6148401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latin typeface="Georgia" panose="02040502050405020303" pitchFamily="18" charset="0"/>
              </a:rPr>
              <a:t>IoT</a:t>
            </a:r>
            <a:r>
              <a:rPr lang="en-US" altLang="zh-TW" sz="1400" dirty="0" smtClean="0">
                <a:latin typeface="Georgia" panose="02040502050405020303" pitchFamily="18" charset="0"/>
              </a:rPr>
              <a:t> device</a:t>
            </a:r>
            <a:endParaRPr lang="zh-TW" altLang="en-US" sz="1400" dirty="0">
              <a:latin typeface="Georgia" panose="02040502050405020303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707899" y="5505180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Georgia" panose="02040502050405020303" pitchFamily="18" charset="0"/>
              </a:rPr>
              <a:t>Collect data and submit to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68745" y="4269424"/>
            <a:ext cx="81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Georgia" panose="02040502050405020303" pitchFamily="18" charset="0"/>
              </a:rPr>
              <a:t>Node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6745778" y="3510910"/>
            <a:ext cx="21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stCxn id="46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https://lh4.googleusercontent.com/TdnUG73V78UO0R5ZsSa5CV9TAP9i38u9zngq-7avhTA-uCoxlFZ79TvG_a-6VMo0_6Bs9nQa4c5CmnXrC_pXis5K922BkiYQzCD_YTu7Quve4fv2UtpujWlhK2DWr5kaDg30wW69n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70" y="1543356"/>
            <a:ext cx="6377973" cy="496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9" name="立方體 8"/>
          <p:cNvSpPr/>
          <p:nvPr/>
        </p:nvSpPr>
        <p:spPr>
          <a:xfrm>
            <a:off x="7642554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立方體 9"/>
          <p:cNvSpPr/>
          <p:nvPr/>
        </p:nvSpPr>
        <p:spPr>
          <a:xfrm>
            <a:off x="8372565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立方體 10"/>
          <p:cNvSpPr/>
          <p:nvPr/>
        </p:nvSpPr>
        <p:spPr>
          <a:xfrm>
            <a:off x="9103571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立方體 11"/>
          <p:cNvSpPr/>
          <p:nvPr/>
        </p:nvSpPr>
        <p:spPr>
          <a:xfrm>
            <a:off x="9834577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9" idx="4"/>
            <a:endCxn id="10" idx="2"/>
          </p:cNvCxnSpPr>
          <p:nvPr/>
        </p:nvCxnSpPr>
        <p:spPr>
          <a:xfrm>
            <a:off x="8015014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746020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9477026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235183" y="2250908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10711433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0921820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1112039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249668" y="1365605"/>
            <a:ext cx="21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21" name="雲朵形 20"/>
          <p:cNvSpPr/>
          <p:nvPr/>
        </p:nvSpPr>
        <p:spPr>
          <a:xfrm>
            <a:off x="7161271" y="1681720"/>
            <a:ext cx="4288699" cy="1138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6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7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https://lh5.googleusercontent.com/C2zdb0oybHVbE-gVkYBg_5H4MTPUpP_q_dd_tSLSSNACYneN302eTrBzDtGmvVcPL2L3uahIsrkc4tEvf5_7zDKzLELbrwPmyO_G5wEiUfPcyCl2sqO68Da9H0ucVPobxiGqc6IBs7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50" y="1543356"/>
            <a:ext cx="9014585" cy="49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0" name="立方體 9"/>
          <p:cNvSpPr/>
          <p:nvPr/>
        </p:nvSpPr>
        <p:spPr>
          <a:xfrm>
            <a:off x="7642554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立方體 10"/>
          <p:cNvSpPr/>
          <p:nvPr/>
        </p:nvSpPr>
        <p:spPr>
          <a:xfrm>
            <a:off x="8372565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立方體 11"/>
          <p:cNvSpPr/>
          <p:nvPr/>
        </p:nvSpPr>
        <p:spPr>
          <a:xfrm>
            <a:off x="9103571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立方體 12"/>
          <p:cNvSpPr/>
          <p:nvPr/>
        </p:nvSpPr>
        <p:spPr>
          <a:xfrm>
            <a:off x="9834577" y="2002341"/>
            <a:ext cx="476250" cy="415160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10" idx="4"/>
            <a:endCxn id="11" idx="2"/>
          </p:cNvCxnSpPr>
          <p:nvPr/>
        </p:nvCxnSpPr>
        <p:spPr>
          <a:xfrm>
            <a:off x="8015014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8746020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9477026" y="2261816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235183" y="2250908"/>
            <a:ext cx="3575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10711433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0921820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1112039" y="2221410"/>
            <a:ext cx="70518" cy="808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249668" y="1365605"/>
            <a:ext cx="21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Ledger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22" name="雲朵形 21"/>
          <p:cNvSpPr/>
          <p:nvPr/>
        </p:nvSpPr>
        <p:spPr>
          <a:xfrm>
            <a:off x="7161271" y="1681720"/>
            <a:ext cx="4288699" cy="1138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ull7pvYp5Rw44VOEoQQJd4l5wGi9A_1xUPzzPRXiY-9AIwrmD_YYNL3Kk5MK1W8QmbrXePixF561Q88WJSuKqfBTq5_-EVExbsA_9RWNcSy56zCCYtlM8-7qEb6Wx7goQEkXuBSCn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14" y="1543356"/>
            <a:ext cx="9690419" cy="496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向左箭號 2"/>
          <p:cNvSpPr/>
          <p:nvPr/>
        </p:nvSpPr>
        <p:spPr>
          <a:xfrm>
            <a:off x="1210492" y="5068388"/>
            <a:ext cx="1323702" cy="165463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403896" y="4843342"/>
            <a:ext cx="211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Georgia" panose="02040502050405020303" pitchFamily="18" charset="0"/>
              </a:rPr>
              <a:t>Query data</a:t>
            </a:r>
            <a:endParaRPr lang="zh-TW" alt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102999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zh-TW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Traceability System with </a:t>
            </a:r>
            <a:r>
              <a:rPr lang="en-US" altLang="zh-TW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HyperQL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ISSUES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10490" y="2285628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Query data from the database is </a:t>
            </a:r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nearly 50 times </a:t>
            </a:r>
            <a:r>
              <a:rPr lang="en-US" altLang="zh-TW" dirty="0" smtClean="0">
                <a:latin typeface="Georgia" panose="02040502050405020303" pitchFamily="18" charset="0"/>
              </a:rPr>
              <a:t>faster than query from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84606" y="1884291"/>
            <a:ext cx="961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Advantage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4606" y="2994666"/>
            <a:ext cx="961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Disadvantage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10490" y="3396003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Georgia" panose="02040502050405020303" pitchFamily="18" charset="0"/>
              </a:rPr>
              <a:t>The data in the database </a:t>
            </a:r>
            <a:r>
              <a:rPr lang="en-US" altLang="zh-TW" dirty="0">
                <a:latin typeface="Georgia" panose="02040502050405020303" pitchFamily="18" charset="0"/>
              </a:rPr>
              <a:t>is </a:t>
            </a:r>
            <a:r>
              <a:rPr lang="en-US" altLang="zh-TW" dirty="0" smtClean="0">
                <a:latin typeface="Georgia" panose="02040502050405020303" pitchFamily="18" charset="0"/>
              </a:rPr>
              <a:t>not immutable.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84606" y="4105041"/>
            <a:ext cx="961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Future work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10491" y="4573557"/>
            <a:ext cx="858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Design an algorithm to efficiently synchronize the data in </a:t>
            </a:r>
            <a:r>
              <a:rPr lang="en-US" altLang="zh-TW" dirty="0" err="1" smtClean="0">
                <a:latin typeface="Georgia" panose="02040502050405020303" pitchFamily="18" charset="0"/>
              </a:rPr>
              <a:t>blockchain</a:t>
            </a:r>
            <a:r>
              <a:rPr lang="en-US" altLang="zh-TW" dirty="0" smtClean="0">
                <a:latin typeface="Georgia" panose="02040502050405020303" pitchFamily="18" charset="0"/>
              </a:rPr>
              <a:t> and database.</a:t>
            </a:r>
          </a:p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With this, we can keep the data secure while having faster query speed.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6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88459" y="2968960"/>
            <a:ext cx="48668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Convex Hull Algorithm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INTRODUCTION</a:t>
              </a:r>
              <a:endParaRPr lang="zh-TW" sz="3200" kern="1200" dirty="0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4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48668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Convex Hull Algorithm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PURPOSE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8"/>
            <a:ext cx="613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Georgia" panose="02040502050405020303" pitchFamily="18" charset="0"/>
              </a:rPr>
              <a:t>Can be applied to some fields such as image processing.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8408" y="2571570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8" y="3062086"/>
            <a:ext cx="6092245" cy="342749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113211" y="3206170"/>
            <a:ext cx="5078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My way of thinking :</a:t>
            </a:r>
          </a:p>
          <a:p>
            <a:pPr algn="just"/>
            <a:endParaRPr lang="en-US" altLang="zh-TW" dirty="0" smtClean="0">
              <a:latin typeface="Georgia" panose="02040502050405020303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Find the bottom-left point first.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Iterate the others </a:t>
            </a:r>
            <a:r>
              <a:rPr lang="en-US" altLang="zh-TW" dirty="0">
                <a:latin typeface="Georgia" panose="02040502050405020303" pitchFamily="18" charset="0"/>
              </a:rPr>
              <a:t>from left to right </a:t>
            </a:r>
            <a:r>
              <a:rPr lang="en-US" altLang="zh-TW" dirty="0" smtClean="0">
                <a:latin typeface="Georgia" panose="02040502050405020303" pitchFamily="18" charset="0"/>
              </a:rPr>
              <a:t>to find the point that can form the smallest slope.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If the same slope occurs, take the longer one.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Do step 1 2 3 until reaching the far right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Georgia" panose="02040502050405020303" pitchFamily="18" charset="0"/>
              </a:rPr>
              <a:t>Then do the same thing from right to left.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62101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Convex Hull Algorithm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ANALYZE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6" y="383433"/>
            <a:ext cx="3981103" cy="223976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75898" y="1825668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Time Complexity :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75898" y="3109899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Space Complexity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175656" y="2242813"/>
                <a:ext cx="6949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dirty="0" smtClean="0">
                    <a:latin typeface="Georgia" panose="02040502050405020303" pitchFamily="18" charset="0"/>
                  </a:rPr>
                  <a:t>Since we need to use double loop to iterate all the points, the time complexity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TW" alt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6" y="2242813"/>
                <a:ext cx="6949439" cy="646331"/>
              </a:xfrm>
              <a:prstGeom prst="rect">
                <a:avLst/>
              </a:prstGeom>
              <a:blipFill>
                <a:blip r:embed="rId3"/>
                <a:stretch>
                  <a:fillRect l="-789" t="-5660" r="-70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175655" y="3584263"/>
                <a:ext cx="6949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dirty="0" smtClean="0">
                    <a:latin typeface="Georgia" panose="02040502050405020303" pitchFamily="18" charset="0"/>
                  </a:rPr>
                  <a:t>We don’t need any additional space to store all the points, so the space complexity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zh-TW" alt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5" y="3584263"/>
                <a:ext cx="6949439" cy="646331"/>
              </a:xfrm>
              <a:prstGeom prst="rect">
                <a:avLst/>
              </a:prstGeom>
              <a:blipFill>
                <a:blip r:embed="rId4"/>
                <a:stretch>
                  <a:fillRect l="-789" t="-5660" r="-70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875898" y="444522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Discuss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175654" y="4925713"/>
                <a:ext cx="69494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dirty="0" smtClean="0">
                    <a:latin typeface="Georgia" panose="02040502050405020303" pitchFamily="18" charset="0"/>
                  </a:rPr>
                  <a:t>Although the time complexity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 smtClean="0">
                    <a:latin typeface="Georgia" panose="02040502050405020303" pitchFamily="18" charset="0"/>
                  </a:rPr>
                  <a:t>, but we don’t have to sort all the points first.</a:t>
                </a:r>
                <a:endParaRPr lang="zh-TW" alt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4" y="4925713"/>
                <a:ext cx="6949439" cy="646331"/>
              </a:xfrm>
              <a:prstGeom prst="rect">
                <a:avLst/>
              </a:prstGeom>
              <a:blipFill>
                <a:blip r:embed="rId5"/>
                <a:stretch>
                  <a:fillRect l="-789" t="-4717" r="-70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6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62101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Convex Hull Algorithm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408" y="1274009"/>
            <a:ext cx="166652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RESULTS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4098" name="Picture 2" descr="https://i.imgur.com/IxC86F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78" y="2028724"/>
            <a:ext cx="3686598" cy="427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1026" name="Picture 2" descr="https://i.imgur.com/qPbo0f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6" y="2028724"/>
            <a:ext cx="50387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17602" y="3012503"/>
            <a:ext cx="6988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TCP Communication (IPv4)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24</a:t>
            </a:fld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518408" y="958581"/>
            <a:ext cx="589110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373806"/>
            <a:ext cx="6988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TCP Communication (IPv4)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PURPOSE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8"/>
            <a:ext cx="763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>
                <a:latin typeface="Georgia" panose="02040502050405020303" pitchFamily="18" charset="0"/>
              </a:rPr>
              <a:t>I</a:t>
            </a:r>
            <a:r>
              <a:rPr lang="en-US" altLang="zh-TW" dirty="0" smtClean="0">
                <a:latin typeface="Georgia" panose="02040502050405020303" pitchFamily="18" charset="0"/>
              </a:rPr>
              <a:t>mplement TCP message communication using select( ) in C language.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8408" y="2556815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ISSUES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88" y="2166593"/>
            <a:ext cx="4065695" cy="4554882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 rot="10800000">
            <a:off x="3310012" y="5252592"/>
            <a:ext cx="488992" cy="958788"/>
            <a:chOff x="8211844" y="5246703"/>
            <a:chExt cx="488992" cy="958788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8211844" y="5255581"/>
              <a:ext cx="470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8682361" y="5246703"/>
              <a:ext cx="8878" cy="9587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8230319" y="6205491"/>
              <a:ext cx="470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>
            <a:off x="7733116" y="5252592"/>
            <a:ext cx="488992" cy="958788"/>
            <a:chOff x="8211844" y="5246703"/>
            <a:chExt cx="488992" cy="958788"/>
          </a:xfrm>
        </p:grpSpPr>
        <p:cxnSp>
          <p:nvCxnSpPr>
            <p:cNvPr id="33" name="直線接點 32"/>
            <p:cNvCxnSpPr/>
            <p:nvPr/>
          </p:nvCxnSpPr>
          <p:spPr>
            <a:xfrm>
              <a:off x="8211844" y="5255581"/>
              <a:ext cx="470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8682361" y="5246703"/>
              <a:ext cx="8878" cy="9587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8230319" y="6205491"/>
              <a:ext cx="470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字方塊 35"/>
          <p:cNvSpPr txBox="1"/>
          <p:nvPr/>
        </p:nvSpPr>
        <p:spPr>
          <a:xfrm>
            <a:off x="8333090" y="554732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Would be blocked</a:t>
            </a:r>
            <a:endParaRPr lang="zh-TW" alt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37" name="直線接點 36"/>
          <p:cNvCxnSpPr/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261933" y="554732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Would be blocked</a:t>
            </a:r>
            <a:endParaRPr lang="zh-TW" alt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83315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TCP Communication (IPv4)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4243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8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Server uses select( ) function (Non-blocking):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5656" y="2242813"/>
            <a:ext cx="694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olidFill>
                  <a:srgbClr val="FF0000"/>
                </a:solidFill>
                <a:latin typeface="Georgia" panose="02040502050405020303" pitchFamily="18" charset="0"/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elect( ) </a:t>
            </a:r>
            <a:r>
              <a:rPr lang="en-US" altLang="zh-TW" dirty="0" smtClean="0">
                <a:latin typeface="Georgia" panose="02040502050405020303" pitchFamily="18" charset="0"/>
              </a:rPr>
              <a:t>function privileges you to monitor multiple file descriptors at the same time.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75898" y="3062086"/>
            <a:ext cx="52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Client uses multi-thread (Non-blocking)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175656" y="3479231"/>
            <a:ext cx="694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The thread is in charge of reading data which created by </a:t>
            </a:r>
            <a:r>
              <a:rPr lang="en-US" altLang="zh-TW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pthread_create</a:t>
            </a:r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( )</a:t>
            </a:r>
            <a:r>
              <a:rPr lang="en-US" altLang="zh-TW" dirty="0" smtClean="0">
                <a:latin typeface="Georgia" panose="02040502050405020303" pitchFamily="18" charset="0"/>
              </a:rPr>
              <a:t>. The main process is in charge of writing data.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75898" y="4353482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Handle SIGPIPE signal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175656" y="4770627"/>
            <a:ext cx="694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latin typeface="Georgia" panose="02040502050405020303" pitchFamily="18" charset="0"/>
              </a:rPr>
              <a:t>If a Client is disconnected, but the Server keeps sending data to the client, it will cause </a:t>
            </a:r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SIGPIPE</a:t>
            </a:r>
            <a:r>
              <a:rPr lang="en-US" altLang="zh-TW" dirty="0" smtClean="0">
                <a:latin typeface="Georgia" panose="02040502050405020303" pitchFamily="18" charset="0"/>
              </a:rPr>
              <a:t> signal produced.</a:t>
            </a:r>
            <a:endParaRPr lang="zh-TW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1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83315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TCP Communication (IPv4)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7" y="1242432"/>
            <a:ext cx="2357957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ARCHITECTURE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9723025" y="4861974"/>
            <a:ext cx="488992" cy="958788"/>
            <a:chOff x="8211844" y="5246703"/>
            <a:chExt cx="488992" cy="958788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8211844" y="5255581"/>
              <a:ext cx="470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8682361" y="5246703"/>
              <a:ext cx="8878" cy="9587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8230319" y="6205491"/>
              <a:ext cx="470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/>
          <p:cNvGrpSpPr/>
          <p:nvPr/>
        </p:nvGrpSpPr>
        <p:grpSpPr>
          <a:xfrm rot="10800000">
            <a:off x="2009724" y="4162403"/>
            <a:ext cx="488992" cy="1988598"/>
            <a:chOff x="8211844" y="5246703"/>
            <a:chExt cx="488992" cy="958788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8211844" y="5255581"/>
              <a:ext cx="470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8682361" y="5246703"/>
              <a:ext cx="8878" cy="9587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8230319" y="6205491"/>
              <a:ext cx="47051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/>
          <p:cNvSpPr txBox="1"/>
          <p:nvPr/>
        </p:nvSpPr>
        <p:spPr>
          <a:xfrm>
            <a:off x="10257071" y="515670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Non-blocking</a:t>
            </a:r>
            <a:endParaRPr lang="zh-TW" alt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2048" y="490513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Georgia" panose="02040502050405020303" pitchFamily="18" charset="0"/>
              </a:rPr>
              <a:t>Non-blocking</a:t>
            </a:r>
            <a:endParaRPr lang="zh-TW" altLang="en-US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14" y="1871493"/>
            <a:ext cx="7131560" cy="48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83315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TCP Communication (IPv4)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166652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RESULTS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84606" y="1884291"/>
            <a:ext cx="16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Server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4606" y="4310617"/>
            <a:ext cx="16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Client 1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344537" y="4302289"/>
            <a:ext cx="1658297" cy="37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 smtClean="0">
                <a:latin typeface="Georgia" panose="02040502050405020303" pitchFamily="18" charset="0"/>
              </a:rPr>
              <a:t>Client 2 :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https://i.imgur.com/vPxndy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72" y="2346077"/>
            <a:ext cx="467677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imgur.com/zRmqK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72" y="4767036"/>
            <a:ext cx="46958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imgur.com/fkEtr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4767036"/>
            <a:ext cx="46291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9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150081" y="3012503"/>
            <a:ext cx="55232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LED Driver on RPI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2048" y="333166"/>
            <a:ext cx="55232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LED Driver on RPI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PURPOSE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75898" y="1825668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Georgia" panose="02040502050405020303" pitchFamily="18" charset="0"/>
              </a:rPr>
              <a:t>Create a simple device driver on RPI.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408" y="2580383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DRIVER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75897" y="3220388"/>
            <a:ext cx="553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Georgia" panose="02040502050405020303" pitchFamily="18" charset="0"/>
              </a:rPr>
              <a:t>In first step, we have to initial the kernel module. 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28350"/>
              </p:ext>
            </p:extLst>
          </p:nvPr>
        </p:nvGraphicFramePr>
        <p:xfrm>
          <a:off x="983057" y="4325201"/>
          <a:ext cx="5322772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22772">
                  <a:extLst>
                    <a:ext uri="{9D8B030D-6E8A-4147-A177-3AD203B41FA5}">
                      <a16:colId xmlns:a16="http://schemas.microsoft.com/office/drawing/2014/main" val="372771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TW" b="0" dirty="0" err="1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TW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hello_init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TW" b="0" dirty="0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altLang="zh-TW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zh-TW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misc_register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altLang="zh-TW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misc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zh-TW" b="0" dirty="0" err="1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printk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(DEVICE_NAME</a:t>
                      </a:r>
                      <a:r>
                        <a:rPr lang="en-US" altLang="zh-TW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 initialized</a:t>
                      </a:r>
                      <a:r>
                        <a:rPr lang="en-US" altLang="zh-TW" b="0" dirty="0" smtClean="0">
                          <a:solidFill>
                            <a:srgbClr val="D7BA7D"/>
                          </a:solidFill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altLang="zh-TW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zh-TW" b="0" dirty="0" smtClean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SUCCESS;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21967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57873"/>
              </p:ext>
            </p:extLst>
          </p:nvPr>
        </p:nvGraphicFramePr>
        <p:xfrm>
          <a:off x="6599970" y="2351708"/>
          <a:ext cx="5322772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22772">
                  <a:extLst>
                    <a:ext uri="{9D8B030D-6E8A-4147-A177-3AD203B41FA5}">
                      <a16:colId xmlns:a16="http://schemas.microsoft.com/office/drawing/2014/main" val="372771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TW" b="0" dirty="0" err="1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TW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miscdevice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TW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misc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=</a:t>
                      </a:r>
                      <a:r>
                        <a:rPr lang="en-US" altLang="zh-TW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.minor = MISC_DYNAMIC_MINOR,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.name = DEVICE_NAME,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.fops = &amp;fops,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21967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04784"/>
              </p:ext>
            </p:extLst>
          </p:nvPr>
        </p:nvGraphicFramePr>
        <p:xfrm>
          <a:off x="6599970" y="3971456"/>
          <a:ext cx="5322772" cy="24448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22772">
                  <a:extLst>
                    <a:ext uri="{9D8B030D-6E8A-4147-A177-3AD203B41FA5}">
                      <a16:colId xmlns:a16="http://schemas.microsoft.com/office/drawing/2014/main" val="959238401"/>
                    </a:ext>
                  </a:extLst>
                </a:gridCol>
              </a:tblGrid>
              <a:tr h="2444851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TW" b="0" dirty="0" err="1" smtClean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en-US" altLang="zh-TW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altLang="zh-TW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file_operations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fops =</a:t>
                      </a:r>
                      <a:r>
                        <a:rPr lang="en-US" altLang="zh-TW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.owner = THIS_MODULE,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.read = </a:t>
                      </a:r>
                      <a:r>
                        <a:rPr lang="en-US" altLang="zh-TW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device_read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.write = </a:t>
                      </a:r>
                      <a:r>
                        <a:rPr lang="en-US" altLang="zh-TW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device_write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.open = </a:t>
                      </a:r>
                      <a:r>
                        <a:rPr lang="en-US" altLang="zh-TW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device_open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  .release = </a:t>
                      </a:r>
                      <a:r>
                        <a:rPr lang="en-US" altLang="zh-TW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device_release</a:t>
                      </a:r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4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8408" y="373806"/>
            <a:ext cx="1645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02758"/>
              </p:ext>
            </p:extLst>
          </p:nvPr>
        </p:nvGraphicFramePr>
        <p:xfrm>
          <a:off x="711609" y="1884290"/>
          <a:ext cx="9385291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3517">
                  <a:extLst>
                    <a:ext uri="{9D8B030D-6E8A-4147-A177-3AD203B41FA5}">
                      <a16:colId xmlns:a16="http://schemas.microsoft.com/office/drawing/2014/main" val="1407436018"/>
                    </a:ext>
                  </a:extLst>
                </a:gridCol>
                <a:gridCol w="6210468">
                  <a:extLst>
                    <a:ext uri="{9D8B030D-6E8A-4147-A177-3AD203B41FA5}">
                      <a16:colId xmlns:a16="http://schemas.microsoft.com/office/drawing/2014/main" val="129994254"/>
                    </a:ext>
                  </a:extLst>
                </a:gridCol>
                <a:gridCol w="2721306">
                  <a:extLst>
                    <a:ext uri="{9D8B030D-6E8A-4147-A177-3AD203B41FA5}">
                      <a16:colId xmlns:a16="http://schemas.microsoft.com/office/drawing/2014/main" val="361543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b="1" dirty="0" smtClean="0">
                          <a:latin typeface="Georgia" panose="02040502050405020303" pitchFamily="18" charset="0"/>
                        </a:rPr>
                        <a:t>National</a:t>
                      </a:r>
                      <a:r>
                        <a:rPr lang="en-US" altLang="zh-TW" sz="1800" b="1" baseline="0" dirty="0" smtClean="0">
                          <a:latin typeface="Georgia" panose="02040502050405020303" pitchFamily="18" charset="0"/>
                        </a:rPr>
                        <a:t> Tsing Hua University (</a:t>
                      </a:r>
                      <a:r>
                        <a:rPr lang="en-US" altLang="zh-TW" sz="1800" b="1" baseline="0" dirty="0" smtClean="0">
                          <a:latin typeface="Georgia" panose="02040502050405020303" pitchFamily="18" charset="0"/>
                          <a:cs typeface="Times New Roman" panose="02020603050405020304" pitchFamily="18" charset="0"/>
                        </a:rPr>
                        <a:t>GPA 4.08</a:t>
                      </a:r>
                      <a:r>
                        <a:rPr lang="en-US" altLang="zh-TW" sz="1800" b="1" baseline="0" dirty="0" smtClean="0">
                          <a:latin typeface="Georgia" panose="02040502050405020303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Institute of Communications Engineering (MS)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Hsinchu,</a:t>
                      </a: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 Taiwan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Sep. 2019 – Present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97756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18408" y="1274009"/>
            <a:ext cx="1767840" cy="376133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EDUCATION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408" y="3853362"/>
            <a:ext cx="3322073" cy="376133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ACADEMIC  EXPERIENCE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11610" y="4438290"/>
            <a:ext cx="6651716" cy="136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70"/>
              </a:spcAft>
              <a:buAutoNum type="arabicPeriod"/>
            </a:pPr>
            <a:r>
              <a:rPr lang="en-US" altLang="zh-TW" b="1" dirty="0" smtClean="0">
                <a:latin typeface="Georgia" panose="02040502050405020303" pitchFamily="18" charset="0"/>
              </a:rPr>
              <a:t>  2018    National </a:t>
            </a:r>
            <a:r>
              <a:rPr lang="en-US" altLang="zh-TW" b="1" dirty="0">
                <a:latin typeface="Georgia" panose="02040502050405020303" pitchFamily="18" charset="0"/>
              </a:rPr>
              <a:t>University Competition of Python</a:t>
            </a:r>
            <a:r>
              <a:rPr lang="en-US" altLang="zh-TW" b="1" dirty="0" smtClean="0">
                <a:latin typeface="Georgia" panose="02040502050405020303" pitchFamily="18" charset="0"/>
              </a:rPr>
              <a:t> </a:t>
            </a:r>
          </a:p>
          <a:p>
            <a:pPr marL="228600" indent="-228600">
              <a:lnSpc>
                <a:spcPct val="150000"/>
              </a:lnSpc>
              <a:spcAft>
                <a:spcPts val="70"/>
              </a:spcAft>
              <a:buAutoNum type="arabicPeriod"/>
            </a:pPr>
            <a:r>
              <a:rPr lang="en-US" altLang="zh-TW" b="1" dirty="0" smtClean="0">
                <a:latin typeface="Georgia" panose="02040502050405020303" pitchFamily="18" charset="0"/>
              </a:rPr>
              <a:t>  2017     IMP 2017 Conference</a:t>
            </a:r>
          </a:p>
          <a:p>
            <a:pPr marL="228600" indent="-228600">
              <a:lnSpc>
                <a:spcPct val="150000"/>
              </a:lnSpc>
              <a:spcAft>
                <a:spcPts val="70"/>
              </a:spcAft>
              <a:buAutoNum type="arabicPeriod"/>
            </a:pPr>
            <a:r>
              <a:rPr lang="en-US" altLang="zh-TW" b="1" dirty="0" smtClean="0">
                <a:latin typeface="Georgia" panose="02040502050405020303" pitchFamily="18" charset="0"/>
              </a:rPr>
              <a:t>  2017     Independent Study Competition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22489"/>
              </p:ext>
            </p:extLst>
          </p:nvPr>
        </p:nvGraphicFramePr>
        <p:xfrm>
          <a:off x="711610" y="2697558"/>
          <a:ext cx="9385290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3517">
                  <a:extLst>
                    <a:ext uri="{9D8B030D-6E8A-4147-A177-3AD203B41FA5}">
                      <a16:colId xmlns:a16="http://schemas.microsoft.com/office/drawing/2014/main" val="980139734"/>
                    </a:ext>
                  </a:extLst>
                </a:gridCol>
                <a:gridCol w="6210467">
                  <a:extLst>
                    <a:ext uri="{9D8B030D-6E8A-4147-A177-3AD203B41FA5}">
                      <a16:colId xmlns:a16="http://schemas.microsoft.com/office/drawing/2014/main" val="2319859668"/>
                    </a:ext>
                  </a:extLst>
                </a:gridCol>
                <a:gridCol w="2721306">
                  <a:extLst>
                    <a:ext uri="{9D8B030D-6E8A-4147-A177-3AD203B41FA5}">
                      <a16:colId xmlns:a16="http://schemas.microsoft.com/office/drawing/2014/main" val="824807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b="1" dirty="0" smtClean="0">
                          <a:latin typeface="Georgia" panose="02040502050405020303" pitchFamily="18" charset="0"/>
                        </a:rPr>
                        <a:t>Feng</a:t>
                      </a:r>
                      <a:r>
                        <a:rPr lang="en-US" altLang="zh-TW" sz="1800" b="1" baseline="0" dirty="0" smtClean="0">
                          <a:latin typeface="Georgia" panose="02040502050405020303" pitchFamily="18" charset="0"/>
                        </a:rPr>
                        <a:t> Chia University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Department of Communications Engineering (BS)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Taichung, Taiwan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TW" sz="1800" dirty="0" smtClean="0">
                          <a:latin typeface="Georgia" panose="02040502050405020303" pitchFamily="18" charset="0"/>
                        </a:rPr>
                        <a:t>Sep. 2014</a:t>
                      </a:r>
                      <a:r>
                        <a:rPr lang="en-US" altLang="zh-TW" sz="1800" baseline="0" dirty="0" smtClean="0">
                          <a:latin typeface="Georgia" panose="02040502050405020303" pitchFamily="18" charset="0"/>
                        </a:rPr>
                        <a:t> – Jan. 2019</a:t>
                      </a:r>
                      <a:endParaRPr lang="zh-TW" altLang="en-US" sz="18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09474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68609" y="4463521"/>
            <a:ext cx="3128292" cy="13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70"/>
              </a:spcAft>
            </a:pPr>
            <a:r>
              <a:rPr lang="en-US" altLang="zh-TW" dirty="0" smtClean="0">
                <a:latin typeface="Georgia" panose="02040502050405020303" pitchFamily="18" charset="0"/>
              </a:rPr>
              <a:t>Certified</a:t>
            </a:r>
          </a:p>
          <a:p>
            <a:pPr algn="r">
              <a:lnSpc>
                <a:spcPct val="150000"/>
              </a:lnSpc>
              <a:spcAft>
                <a:spcPts val="70"/>
              </a:spcAft>
            </a:pPr>
            <a:r>
              <a:rPr lang="en-US" altLang="zh-TW" dirty="0" smtClean="0">
                <a:latin typeface="Georgia" panose="02040502050405020303" pitchFamily="18" charset="0"/>
              </a:rPr>
              <a:t>Publish</a:t>
            </a:r>
          </a:p>
          <a:p>
            <a:pPr algn="r">
              <a:lnSpc>
                <a:spcPct val="150000"/>
              </a:lnSpc>
              <a:spcAft>
                <a:spcPts val="70"/>
              </a:spcAft>
            </a:pPr>
            <a:r>
              <a:rPr lang="en-US" altLang="zh-TW" dirty="0" smtClean="0">
                <a:latin typeface="Georgia" panose="02040502050405020303" pitchFamily="18" charset="0"/>
              </a:rPr>
              <a:t>Honorable Mention Award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33166"/>
            <a:ext cx="68665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LED Driver on RPI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408" y="1312630"/>
            <a:ext cx="2417297" cy="542731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ARCHITECTURE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09" y="1994478"/>
            <a:ext cx="9083342" cy="486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33166"/>
            <a:ext cx="68665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 LED Driver on RPI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166652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RESULTS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26" y="1366837"/>
            <a:ext cx="7200900" cy="5172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64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449714" y="2994832"/>
            <a:ext cx="9144545" cy="773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</a:t>
            </a:r>
            <a:endParaRPr lang="zh-TW" alt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0E96-E6CB-464B-AACF-60D2D995281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18408" y="373806"/>
            <a:ext cx="16674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8606"/>
              </p:ext>
            </p:extLst>
          </p:nvPr>
        </p:nvGraphicFramePr>
        <p:xfrm>
          <a:off x="1612012" y="1657900"/>
          <a:ext cx="8792756" cy="435319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32625">
                  <a:extLst>
                    <a:ext uri="{9D8B030D-6E8A-4147-A177-3AD203B41FA5}">
                      <a16:colId xmlns:a16="http://schemas.microsoft.com/office/drawing/2014/main" val="846821314"/>
                    </a:ext>
                  </a:extLst>
                </a:gridCol>
                <a:gridCol w="263753">
                  <a:extLst>
                    <a:ext uri="{9D8B030D-6E8A-4147-A177-3AD203B41FA5}">
                      <a16:colId xmlns:a16="http://schemas.microsoft.com/office/drawing/2014/main" val="3669824537"/>
                    </a:ext>
                  </a:extLst>
                </a:gridCol>
                <a:gridCol w="4396378">
                  <a:extLst>
                    <a:ext uri="{9D8B030D-6E8A-4147-A177-3AD203B41FA5}">
                      <a16:colId xmlns:a16="http://schemas.microsoft.com/office/drawing/2014/main" val="152511783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WHAT</a:t>
                      </a:r>
                      <a:r>
                        <a:rPr lang="en-US" altLang="zh-TW" baseline="0" dirty="0" smtClean="0"/>
                        <a:t> I HAVE DONE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50866"/>
                  </a:ext>
                </a:extLst>
              </a:tr>
              <a:tr h="4619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Skills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Tools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43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Website and Server</a:t>
                      </a:r>
                      <a:r>
                        <a:rPr lang="en-US" altLang="zh-TW" b="1" baseline="0" dirty="0" smtClean="0">
                          <a:latin typeface="Georgia" panose="02040502050405020303" pitchFamily="18" charset="0"/>
                        </a:rPr>
                        <a:t> Develop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Node.js(Server), HTML</a:t>
                      </a:r>
                      <a:r>
                        <a:rPr lang="en-US" altLang="zh-TW" baseline="0" dirty="0" smtClean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altLang="zh-TW" baseline="0" dirty="0" err="1" smtClean="0">
                          <a:latin typeface="Georgia" panose="02040502050405020303" pitchFamily="18" charset="0"/>
                        </a:rPr>
                        <a:t>Javascript</a:t>
                      </a:r>
                      <a:r>
                        <a:rPr lang="en-US" altLang="zh-TW" baseline="0" dirty="0" smtClean="0">
                          <a:latin typeface="Georgia" panose="02040502050405020303" pitchFamily="18" charset="0"/>
                        </a:rPr>
                        <a:t>, CSS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7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Computer</a:t>
                      </a:r>
                      <a:r>
                        <a:rPr lang="en-US" altLang="zh-TW" b="1" baseline="0" dirty="0" smtClean="0">
                          <a:latin typeface="Georgia" panose="02040502050405020303" pitchFamily="18" charset="0"/>
                        </a:rPr>
                        <a:t> Vision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C++(or Python) with </a:t>
                      </a:r>
                      <a:r>
                        <a:rPr lang="en-US" altLang="zh-TW" dirty="0" err="1" smtClean="0">
                          <a:latin typeface="Georgia" panose="02040502050405020303" pitchFamily="18" charset="0"/>
                        </a:rPr>
                        <a:t>OpenCV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0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Network Programming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C language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5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Embedded System Development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C(or Python) with Raspberry PI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5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Communication Simulation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err="1" smtClean="0">
                          <a:latin typeface="Georgia" panose="02040502050405020303" pitchFamily="18" charset="0"/>
                        </a:rPr>
                        <a:t>Matlab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5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b="1" baseline="0" dirty="0" smtClean="0">
                          <a:latin typeface="Georgia" panose="02040502050405020303" pitchFamily="18" charset="0"/>
                        </a:rPr>
                        <a:t> Technology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Go</a:t>
                      </a:r>
                      <a:r>
                        <a:rPr lang="en-US" altLang="zh-TW" baseline="0" dirty="0" smtClean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TW" baseline="0" dirty="0" err="1" smtClean="0">
                          <a:latin typeface="Georgia" panose="02040502050405020303" pitchFamily="18" charset="0"/>
                        </a:rPr>
                        <a:t>lang</a:t>
                      </a:r>
                      <a:r>
                        <a:rPr lang="en-US" altLang="zh-TW" baseline="0" dirty="0" smtClean="0">
                          <a:latin typeface="Georgia" panose="02040502050405020303" pitchFamily="18" charset="0"/>
                        </a:rPr>
                        <a:t> with </a:t>
                      </a:r>
                      <a:r>
                        <a:rPr lang="en-US" altLang="zh-TW" baseline="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6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b="1" dirty="0" smtClean="0">
                          <a:latin typeface="Georgia" panose="02040502050405020303" pitchFamily="18" charset="0"/>
                        </a:rPr>
                        <a:t>Linux</a:t>
                      </a:r>
                      <a:r>
                        <a:rPr lang="en-US" altLang="zh-TW" b="1" baseline="0" dirty="0" smtClean="0">
                          <a:latin typeface="Georgia" panose="02040502050405020303" pitchFamily="18" charset="0"/>
                        </a:rPr>
                        <a:t> (UNIX) Operation</a:t>
                      </a:r>
                      <a:endParaRPr lang="zh-TW" altLang="en-US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Georgia" panose="02040502050405020303" pitchFamily="18" charset="0"/>
                        </a:rPr>
                        <a:t>Basic operation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18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7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6" name="圓角矩形 5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PROJECT</a:t>
              </a:r>
              <a:endParaRPr lang="zh-TW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7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60848" y="2934126"/>
            <a:ext cx="74185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8773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9585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373806"/>
            <a:ext cx="74185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408" y="1274009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PURPOSE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5898" y="1825668"/>
            <a:ext cx="755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Georgia" panose="02040502050405020303" pitchFamily="18" charset="0"/>
              </a:rPr>
              <a:t>Provide VoIP phone call monitoring and management service to user.</a:t>
            </a:r>
            <a:endParaRPr lang="zh-TW" altLang="en-US" dirty="0"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8408" y="2814911"/>
            <a:ext cx="2224792" cy="46487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ARCHITECTURE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04" y="3296614"/>
            <a:ext cx="8191777" cy="32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0808" y="1476112"/>
            <a:ext cx="1522148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METHOD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98088" y="10297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stCxn id="6" idx="6"/>
          </p:cNvCxnSpPr>
          <p:nvPr/>
        </p:nvCxnSpPr>
        <p:spPr>
          <a:xfrm>
            <a:off x="670808" y="11109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84448" y="526206"/>
            <a:ext cx="8761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16" y="3212955"/>
            <a:ext cx="768084" cy="72007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93697" y="2049087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p"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標楷體"/>
              </a:rPr>
              <a:t>ARP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標楷體"/>
              </a:rPr>
              <a:t>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標楷體"/>
              </a:rPr>
              <a:t>Spoofing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  <a:ea typeface="標楷體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16" y="4533443"/>
            <a:ext cx="768084" cy="72007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41" y="4071976"/>
            <a:ext cx="1095983" cy="46146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14" y="3819511"/>
            <a:ext cx="1142282" cy="95302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056381" y="2689735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latin typeface="Times and romance"/>
              </a:rPr>
              <a:t>IP</a:t>
            </a:r>
            <a:r>
              <a:rPr lang="zh-TW" altLang="en-US" sz="1400" b="1" dirty="0">
                <a:latin typeface="Times and romance"/>
              </a:rPr>
              <a:t>：</a:t>
            </a:r>
            <a:r>
              <a:rPr lang="en-US" altLang="zh-TW" sz="1400" b="1" dirty="0">
                <a:latin typeface="Times and romance"/>
              </a:rPr>
              <a:t>192.168.0.1</a:t>
            </a:r>
          </a:p>
          <a:p>
            <a:pPr algn="ctr"/>
            <a:r>
              <a:rPr lang="en-US" altLang="zh-TW" sz="1400" b="1" dirty="0">
                <a:latin typeface="Times and romance"/>
              </a:rPr>
              <a:t>MAC</a:t>
            </a:r>
            <a:r>
              <a:rPr lang="zh-TW" altLang="en-US" sz="1400" b="1" dirty="0">
                <a:latin typeface="Times and romance"/>
              </a:rPr>
              <a:t>：</a:t>
            </a:r>
            <a:r>
              <a:rPr lang="en-US" altLang="zh-TW" sz="1400" b="1" dirty="0">
                <a:latin typeface="Times and romance"/>
              </a:rPr>
              <a:t>AAAA.AAAA.AAAA</a:t>
            </a:r>
            <a:endParaRPr lang="zh-TW" altLang="en-US" sz="1400" b="1" dirty="0">
              <a:latin typeface="Times and romance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056378" y="5253522"/>
            <a:ext cx="1890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latin typeface="Times and romance"/>
              </a:rPr>
              <a:t>IP</a:t>
            </a:r>
            <a:r>
              <a:rPr lang="zh-TW" altLang="en-US" sz="1400" b="1" dirty="0">
                <a:latin typeface="Times and romance"/>
              </a:rPr>
              <a:t>：</a:t>
            </a:r>
            <a:r>
              <a:rPr lang="en-US" altLang="zh-TW" sz="1400" b="1" dirty="0">
                <a:latin typeface="Times and romance"/>
              </a:rPr>
              <a:t>192.168.0.2</a:t>
            </a:r>
          </a:p>
          <a:p>
            <a:pPr algn="ctr"/>
            <a:r>
              <a:rPr lang="en-US" altLang="zh-TW" sz="1400" b="1" dirty="0">
                <a:latin typeface="Times and romance"/>
              </a:rPr>
              <a:t>MAC</a:t>
            </a:r>
            <a:r>
              <a:rPr lang="zh-TW" altLang="en-US" sz="1400" b="1" dirty="0">
                <a:latin typeface="Times and romance"/>
              </a:rPr>
              <a:t>：</a:t>
            </a:r>
            <a:r>
              <a:rPr lang="en-US" altLang="zh-TW" sz="1400" b="1" dirty="0">
                <a:latin typeface="Times and romance"/>
              </a:rPr>
              <a:t>CCCC.CCCC.CCCC</a:t>
            </a:r>
            <a:endParaRPr lang="zh-TW" altLang="en-US" sz="1400" b="1" dirty="0">
              <a:latin typeface="Times and romance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12" y="5298218"/>
            <a:ext cx="980039" cy="836096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822229" y="5685063"/>
            <a:ext cx="20649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TW" sz="1400" b="1" dirty="0">
              <a:latin typeface="Times and romance"/>
              <a:ea typeface="標楷體"/>
            </a:endParaRPr>
          </a:p>
          <a:p>
            <a:pPr algn="ctr"/>
            <a:r>
              <a:rPr lang="en-US" altLang="zh-TW" sz="1400" b="1" dirty="0">
                <a:latin typeface="Times and romance"/>
              </a:rPr>
              <a:t>IP</a:t>
            </a:r>
            <a:r>
              <a:rPr lang="zh-TW" altLang="en-US" sz="1400" b="1" dirty="0">
                <a:latin typeface="Times and romance"/>
              </a:rPr>
              <a:t>：</a:t>
            </a:r>
            <a:r>
              <a:rPr lang="en-US" altLang="zh-TW" sz="1400" b="1" dirty="0">
                <a:latin typeface="Times and romance"/>
              </a:rPr>
              <a:t>192.168.0.3</a:t>
            </a:r>
          </a:p>
          <a:p>
            <a:pPr algn="ctr"/>
            <a:r>
              <a:rPr lang="en-US" altLang="zh-TW" sz="1400" b="1" dirty="0">
                <a:latin typeface="Times and romance"/>
              </a:rPr>
              <a:t>MAC</a:t>
            </a:r>
            <a:r>
              <a:rPr lang="zh-TW" altLang="en-US" sz="1400" b="1" dirty="0">
                <a:latin typeface="Times and romance"/>
              </a:rPr>
              <a:t>：</a:t>
            </a:r>
            <a:r>
              <a:rPr lang="en-US" altLang="zh-TW" sz="1400" b="1" dirty="0">
                <a:latin typeface="Times and romance"/>
              </a:rPr>
              <a:t>BBBB.BBBB.BBBB</a:t>
            </a:r>
            <a:endParaRPr lang="zh-TW" altLang="en-US" sz="1400" b="1" dirty="0">
              <a:latin typeface="Times and romance"/>
            </a:endParaRPr>
          </a:p>
        </p:txBody>
      </p:sp>
      <p:cxnSp>
        <p:nvCxnSpPr>
          <p:cNvPr id="18" name="直線接點 17"/>
          <p:cNvCxnSpPr>
            <a:stCxn id="12" idx="2"/>
            <a:endCxn id="16" idx="0"/>
          </p:cNvCxnSpPr>
          <p:nvPr/>
        </p:nvCxnSpPr>
        <p:spPr>
          <a:xfrm flipH="1">
            <a:off x="6696332" y="4533443"/>
            <a:ext cx="1" cy="76477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9" idx="3"/>
            <a:endCxn id="12" idx="1"/>
          </p:cNvCxnSpPr>
          <p:nvPr/>
        </p:nvCxnSpPr>
        <p:spPr>
          <a:xfrm>
            <a:off x="3321700" y="3572995"/>
            <a:ext cx="2826641" cy="729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3"/>
            <a:endCxn id="12" idx="1"/>
          </p:cNvCxnSpPr>
          <p:nvPr/>
        </p:nvCxnSpPr>
        <p:spPr>
          <a:xfrm flipV="1">
            <a:off x="3321700" y="4302710"/>
            <a:ext cx="2826641" cy="5907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2" idx="3"/>
            <a:endCxn id="13" idx="1"/>
          </p:cNvCxnSpPr>
          <p:nvPr/>
        </p:nvCxnSpPr>
        <p:spPr>
          <a:xfrm flipV="1">
            <a:off x="7244324" y="4296025"/>
            <a:ext cx="984390" cy="66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6592885" y="4533443"/>
            <a:ext cx="0" cy="767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3321701" y="4477821"/>
            <a:ext cx="2826640" cy="576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3321701" y="3423904"/>
            <a:ext cx="282664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237212" y="4765854"/>
            <a:ext cx="175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Times and romance"/>
              </a:rPr>
              <a:t>192.168.0.1</a:t>
            </a:r>
          </a:p>
          <a:p>
            <a:pPr algn="ctr"/>
            <a:r>
              <a:rPr lang="en-US" altLang="zh-TW" sz="1200" b="1" dirty="0">
                <a:latin typeface="Times and romance"/>
              </a:rPr>
              <a:t>corresponds to</a:t>
            </a:r>
          </a:p>
          <a:p>
            <a:pPr algn="ctr"/>
            <a:r>
              <a:rPr lang="en-US" altLang="zh-TW" sz="1200" b="1" dirty="0">
                <a:latin typeface="Times and romance"/>
              </a:rPr>
              <a:t>BBBB.BBBB.BBBB</a:t>
            </a:r>
            <a:endParaRPr lang="zh-TW" altLang="en-US" sz="1200" b="1" dirty="0">
              <a:latin typeface="Times and romance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262736" y="3137613"/>
            <a:ext cx="175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Times and romance"/>
              </a:rPr>
              <a:t>192.168.0.2</a:t>
            </a:r>
          </a:p>
          <a:p>
            <a:pPr algn="ctr"/>
            <a:r>
              <a:rPr lang="en-US" altLang="zh-TW" sz="1200" b="1" dirty="0">
                <a:latin typeface="Times and romance"/>
              </a:rPr>
              <a:t>corresponds to</a:t>
            </a:r>
          </a:p>
          <a:p>
            <a:pPr algn="ctr"/>
            <a:r>
              <a:rPr lang="en-US" altLang="zh-TW" sz="1200" b="1" dirty="0">
                <a:latin typeface="Times and romance"/>
              </a:rPr>
              <a:t>BBBB.BBBB.BBBB</a:t>
            </a:r>
            <a:endParaRPr lang="zh-TW" altLang="en-US" sz="1200" b="1" dirty="0">
              <a:latin typeface="Times and romance"/>
            </a:endParaRPr>
          </a:p>
        </p:txBody>
      </p:sp>
    </p:spTree>
    <p:extLst>
      <p:ext uri="{BB962C8B-B14F-4D97-AF65-F5344CB8AC3E}">
        <p14:creationId xmlns:p14="http://schemas.microsoft.com/office/powerpoint/2010/main" val="25991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C8AD-6FA0-419E-90D5-3A39D838F95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98088" y="1029701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11" idx="6"/>
          </p:cNvCxnSpPr>
          <p:nvPr/>
        </p:nvCxnSpPr>
        <p:spPr>
          <a:xfrm>
            <a:off x="670808" y="1110981"/>
            <a:ext cx="695354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4448" y="526206"/>
            <a:ext cx="8761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VoIP Phone Call Monitoring Platform (Cont.)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0807" y="1426409"/>
            <a:ext cx="1955285" cy="439288"/>
          </a:xfrm>
          <a:prstGeom prst="rect">
            <a:avLst/>
          </a:prstGeom>
          <a:solidFill>
            <a:srgbClr val="98C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Georgia" panose="02040502050405020303" pitchFamily="18" charset="0"/>
              </a:rPr>
              <a:t>FLOWCHART</a:t>
            </a:r>
            <a:endParaRPr lang="zh-TW" altLang="en-US" b="1" dirty="0">
              <a:latin typeface="Georgia" panose="02040502050405020303" pitchFamily="18" charset="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62" y="2373629"/>
            <a:ext cx="9076078" cy="41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932</Words>
  <Application>Microsoft Office PowerPoint</Application>
  <PresentationFormat>寬螢幕</PresentationFormat>
  <Paragraphs>217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4" baseType="lpstr">
      <vt:lpstr>DFKai-SB</vt:lpstr>
      <vt:lpstr>PMingLiU</vt:lpstr>
      <vt:lpstr>Times and romance</vt:lpstr>
      <vt:lpstr>Arial</vt:lpstr>
      <vt:lpstr>Calibri</vt:lpstr>
      <vt:lpstr>Calibri Light</vt:lpstr>
      <vt:lpstr>Cambria Math</vt:lpstr>
      <vt:lpstr>Consolas</vt:lpstr>
      <vt:lpstr>Georgia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78</cp:revision>
  <dcterms:created xsi:type="dcterms:W3CDTF">2020-06-08T00:36:20Z</dcterms:created>
  <dcterms:modified xsi:type="dcterms:W3CDTF">2020-10-18T08:17:04Z</dcterms:modified>
</cp:coreProperties>
</file>