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303" autoAdjust="0"/>
    <p:restoredTop sz="94660"/>
  </p:normalViewPr>
  <p:slideViewPr>
    <p:cSldViewPr snapToGrid="0">
      <p:cViewPr>
        <p:scale>
          <a:sx n="125" d="100"/>
          <a:sy n="125" d="100"/>
        </p:scale>
        <p:origin x="900" y="-4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DC1-7B12-4134-A5C4-51E3D4EC3889}" type="datetimeFigureOut">
              <a:rPr lang="zh-TW" altLang="en-US" smtClean="0"/>
              <a:t>2020/2/11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40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DC1-7B12-4134-A5C4-51E3D4EC3889}" type="datetimeFigureOut">
              <a:rPr lang="zh-TW" altLang="en-US" smtClean="0"/>
              <a:t>2020/2/11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070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DC1-7B12-4134-A5C4-51E3D4EC3889}" type="datetimeFigureOut">
              <a:rPr lang="zh-TW" altLang="en-US" smtClean="0"/>
              <a:t>2020/2/11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0781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DC1-7B12-4134-A5C4-51E3D4EC3889}" type="datetimeFigureOut">
              <a:rPr lang="zh-TW" altLang="en-US" smtClean="0"/>
              <a:t>2020/2/11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38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DC1-7B12-4134-A5C4-51E3D4EC3889}" type="datetimeFigureOut">
              <a:rPr lang="zh-TW" altLang="en-US" smtClean="0"/>
              <a:t>2020/2/11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7597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DC1-7B12-4134-A5C4-51E3D4EC3889}" type="datetimeFigureOut">
              <a:rPr lang="zh-TW" altLang="en-US" smtClean="0"/>
              <a:t>2020/2/11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9935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DC1-7B12-4134-A5C4-51E3D4EC3889}" type="datetimeFigureOut">
              <a:rPr lang="zh-TW" altLang="en-US" smtClean="0"/>
              <a:t>2020/2/11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147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DC1-7B12-4134-A5C4-51E3D4EC3889}" type="datetimeFigureOut">
              <a:rPr lang="zh-TW" altLang="en-US" smtClean="0"/>
              <a:t>2020/2/11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2385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DC1-7B12-4134-A5C4-51E3D4EC3889}" type="datetimeFigureOut">
              <a:rPr lang="zh-TW" altLang="en-US" smtClean="0"/>
              <a:t>2020/2/11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10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DC1-7B12-4134-A5C4-51E3D4EC3889}" type="datetimeFigureOut">
              <a:rPr lang="zh-TW" altLang="en-US" smtClean="0"/>
              <a:t>2020/2/11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1629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CDC1-7B12-4134-A5C4-51E3D4EC3889}" type="datetimeFigureOut">
              <a:rPr lang="zh-TW" altLang="en-US" smtClean="0"/>
              <a:t>2020/2/11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304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3CDC1-7B12-4134-A5C4-51E3D4EC3889}" type="datetimeFigureOut">
              <a:rPr lang="zh-TW" altLang="en-US" smtClean="0"/>
              <a:t>2020/2/11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C94DE-F1FF-4498-9653-2087BBB95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521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" y="298"/>
            <a:ext cx="6858001" cy="960086"/>
          </a:xfrm>
          <a:prstGeom prst="rect">
            <a:avLst/>
          </a:prstGeom>
          <a:solidFill>
            <a:srgbClr val="8DAFB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rot="19593859">
            <a:off x="6078788" y="-271742"/>
            <a:ext cx="145458" cy="181424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 rot="19593859">
            <a:off x="6367000" y="-249426"/>
            <a:ext cx="158785" cy="152723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06785" y="49890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WEN-YUAN CHEN</a:t>
            </a:r>
            <a:endParaRPr lang="zh-TW" altLang="en-US" b="1" dirty="0">
              <a:solidFill>
                <a:schemeClr val="bg1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圆形小人1 29"/>
          <p:cNvSpPr>
            <a:spLocks noChangeAspect="1"/>
          </p:cNvSpPr>
          <p:nvPr/>
        </p:nvSpPr>
        <p:spPr bwMode="auto">
          <a:xfrm>
            <a:off x="307752" y="472644"/>
            <a:ext cx="209550" cy="133350"/>
          </a:xfrm>
          <a:custGeom>
            <a:avLst/>
            <a:gdLst>
              <a:gd name="T0" fmla="*/ 912 w 683211"/>
              <a:gd name="T1" fmla="*/ 1212 h 432048"/>
              <a:gd name="T2" fmla="*/ 1216 w 683211"/>
              <a:gd name="T3" fmla="*/ 1849 h 432048"/>
              <a:gd name="T4" fmla="*/ 1217 w 683211"/>
              <a:gd name="T5" fmla="*/ 1869 h 432048"/>
              <a:gd name="T6" fmla="*/ 922 w 683211"/>
              <a:gd name="T7" fmla="*/ 1869 h 432048"/>
              <a:gd name="T8" fmla="*/ 922 w 683211"/>
              <a:gd name="T9" fmla="*/ 1831 h 432048"/>
              <a:gd name="T10" fmla="*/ 806 w 683211"/>
              <a:gd name="T11" fmla="*/ 1272 h 432048"/>
              <a:gd name="T12" fmla="*/ 912 w 683211"/>
              <a:gd name="T13" fmla="*/ 1212 h 432048"/>
              <a:gd name="T14" fmla="*/ 432 w 683211"/>
              <a:gd name="T15" fmla="*/ 937 h 432048"/>
              <a:gd name="T16" fmla="*/ 864 w 683211"/>
              <a:gd name="T17" fmla="*/ 1841 h 432048"/>
              <a:gd name="T18" fmla="*/ 864 w 683211"/>
              <a:gd name="T19" fmla="*/ 1869 h 432048"/>
              <a:gd name="T20" fmla="*/ 0 w 683211"/>
              <a:gd name="T21" fmla="*/ 1869 h 432048"/>
              <a:gd name="T22" fmla="*/ 0 w 683211"/>
              <a:gd name="T23" fmla="*/ 1841 h 432048"/>
              <a:gd name="T24" fmla="*/ 432 w 683211"/>
              <a:gd name="T25" fmla="*/ 937 h 432048"/>
              <a:gd name="T26" fmla="*/ 912 w 683211"/>
              <a:gd name="T27" fmla="*/ 551 h 432048"/>
              <a:gd name="T28" fmla="*/ 1033 w 683211"/>
              <a:gd name="T29" fmla="*/ 841 h 432048"/>
              <a:gd name="T30" fmla="*/ 912 w 683211"/>
              <a:gd name="T31" fmla="*/ 1131 h 432048"/>
              <a:gd name="T32" fmla="*/ 791 w 683211"/>
              <a:gd name="T33" fmla="*/ 841 h 432048"/>
              <a:gd name="T34" fmla="*/ 912 w 683211"/>
              <a:gd name="T35" fmla="*/ 551 h 432048"/>
              <a:gd name="T36" fmla="*/ 432 w 683211"/>
              <a:gd name="T37" fmla="*/ 0 h 432048"/>
              <a:gd name="T38" fmla="*/ 604 w 683211"/>
              <a:gd name="T39" fmla="*/ 411 h 432048"/>
              <a:gd name="T40" fmla="*/ 432 w 683211"/>
              <a:gd name="T41" fmla="*/ 822 h 432048"/>
              <a:gd name="T42" fmla="*/ 261 w 683211"/>
              <a:gd name="T43" fmla="*/ 411 h 432048"/>
              <a:gd name="T44" fmla="*/ 432 w 683211"/>
              <a:gd name="T45" fmla="*/ 0 h 43204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83211" h="432048">
                <a:moveTo>
                  <a:pt x="512137" y="280189"/>
                </a:moveTo>
                <a:cubicBezTo>
                  <a:pt x="588167" y="280189"/>
                  <a:pt x="653655" y="340557"/>
                  <a:pt x="683040" y="427518"/>
                </a:cubicBezTo>
                <a:lnTo>
                  <a:pt x="683211" y="432048"/>
                </a:lnTo>
                <a:lnTo>
                  <a:pt x="518050" y="432048"/>
                </a:lnTo>
                <a:lnTo>
                  <a:pt x="517720" y="423301"/>
                </a:lnTo>
                <a:cubicBezTo>
                  <a:pt x="501526" y="375376"/>
                  <a:pt x="479652" y="331635"/>
                  <a:pt x="452572" y="294062"/>
                </a:cubicBezTo>
                <a:cubicBezTo>
                  <a:pt x="471023" y="284776"/>
                  <a:pt x="491179" y="280189"/>
                  <a:pt x="512137" y="280189"/>
                </a:cubicBezTo>
                <a:close/>
                <a:moveTo>
                  <a:pt x="242652" y="216651"/>
                </a:moveTo>
                <a:cubicBezTo>
                  <a:pt x="350494" y="216651"/>
                  <a:pt x="443383" y="302276"/>
                  <a:pt x="485063" y="425622"/>
                </a:cubicBezTo>
                <a:lnTo>
                  <a:pt x="485305" y="432048"/>
                </a:lnTo>
                <a:lnTo>
                  <a:pt x="0" y="432048"/>
                </a:lnTo>
                <a:lnTo>
                  <a:pt x="242" y="425623"/>
                </a:lnTo>
                <a:cubicBezTo>
                  <a:pt x="41922" y="302276"/>
                  <a:pt x="134811" y="216651"/>
                  <a:pt x="242652" y="216651"/>
                </a:cubicBezTo>
                <a:close/>
                <a:moveTo>
                  <a:pt x="512137" y="127447"/>
                </a:moveTo>
                <a:cubicBezTo>
                  <a:pt x="549644" y="127447"/>
                  <a:pt x="580050" y="157437"/>
                  <a:pt x="580050" y="194431"/>
                </a:cubicBezTo>
                <a:cubicBezTo>
                  <a:pt x="580050" y="231425"/>
                  <a:pt x="549644" y="261414"/>
                  <a:pt x="512137" y="261414"/>
                </a:cubicBezTo>
                <a:cubicBezTo>
                  <a:pt x="474630" y="261414"/>
                  <a:pt x="444224" y="231425"/>
                  <a:pt x="444224" y="194431"/>
                </a:cubicBezTo>
                <a:cubicBezTo>
                  <a:pt x="444224" y="157437"/>
                  <a:pt x="474630" y="127447"/>
                  <a:pt x="512137" y="127447"/>
                </a:cubicBezTo>
                <a:close/>
                <a:moveTo>
                  <a:pt x="242652" y="0"/>
                </a:moveTo>
                <a:cubicBezTo>
                  <a:pt x="295853" y="0"/>
                  <a:pt x="338980" y="42537"/>
                  <a:pt x="338980" y="95010"/>
                </a:cubicBezTo>
                <a:cubicBezTo>
                  <a:pt x="338980" y="147482"/>
                  <a:pt x="295853" y="190020"/>
                  <a:pt x="242652" y="190020"/>
                </a:cubicBezTo>
                <a:cubicBezTo>
                  <a:pt x="189452" y="190020"/>
                  <a:pt x="146324" y="147482"/>
                  <a:pt x="146324" y="95010"/>
                </a:cubicBezTo>
                <a:cubicBezTo>
                  <a:pt x="146324" y="42537"/>
                  <a:pt x="189452" y="0"/>
                  <a:pt x="242652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anchor="ctr"/>
          <a:lstStyle/>
          <a:p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515728" y="412361"/>
            <a:ext cx="8306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1996/08/06</a:t>
            </a:r>
            <a:endParaRPr lang="zh-TW" altLang="en-US" sz="1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Freeform 40"/>
          <p:cNvSpPr>
            <a:spLocks noChangeAspect="1" noEditPoints="1"/>
          </p:cNvSpPr>
          <p:nvPr/>
        </p:nvSpPr>
        <p:spPr bwMode="auto">
          <a:xfrm flipH="1">
            <a:off x="1601279" y="500456"/>
            <a:ext cx="210185" cy="116840"/>
          </a:xfrm>
          <a:custGeom>
            <a:avLst/>
            <a:gdLst>
              <a:gd name="T0" fmla="*/ 0 w 302"/>
              <a:gd name="T1" fmla="*/ 208 h 208"/>
              <a:gd name="T2" fmla="*/ 94 w 302"/>
              <a:gd name="T3" fmla="*/ 123 h 208"/>
              <a:gd name="T4" fmla="*/ 151 w 302"/>
              <a:gd name="T5" fmla="*/ 170 h 208"/>
              <a:gd name="T6" fmla="*/ 208 w 302"/>
              <a:gd name="T7" fmla="*/ 123 h 208"/>
              <a:gd name="T8" fmla="*/ 302 w 302"/>
              <a:gd name="T9" fmla="*/ 208 h 208"/>
              <a:gd name="T10" fmla="*/ 0 w 302"/>
              <a:gd name="T11" fmla="*/ 208 h 208"/>
              <a:gd name="T12" fmla="*/ 0 w 302"/>
              <a:gd name="T13" fmla="*/ 208 h 208"/>
              <a:gd name="T14" fmla="*/ 0 w 302"/>
              <a:gd name="T15" fmla="*/ 208 h 208"/>
              <a:gd name="T16" fmla="*/ 217 w 302"/>
              <a:gd name="T17" fmla="*/ 114 h 208"/>
              <a:gd name="T18" fmla="*/ 302 w 302"/>
              <a:gd name="T19" fmla="*/ 48 h 208"/>
              <a:gd name="T20" fmla="*/ 302 w 302"/>
              <a:gd name="T21" fmla="*/ 189 h 208"/>
              <a:gd name="T22" fmla="*/ 217 w 302"/>
              <a:gd name="T23" fmla="*/ 114 h 208"/>
              <a:gd name="T24" fmla="*/ 217 w 302"/>
              <a:gd name="T25" fmla="*/ 114 h 208"/>
              <a:gd name="T26" fmla="*/ 217 w 302"/>
              <a:gd name="T27" fmla="*/ 114 h 208"/>
              <a:gd name="T28" fmla="*/ 0 w 302"/>
              <a:gd name="T29" fmla="*/ 189 h 208"/>
              <a:gd name="T30" fmla="*/ 0 w 302"/>
              <a:gd name="T31" fmla="*/ 48 h 208"/>
              <a:gd name="T32" fmla="*/ 85 w 302"/>
              <a:gd name="T33" fmla="*/ 114 h 208"/>
              <a:gd name="T34" fmla="*/ 0 w 302"/>
              <a:gd name="T35" fmla="*/ 189 h 208"/>
              <a:gd name="T36" fmla="*/ 0 w 302"/>
              <a:gd name="T37" fmla="*/ 189 h 208"/>
              <a:gd name="T38" fmla="*/ 0 w 302"/>
              <a:gd name="T39" fmla="*/ 189 h 208"/>
              <a:gd name="T40" fmla="*/ 151 w 302"/>
              <a:gd name="T41" fmla="*/ 152 h 208"/>
              <a:gd name="T42" fmla="*/ 0 w 302"/>
              <a:gd name="T43" fmla="*/ 29 h 208"/>
              <a:gd name="T44" fmla="*/ 0 w 302"/>
              <a:gd name="T45" fmla="*/ 0 h 208"/>
              <a:gd name="T46" fmla="*/ 302 w 302"/>
              <a:gd name="T47" fmla="*/ 0 h 208"/>
              <a:gd name="T48" fmla="*/ 302 w 302"/>
              <a:gd name="T49" fmla="*/ 29 h 208"/>
              <a:gd name="T50" fmla="*/ 151 w 302"/>
              <a:gd name="T51" fmla="*/ 152 h 208"/>
              <a:gd name="T52" fmla="*/ 151 w 302"/>
              <a:gd name="T53" fmla="*/ 152 h 208"/>
              <a:gd name="T54" fmla="*/ 151 w 302"/>
              <a:gd name="T55" fmla="*/ 152 h 208"/>
              <a:gd name="T56" fmla="*/ 151 w 302"/>
              <a:gd name="T57" fmla="*/ 152 h 208"/>
              <a:gd name="T58" fmla="*/ 151 w 302"/>
              <a:gd name="T59" fmla="*/ 152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02" h="208">
                <a:moveTo>
                  <a:pt x="0" y="208"/>
                </a:moveTo>
                <a:lnTo>
                  <a:pt x="94" y="123"/>
                </a:lnTo>
                <a:lnTo>
                  <a:pt x="151" y="170"/>
                </a:lnTo>
                <a:lnTo>
                  <a:pt x="208" y="123"/>
                </a:lnTo>
                <a:lnTo>
                  <a:pt x="302" y="208"/>
                </a:lnTo>
                <a:lnTo>
                  <a:pt x="0" y="208"/>
                </a:lnTo>
                <a:lnTo>
                  <a:pt x="0" y="208"/>
                </a:lnTo>
                <a:lnTo>
                  <a:pt x="0" y="208"/>
                </a:lnTo>
                <a:close/>
                <a:moveTo>
                  <a:pt x="217" y="114"/>
                </a:moveTo>
                <a:lnTo>
                  <a:pt x="302" y="48"/>
                </a:lnTo>
                <a:lnTo>
                  <a:pt x="302" y="189"/>
                </a:lnTo>
                <a:lnTo>
                  <a:pt x="217" y="114"/>
                </a:lnTo>
                <a:lnTo>
                  <a:pt x="217" y="114"/>
                </a:lnTo>
                <a:lnTo>
                  <a:pt x="217" y="114"/>
                </a:lnTo>
                <a:close/>
                <a:moveTo>
                  <a:pt x="0" y="189"/>
                </a:moveTo>
                <a:lnTo>
                  <a:pt x="0" y="48"/>
                </a:lnTo>
                <a:lnTo>
                  <a:pt x="85" y="114"/>
                </a:lnTo>
                <a:lnTo>
                  <a:pt x="0" y="189"/>
                </a:lnTo>
                <a:lnTo>
                  <a:pt x="0" y="189"/>
                </a:lnTo>
                <a:lnTo>
                  <a:pt x="0" y="189"/>
                </a:lnTo>
                <a:close/>
                <a:moveTo>
                  <a:pt x="151" y="152"/>
                </a:moveTo>
                <a:lnTo>
                  <a:pt x="0" y="29"/>
                </a:lnTo>
                <a:lnTo>
                  <a:pt x="0" y="0"/>
                </a:lnTo>
                <a:lnTo>
                  <a:pt x="302" y="0"/>
                </a:lnTo>
                <a:lnTo>
                  <a:pt x="302" y="29"/>
                </a:lnTo>
                <a:lnTo>
                  <a:pt x="151" y="152"/>
                </a:lnTo>
                <a:lnTo>
                  <a:pt x="151" y="152"/>
                </a:lnTo>
                <a:lnTo>
                  <a:pt x="151" y="152"/>
                </a:lnTo>
                <a:close/>
                <a:moveTo>
                  <a:pt x="151" y="152"/>
                </a:moveTo>
                <a:lnTo>
                  <a:pt x="151" y="152"/>
                </a:ln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1809806" y="418203"/>
            <a:ext cx="1988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chenwy0806@gapp.nthu.edu.tw</a:t>
            </a:r>
            <a:endParaRPr lang="zh-TW" altLang="en-US" sz="1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Freeform 31"/>
          <p:cNvSpPr>
            <a:spLocks noChangeAspect="1" noEditPoints="1"/>
          </p:cNvSpPr>
          <p:nvPr/>
        </p:nvSpPr>
        <p:spPr bwMode="auto">
          <a:xfrm>
            <a:off x="1584230" y="722911"/>
            <a:ext cx="214630" cy="160655"/>
          </a:xfrm>
          <a:custGeom>
            <a:avLst/>
            <a:gdLst>
              <a:gd name="T0" fmla="*/ 118 w 123"/>
              <a:gd name="T1" fmla="*/ 102 h 114"/>
              <a:gd name="T2" fmla="*/ 112 w 123"/>
              <a:gd name="T3" fmla="*/ 82 h 114"/>
              <a:gd name="T4" fmla="*/ 88 w 123"/>
              <a:gd name="T5" fmla="*/ 78 h 114"/>
              <a:gd name="T6" fmla="*/ 60 w 123"/>
              <a:gd name="T7" fmla="*/ 67 h 114"/>
              <a:gd name="T8" fmla="*/ 47 w 123"/>
              <a:gd name="T9" fmla="*/ 36 h 114"/>
              <a:gd name="T10" fmla="*/ 43 w 123"/>
              <a:gd name="T11" fmla="*/ 13 h 114"/>
              <a:gd name="T12" fmla="*/ 19 w 123"/>
              <a:gd name="T13" fmla="*/ 8 h 114"/>
              <a:gd name="T14" fmla="*/ 41 w 123"/>
              <a:gd name="T15" fmla="*/ 74 h 114"/>
              <a:gd name="T16" fmla="*/ 41 w 123"/>
              <a:gd name="T17" fmla="*/ 74 h 114"/>
              <a:gd name="T18" fmla="*/ 75 w 123"/>
              <a:gd name="T19" fmla="*/ 103 h 114"/>
              <a:gd name="T20" fmla="*/ 82 w 123"/>
              <a:gd name="T21" fmla="*/ 107 h 114"/>
              <a:gd name="T22" fmla="*/ 111 w 123"/>
              <a:gd name="T23" fmla="*/ 110 h 114"/>
              <a:gd name="T24" fmla="*/ 118 w 123"/>
              <a:gd name="T25" fmla="*/ 102 h 114"/>
              <a:gd name="T26" fmla="*/ 118 w 123"/>
              <a:gd name="T27" fmla="*/ 102 h 114"/>
              <a:gd name="T28" fmla="*/ 118 w 123"/>
              <a:gd name="T29" fmla="*/ 102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3" h="114">
                <a:moveTo>
                  <a:pt x="118" y="102"/>
                </a:moveTo>
                <a:cubicBezTo>
                  <a:pt x="123" y="94"/>
                  <a:pt x="120" y="88"/>
                  <a:pt x="112" y="82"/>
                </a:cubicBezTo>
                <a:cubicBezTo>
                  <a:pt x="103" y="75"/>
                  <a:pt x="94" y="70"/>
                  <a:pt x="88" y="78"/>
                </a:cubicBezTo>
                <a:cubicBezTo>
                  <a:pt x="88" y="78"/>
                  <a:pt x="81" y="86"/>
                  <a:pt x="60" y="67"/>
                </a:cubicBezTo>
                <a:cubicBezTo>
                  <a:pt x="37" y="44"/>
                  <a:pt x="47" y="36"/>
                  <a:pt x="47" y="36"/>
                </a:cubicBezTo>
                <a:cubicBezTo>
                  <a:pt x="55" y="28"/>
                  <a:pt x="50" y="22"/>
                  <a:pt x="43" y="13"/>
                </a:cubicBezTo>
                <a:cubicBezTo>
                  <a:pt x="36" y="3"/>
                  <a:pt x="29" y="0"/>
                  <a:pt x="19" y="8"/>
                </a:cubicBezTo>
                <a:cubicBezTo>
                  <a:pt x="0" y="24"/>
                  <a:pt x="27" y="60"/>
                  <a:pt x="41" y="74"/>
                </a:cubicBezTo>
                <a:cubicBezTo>
                  <a:pt x="41" y="74"/>
                  <a:pt x="41" y="74"/>
                  <a:pt x="41" y="74"/>
                </a:cubicBezTo>
                <a:cubicBezTo>
                  <a:pt x="41" y="74"/>
                  <a:pt x="61" y="96"/>
                  <a:pt x="75" y="103"/>
                </a:cubicBezTo>
                <a:cubicBezTo>
                  <a:pt x="82" y="107"/>
                  <a:pt x="82" y="107"/>
                  <a:pt x="82" y="107"/>
                </a:cubicBezTo>
                <a:cubicBezTo>
                  <a:pt x="92" y="112"/>
                  <a:pt x="103" y="114"/>
                  <a:pt x="111" y="110"/>
                </a:cubicBezTo>
                <a:cubicBezTo>
                  <a:pt x="111" y="110"/>
                  <a:pt x="115" y="108"/>
                  <a:pt x="118" y="102"/>
                </a:cubicBezTo>
                <a:close/>
                <a:moveTo>
                  <a:pt x="118" y="102"/>
                </a:moveTo>
                <a:cubicBezTo>
                  <a:pt x="118" y="102"/>
                  <a:pt x="118" y="102"/>
                  <a:pt x="118" y="102"/>
                </a:cubicBezTo>
              </a:path>
            </a:pathLst>
          </a:custGeom>
          <a:solidFill>
            <a:srgbClr val="1E1E1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1798928" y="676281"/>
            <a:ext cx="11320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(+886)976023510</a:t>
            </a:r>
            <a:endParaRPr lang="zh-TW" altLang="en-US" sz="1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20" name="Picture 2" descr="「github icon」的圖片搜尋結果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846" y="422555"/>
            <a:ext cx="226060" cy="226695"/>
          </a:xfrm>
          <a:prstGeom prst="rect">
            <a:avLst/>
          </a:prstGeom>
          <a:noFill/>
          <a:extLst/>
        </p:spPr>
      </p:pic>
      <p:sp>
        <p:nvSpPr>
          <p:cNvPr id="21" name="文字方塊 20"/>
          <p:cNvSpPr txBox="1"/>
          <p:nvPr/>
        </p:nvSpPr>
        <p:spPr>
          <a:xfrm>
            <a:off x="4181640" y="408685"/>
            <a:ext cx="15167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latin typeface="Bahnschrift" panose="020B0502040204020203" pitchFamily="34" charset="0"/>
                <a:cs typeface="Times New Roman" panose="02020603050405020304" pitchFamily="18" charset="0"/>
              </a:rPr>
              <a:t>g</a:t>
            </a:r>
            <a:r>
              <a:rPr lang="en-US" altLang="zh-TW" sz="10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ithub.com/chris-</a:t>
            </a:r>
            <a:r>
              <a:rPr lang="en-US" altLang="zh-TW" sz="1000" dirty="0" err="1" smtClean="0">
                <a:latin typeface="Bahnschrift" panose="020B0502040204020203" pitchFamily="34" charset="0"/>
                <a:cs typeface="Times New Roman" panose="02020603050405020304" pitchFamily="18" charset="0"/>
              </a:rPr>
              <a:t>nthu</a:t>
            </a:r>
            <a:r>
              <a:rPr lang="en-US" altLang="zh-TW" sz="10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/</a:t>
            </a:r>
            <a:endParaRPr lang="zh-TW" altLang="en-US" sz="1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「website icon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846" y="668776"/>
            <a:ext cx="226060" cy="22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文字方塊 22"/>
          <p:cNvSpPr txBox="1"/>
          <p:nvPr/>
        </p:nvSpPr>
        <p:spPr>
          <a:xfrm>
            <a:off x="4183041" y="648341"/>
            <a:ext cx="13532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wenyuangg.github.io</a:t>
            </a:r>
            <a:endParaRPr lang="zh-TW" altLang="en-US" sz="1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文本框 128"/>
          <p:cNvSpPr txBox="1"/>
          <p:nvPr/>
        </p:nvSpPr>
        <p:spPr>
          <a:xfrm>
            <a:off x="307752" y="1158445"/>
            <a:ext cx="797450" cy="284693"/>
          </a:xfrm>
          <a:prstGeom prst="rect">
            <a:avLst/>
          </a:prstGeom>
          <a:solidFill>
            <a:srgbClr val="8DAFB1"/>
          </a:solidFill>
          <a:ln>
            <a:noFill/>
          </a:ln>
        </p:spPr>
        <p:txBody>
          <a:bodyPr wrap="square" numCol="1">
            <a:spAutoFit/>
          </a:bodyPr>
          <a:lstStyle/>
          <a:p>
            <a:pPr algn="dist">
              <a:lnSpc>
                <a:spcPts val="1500"/>
              </a:lnSpc>
              <a:spcAft>
                <a:spcPts val="0"/>
              </a:spcAft>
            </a:pPr>
            <a:r>
              <a:rPr lang="en-US" altLang="zh-TW" sz="1100" b="1" dirty="0" smtClean="0">
                <a:solidFill>
                  <a:schemeClr val="bg1"/>
                </a:solidFill>
                <a:latin typeface="Georgia" panose="02040502050405020303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ABOUT</a:t>
            </a:r>
            <a:endParaRPr lang="zh-TW" sz="1100" b="1" dirty="0">
              <a:solidFill>
                <a:schemeClr val="bg1"/>
              </a:solidFill>
              <a:effectLst/>
              <a:latin typeface="Georgia" panose="02040502050405020303" pitchFamily="18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26" name="文本框 128"/>
          <p:cNvSpPr txBox="1"/>
          <p:nvPr/>
        </p:nvSpPr>
        <p:spPr>
          <a:xfrm>
            <a:off x="293674" y="2052634"/>
            <a:ext cx="1217930" cy="269241"/>
          </a:xfrm>
          <a:prstGeom prst="rect">
            <a:avLst/>
          </a:prstGeom>
          <a:solidFill>
            <a:srgbClr val="8DAFB1"/>
          </a:solidFill>
          <a:ln>
            <a:noFill/>
          </a:ln>
        </p:spPr>
        <p:txBody>
          <a:bodyPr wrap="square">
            <a:spAutoFit/>
          </a:bodyPr>
          <a:lstStyle/>
          <a:p>
            <a:pPr algn="dist">
              <a:lnSpc>
                <a:spcPts val="1500"/>
              </a:lnSpc>
              <a:spcAft>
                <a:spcPts val="0"/>
              </a:spcAft>
            </a:pPr>
            <a:r>
              <a:rPr lang="en-US" altLang="zh-TW" sz="1100" b="1" dirty="0" smtClean="0">
                <a:solidFill>
                  <a:schemeClr val="bg1"/>
                </a:solidFill>
                <a:effectLst/>
                <a:latin typeface="Georgia" panose="02040502050405020303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EDUCATION</a:t>
            </a:r>
            <a:endParaRPr lang="zh-TW" sz="1100" b="1" dirty="0">
              <a:solidFill>
                <a:schemeClr val="bg1"/>
              </a:solidFill>
              <a:effectLst/>
              <a:latin typeface="Georgia" panose="02040502050405020303" pitchFamily="18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27" name="文本框 128"/>
          <p:cNvSpPr txBox="1"/>
          <p:nvPr/>
        </p:nvSpPr>
        <p:spPr>
          <a:xfrm>
            <a:off x="293674" y="3306748"/>
            <a:ext cx="2240280" cy="269241"/>
          </a:xfrm>
          <a:prstGeom prst="rect">
            <a:avLst/>
          </a:prstGeom>
          <a:solidFill>
            <a:srgbClr val="8DAFB1"/>
          </a:solidFill>
          <a:ln>
            <a:noFill/>
          </a:ln>
        </p:spPr>
        <p:txBody>
          <a:bodyPr wrap="square">
            <a:spAutoFit/>
          </a:bodyPr>
          <a:lstStyle/>
          <a:p>
            <a:pPr algn="dist">
              <a:lnSpc>
                <a:spcPts val="1500"/>
              </a:lnSpc>
              <a:spcAft>
                <a:spcPts val="0"/>
              </a:spcAft>
            </a:pPr>
            <a:r>
              <a:rPr lang="en-US" altLang="zh-TW" sz="1100" b="1" dirty="0" smtClean="0">
                <a:solidFill>
                  <a:schemeClr val="bg1"/>
                </a:solidFill>
                <a:latin typeface="Georgia" panose="02040502050405020303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ACADEMIC EXPERIENCE</a:t>
            </a:r>
            <a:endParaRPr lang="zh-TW" sz="1100" b="1" dirty="0">
              <a:solidFill>
                <a:schemeClr val="bg1"/>
              </a:solidFill>
              <a:effectLst/>
              <a:latin typeface="Georgia" panose="02040502050405020303" pitchFamily="18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28" name="文本框 128"/>
          <p:cNvSpPr txBox="1"/>
          <p:nvPr/>
        </p:nvSpPr>
        <p:spPr>
          <a:xfrm>
            <a:off x="287211" y="4421834"/>
            <a:ext cx="1989808" cy="272254"/>
          </a:xfrm>
          <a:prstGeom prst="rect">
            <a:avLst/>
          </a:prstGeom>
          <a:solidFill>
            <a:srgbClr val="8DAFB1"/>
          </a:solidFill>
          <a:ln>
            <a:noFill/>
          </a:ln>
        </p:spPr>
        <p:txBody>
          <a:bodyPr wrap="square">
            <a:spAutoFit/>
          </a:bodyPr>
          <a:lstStyle/>
          <a:p>
            <a:pPr algn="dist">
              <a:lnSpc>
                <a:spcPts val="1500"/>
              </a:lnSpc>
              <a:spcAft>
                <a:spcPts val="0"/>
              </a:spcAft>
            </a:pPr>
            <a:r>
              <a:rPr lang="en-US" altLang="zh-TW" sz="1100" b="1" dirty="0" smtClean="0">
                <a:solidFill>
                  <a:schemeClr val="bg1"/>
                </a:solidFill>
                <a:effectLst/>
                <a:latin typeface="Georgia" panose="02040502050405020303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CONFERENCE PAPER</a:t>
            </a:r>
            <a:endParaRPr lang="zh-TW" sz="1100" b="1" dirty="0">
              <a:solidFill>
                <a:schemeClr val="bg1"/>
              </a:solidFill>
              <a:effectLst/>
              <a:latin typeface="Georgia" panose="02040502050405020303" pitchFamily="18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29" name="文本框 128"/>
          <p:cNvSpPr txBox="1"/>
          <p:nvPr/>
        </p:nvSpPr>
        <p:spPr>
          <a:xfrm>
            <a:off x="293674" y="5443391"/>
            <a:ext cx="817991" cy="269241"/>
          </a:xfrm>
          <a:prstGeom prst="rect">
            <a:avLst/>
          </a:prstGeom>
          <a:solidFill>
            <a:srgbClr val="8DAFB1"/>
          </a:solidFill>
          <a:ln>
            <a:noFill/>
          </a:ln>
        </p:spPr>
        <p:txBody>
          <a:bodyPr wrap="square">
            <a:spAutoFit/>
          </a:bodyPr>
          <a:lstStyle/>
          <a:p>
            <a:pPr algn="dist">
              <a:lnSpc>
                <a:spcPts val="1500"/>
              </a:lnSpc>
              <a:spcAft>
                <a:spcPts val="0"/>
              </a:spcAft>
            </a:pPr>
            <a:r>
              <a:rPr lang="en-US" altLang="zh-TW" sz="1100" b="1" dirty="0" smtClean="0">
                <a:solidFill>
                  <a:schemeClr val="bg1"/>
                </a:solidFill>
                <a:latin typeface="Georgia" panose="02040502050405020303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SKILLS</a:t>
            </a:r>
            <a:endParaRPr lang="zh-TW" sz="1100" b="1" dirty="0">
              <a:solidFill>
                <a:schemeClr val="bg1"/>
              </a:solidFill>
              <a:effectLst/>
              <a:latin typeface="Georgia" panose="02040502050405020303" pitchFamily="18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30" name="文本框 128"/>
          <p:cNvSpPr txBox="1"/>
          <p:nvPr/>
        </p:nvSpPr>
        <p:spPr>
          <a:xfrm>
            <a:off x="290080" y="8048098"/>
            <a:ext cx="996853" cy="269241"/>
          </a:xfrm>
          <a:prstGeom prst="rect">
            <a:avLst/>
          </a:prstGeom>
          <a:solidFill>
            <a:srgbClr val="8DAFB1"/>
          </a:solidFill>
          <a:ln>
            <a:noFill/>
          </a:ln>
        </p:spPr>
        <p:txBody>
          <a:bodyPr wrap="square">
            <a:spAutoFit/>
          </a:bodyPr>
          <a:lstStyle/>
          <a:p>
            <a:pPr algn="dist">
              <a:lnSpc>
                <a:spcPts val="1500"/>
              </a:lnSpc>
              <a:spcAft>
                <a:spcPts val="0"/>
              </a:spcAft>
            </a:pPr>
            <a:r>
              <a:rPr lang="en-US" altLang="zh-TW" sz="1100" b="1" dirty="0" smtClean="0">
                <a:solidFill>
                  <a:schemeClr val="bg1"/>
                </a:solidFill>
                <a:latin typeface="Georgia" panose="02040502050405020303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PROJECTS</a:t>
            </a:r>
            <a:endParaRPr lang="zh-TW" sz="1100" b="1" dirty="0">
              <a:solidFill>
                <a:schemeClr val="bg1"/>
              </a:solidFill>
              <a:effectLst/>
              <a:latin typeface="Georgia" panose="02040502050405020303" pitchFamily="18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cxnSp>
        <p:nvCxnSpPr>
          <p:cNvPr id="34" name="直接连接符 149"/>
          <p:cNvCxnSpPr/>
          <p:nvPr/>
        </p:nvCxnSpPr>
        <p:spPr>
          <a:xfrm flipV="1">
            <a:off x="300024" y="1497199"/>
            <a:ext cx="6236755" cy="11662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35" name="矩形 34"/>
          <p:cNvSpPr/>
          <p:nvPr/>
        </p:nvSpPr>
        <p:spPr>
          <a:xfrm>
            <a:off x="305104" y="1491081"/>
            <a:ext cx="707390" cy="45720"/>
          </a:xfrm>
          <a:prstGeom prst="rect">
            <a:avLst/>
          </a:prstGeom>
          <a:solidFill>
            <a:srgbClr val="8DAFB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227633" y="1526561"/>
            <a:ext cx="5011308" cy="428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70"/>
              </a:spcAft>
              <a:buFont typeface="Wingdings" panose="05000000000000000000" pitchFamily="2" charset="2"/>
              <a:buChar char="p"/>
            </a:pPr>
            <a:r>
              <a:rPr lang="en-US" altLang="zh-TW" sz="1050" b="1" dirty="0" smtClean="0">
                <a:latin typeface="Georgia" panose="02040502050405020303" pitchFamily="18" charset="0"/>
              </a:rPr>
              <a:t>OBJECTIVE:  </a:t>
            </a:r>
            <a:r>
              <a:rPr lang="en-US" altLang="zh-TW" sz="1050" dirty="0" smtClean="0">
                <a:latin typeface="Georgia" panose="02040502050405020303" pitchFamily="18" charset="0"/>
              </a:rPr>
              <a:t>Google Taiwan, Software Engineering Intern, Summer 2020</a:t>
            </a:r>
          </a:p>
          <a:p>
            <a:pPr marL="285750" indent="-285750">
              <a:spcAft>
                <a:spcPts val="70"/>
              </a:spcAft>
              <a:buFont typeface="Wingdings" panose="05000000000000000000" pitchFamily="2" charset="2"/>
              <a:buChar char="p"/>
            </a:pPr>
            <a:r>
              <a:rPr lang="en-US" altLang="zh-TW" sz="1050" b="1" dirty="0" smtClean="0">
                <a:latin typeface="Georgia" panose="02040502050405020303" pitchFamily="18" charset="0"/>
              </a:rPr>
              <a:t>TARGET:  </a:t>
            </a:r>
            <a:r>
              <a:rPr lang="en-US" altLang="zh-TW" sz="1050" dirty="0" smtClean="0">
                <a:latin typeface="Georgia" panose="02040502050405020303" pitchFamily="18" charset="0"/>
              </a:rPr>
              <a:t>Learn and Bring </a:t>
            </a:r>
            <a:r>
              <a:rPr lang="en-US" altLang="zh-TW" sz="1050" dirty="0" smtClean="0">
                <a:latin typeface="Georgia" panose="02040502050405020303" pitchFamily="18" charset="0"/>
              </a:rPr>
              <a:t>Benefits </a:t>
            </a:r>
            <a:r>
              <a:rPr lang="en-US" altLang="zh-TW" sz="1050" dirty="0" smtClean="0">
                <a:latin typeface="Georgia" panose="02040502050405020303" pitchFamily="18" charset="0"/>
              </a:rPr>
              <a:t>for</a:t>
            </a:r>
            <a:r>
              <a:rPr lang="en-US" altLang="zh-TW" sz="1050" dirty="0" smtClean="0">
                <a:latin typeface="Georgia" panose="02040502050405020303" pitchFamily="18" charset="0"/>
              </a:rPr>
              <a:t> </a:t>
            </a:r>
            <a:r>
              <a:rPr lang="en-US" altLang="zh-TW" sz="1050" dirty="0" smtClean="0">
                <a:latin typeface="Georgia" panose="02040502050405020303" pitchFamily="18" charset="0"/>
              </a:rPr>
              <a:t>the Company</a:t>
            </a:r>
            <a:endParaRPr lang="zh-TW" altLang="en-US" sz="1050" dirty="0">
              <a:latin typeface="Georgia" panose="02040502050405020303" pitchFamily="18" charset="0"/>
            </a:endParaRPr>
          </a:p>
        </p:txBody>
      </p:sp>
      <p:cxnSp>
        <p:nvCxnSpPr>
          <p:cNvPr id="42" name="直接连接符 149"/>
          <p:cNvCxnSpPr/>
          <p:nvPr/>
        </p:nvCxnSpPr>
        <p:spPr>
          <a:xfrm flipV="1">
            <a:off x="293674" y="2373513"/>
            <a:ext cx="6236755" cy="11662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43" name="矩形 42"/>
          <p:cNvSpPr/>
          <p:nvPr/>
        </p:nvSpPr>
        <p:spPr>
          <a:xfrm>
            <a:off x="298754" y="2367395"/>
            <a:ext cx="707390" cy="45720"/>
          </a:xfrm>
          <a:prstGeom prst="rect">
            <a:avLst/>
          </a:prstGeom>
          <a:solidFill>
            <a:srgbClr val="8DAFB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zh-TW" altLang="en-US"/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419224"/>
              </p:ext>
            </p:extLst>
          </p:nvPr>
        </p:nvGraphicFramePr>
        <p:xfrm>
          <a:off x="211123" y="2413115"/>
          <a:ext cx="6390642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16">
                  <a:extLst>
                    <a:ext uri="{9D8B030D-6E8A-4147-A177-3AD203B41FA5}">
                      <a16:colId xmlns:a16="http://schemas.microsoft.com/office/drawing/2014/main" val="1848650642"/>
                    </a:ext>
                  </a:extLst>
                </a:gridCol>
                <a:gridCol w="4339375">
                  <a:extLst>
                    <a:ext uri="{9D8B030D-6E8A-4147-A177-3AD203B41FA5}">
                      <a16:colId xmlns:a16="http://schemas.microsoft.com/office/drawing/2014/main" val="3420068463"/>
                    </a:ext>
                  </a:extLst>
                </a:gridCol>
                <a:gridCol w="1766151">
                  <a:extLst>
                    <a:ext uri="{9D8B030D-6E8A-4147-A177-3AD203B41FA5}">
                      <a16:colId xmlns:a16="http://schemas.microsoft.com/office/drawing/2014/main" val="2475233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p"/>
                      </a:pPr>
                      <a:r>
                        <a:rPr lang="en-US" altLang="zh-TW" sz="1050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 </a:t>
                      </a:r>
                      <a:endParaRPr lang="zh-TW" altLang="en-US" sz="105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50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National</a:t>
                      </a:r>
                      <a:r>
                        <a:rPr lang="en-US" altLang="zh-TW" sz="1050" b="1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 Tsing Hua University (GPA 4.08)</a:t>
                      </a:r>
                    </a:p>
                    <a:p>
                      <a:r>
                        <a:rPr lang="en-US" altLang="zh-TW" sz="1050" b="0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Institute of Communications Engineering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50" b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Hsinchu, Taiwan</a:t>
                      </a:r>
                    </a:p>
                    <a:p>
                      <a:pPr algn="r"/>
                      <a:r>
                        <a:rPr lang="en-US" altLang="zh-TW" sz="1050" b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Sep. 2019</a:t>
                      </a:r>
                      <a:r>
                        <a:rPr lang="en-US" altLang="zh-TW" sz="1050" b="0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 - Present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331923"/>
                  </a:ext>
                </a:extLst>
              </a:tr>
            </a:tbl>
          </a:graphicData>
        </a:graphic>
      </p:graphicFrame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418778"/>
              </p:ext>
            </p:extLst>
          </p:nvPr>
        </p:nvGraphicFramePr>
        <p:xfrm>
          <a:off x="216730" y="2769562"/>
          <a:ext cx="6390642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91">
                  <a:extLst>
                    <a:ext uri="{9D8B030D-6E8A-4147-A177-3AD203B41FA5}">
                      <a16:colId xmlns:a16="http://schemas.microsoft.com/office/drawing/2014/main" val="1848650642"/>
                    </a:ext>
                  </a:extLst>
                </a:gridCol>
                <a:gridCol w="4348900">
                  <a:extLst>
                    <a:ext uri="{9D8B030D-6E8A-4147-A177-3AD203B41FA5}">
                      <a16:colId xmlns:a16="http://schemas.microsoft.com/office/drawing/2014/main" val="3420068463"/>
                    </a:ext>
                  </a:extLst>
                </a:gridCol>
                <a:gridCol w="1766151">
                  <a:extLst>
                    <a:ext uri="{9D8B030D-6E8A-4147-A177-3AD203B41FA5}">
                      <a16:colId xmlns:a16="http://schemas.microsoft.com/office/drawing/2014/main" val="2475233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p"/>
                      </a:pPr>
                      <a:r>
                        <a:rPr lang="en-US" altLang="zh-TW" sz="1050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 </a:t>
                      </a:r>
                      <a:endParaRPr lang="zh-TW" altLang="en-US" sz="105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50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Feng Chia </a:t>
                      </a:r>
                      <a:r>
                        <a:rPr lang="en-US" altLang="zh-TW" sz="1050" b="1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University</a:t>
                      </a:r>
                    </a:p>
                    <a:p>
                      <a:r>
                        <a:rPr lang="en-US" altLang="zh-TW" sz="1050" b="0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Department of Communications Engineering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050" b="0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Taichung, Taiwan</a:t>
                      </a:r>
                    </a:p>
                    <a:p>
                      <a:pPr algn="r"/>
                      <a:r>
                        <a:rPr lang="en-US" altLang="zh-TW" sz="1050" b="0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Sep. 2014 – Jan. 2019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331923"/>
                  </a:ext>
                </a:extLst>
              </a:tr>
            </a:tbl>
          </a:graphicData>
        </a:graphic>
      </p:graphicFrame>
      <p:pic>
        <p:nvPicPr>
          <p:cNvPr id="31" name="圖片 30"/>
          <p:cNvPicPr/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6250" r="93750">
                        <a14:foregroundMark x1="21875" y1="56923" x2="21875" y2="56923"/>
                        <a14:foregroundMark x1="28125" y1="83077" x2="28125" y2="83077"/>
                        <a14:foregroundMark x1="54688" y1="1538" x2="54688" y2="1538"/>
                        <a14:foregroundMark x1="57813" y1="1538" x2="57813" y2="15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48" y="658581"/>
            <a:ext cx="233680" cy="241808"/>
          </a:xfrm>
          <a:prstGeom prst="rect">
            <a:avLst/>
          </a:prstGeom>
        </p:spPr>
      </p:pic>
      <p:sp>
        <p:nvSpPr>
          <p:cNvPr id="32" name="文字方塊 31"/>
          <p:cNvSpPr txBox="1"/>
          <p:nvPr/>
        </p:nvSpPr>
        <p:spPr>
          <a:xfrm>
            <a:off x="509489" y="665633"/>
            <a:ext cx="8659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latin typeface="Bahnschrift" panose="020B0502040204020203" pitchFamily="34" charset="0"/>
                <a:cs typeface="Times New Roman" panose="02020603050405020304" pitchFamily="18" charset="0"/>
              </a:rPr>
              <a:t>Discharged</a:t>
            </a:r>
            <a:endParaRPr lang="zh-TW" altLang="en-US" sz="10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6" name="直接连接符 149"/>
          <p:cNvCxnSpPr/>
          <p:nvPr/>
        </p:nvCxnSpPr>
        <p:spPr>
          <a:xfrm flipV="1">
            <a:off x="287211" y="3637088"/>
            <a:ext cx="6236755" cy="11662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37" name="矩形 36"/>
          <p:cNvSpPr/>
          <p:nvPr/>
        </p:nvSpPr>
        <p:spPr>
          <a:xfrm>
            <a:off x="292291" y="3630970"/>
            <a:ext cx="707390" cy="45720"/>
          </a:xfrm>
          <a:prstGeom prst="rect">
            <a:avLst/>
          </a:prstGeom>
          <a:solidFill>
            <a:srgbClr val="8DAFB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27633" y="3669284"/>
            <a:ext cx="3979711" cy="625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70"/>
              </a:spcAft>
              <a:buAutoNum type="arabicPeriod"/>
            </a:pPr>
            <a:r>
              <a:rPr lang="en-US" altLang="zh-TW" sz="1050" b="1" dirty="0" smtClean="0">
                <a:latin typeface="Georgia" panose="02040502050405020303" pitchFamily="18" charset="0"/>
              </a:rPr>
              <a:t>  2018    National </a:t>
            </a:r>
            <a:r>
              <a:rPr lang="en-US" altLang="zh-TW" sz="1050" b="1" dirty="0">
                <a:latin typeface="Georgia" panose="02040502050405020303" pitchFamily="18" charset="0"/>
              </a:rPr>
              <a:t>University Competition of Python</a:t>
            </a:r>
            <a:r>
              <a:rPr lang="en-US" altLang="zh-TW" sz="1050" b="1" dirty="0" smtClean="0">
                <a:latin typeface="Georgia" panose="02040502050405020303" pitchFamily="18" charset="0"/>
              </a:rPr>
              <a:t> </a:t>
            </a:r>
          </a:p>
          <a:p>
            <a:pPr marL="228600" indent="-228600">
              <a:spcAft>
                <a:spcPts val="70"/>
              </a:spcAft>
              <a:buAutoNum type="arabicPeriod"/>
            </a:pPr>
            <a:r>
              <a:rPr lang="en-US" altLang="zh-TW" sz="1050" b="1" dirty="0" smtClean="0">
                <a:latin typeface="Georgia" panose="02040502050405020303" pitchFamily="18" charset="0"/>
              </a:rPr>
              <a:t>  2017     IMP 2017 Conference</a:t>
            </a:r>
          </a:p>
          <a:p>
            <a:pPr marL="228600" indent="-228600">
              <a:spcAft>
                <a:spcPts val="70"/>
              </a:spcAft>
              <a:buAutoNum type="arabicPeriod"/>
            </a:pPr>
            <a:r>
              <a:rPr lang="en-US" altLang="zh-TW" sz="1050" b="1" dirty="0" smtClean="0">
                <a:latin typeface="Georgia" panose="02040502050405020303" pitchFamily="18" charset="0"/>
              </a:rPr>
              <a:t>  2017     Independent Study Competition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3480105" y="3669284"/>
            <a:ext cx="3128292" cy="625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70"/>
              </a:spcAft>
            </a:pPr>
            <a:r>
              <a:rPr lang="en-US" altLang="zh-TW" sz="1050" dirty="0" smtClean="0">
                <a:latin typeface="Georgia" panose="02040502050405020303" pitchFamily="18" charset="0"/>
              </a:rPr>
              <a:t>Certified</a:t>
            </a:r>
          </a:p>
          <a:p>
            <a:pPr algn="r">
              <a:spcAft>
                <a:spcPts val="70"/>
              </a:spcAft>
            </a:pPr>
            <a:r>
              <a:rPr lang="en-US" altLang="zh-TW" sz="1050" dirty="0" smtClean="0">
                <a:latin typeface="Georgia" panose="02040502050405020303" pitchFamily="18" charset="0"/>
              </a:rPr>
              <a:t>Publish</a:t>
            </a:r>
          </a:p>
          <a:p>
            <a:pPr algn="r">
              <a:spcAft>
                <a:spcPts val="70"/>
              </a:spcAft>
            </a:pPr>
            <a:r>
              <a:rPr lang="en-US" altLang="zh-TW" sz="1050" dirty="0" smtClean="0">
                <a:latin typeface="Georgia" panose="02040502050405020303" pitchFamily="18" charset="0"/>
              </a:rPr>
              <a:t>Honorable Mention Award</a:t>
            </a:r>
          </a:p>
        </p:txBody>
      </p:sp>
      <p:cxnSp>
        <p:nvCxnSpPr>
          <p:cNvPr id="40" name="直接连接符 149"/>
          <p:cNvCxnSpPr/>
          <p:nvPr/>
        </p:nvCxnSpPr>
        <p:spPr>
          <a:xfrm flipV="1">
            <a:off x="287211" y="4750046"/>
            <a:ext cx="6236755" cy="11662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44" name="矩形 43"/>
          <p:cNvSpPr/>
          <p:nvPr/>
        </p:nvSpPr>
        <p:spPr>
          <a:xfrm>
            <a:off x="292291" y="4743928"/>
            <a:ext cx="707390" cy="45720"/>
          </a:xfrm>
          <a:prstGeom prst="rect">
            <a:avLst/>
          </a:prstGeom>
          <a:solidFill>
            <a:srgbClr val="8DAFB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zh-TW" alt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211123" y="4772818"/>
            <a:ext cx="637441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70"/>
              </a:spcAft>
            </a:pPr>
            <a:r>
              <a:rPr lang="en-US" altLang="zh-TW" sz="1050" dirty="0">
                <a:latin typeface="Georgia" panose="02040502050405020303" pitchFamily="18" charset="0"/>
              </a:rPr>
              <a:t>Wen-Yuan Chen, Chi-Shih Chao, ”VoIP Monitoring and Management Platform for Arbitrary </a:t>
            </a:r>
            <a:r>
              <a:rPr lang="en-US" altLang="zh-TW" sz="1050" dirty="0" smtClean="0">
                <a:latin typeface="Georgia" panose="02040502050405020303" pitchFamily="18" charset="0"/>
              </a:rPr>
              <a:t>Architecture</a:t>
            </a:r>
            <a:r>
              <a:rPr lang="en-US" altLang="zh-TW" sz="1050" dirty="0">
                <a:latin typeface="Georgia" panose="02040502050405020303" pitchFamily="18" charset="0"/>
              </a:rPr>
              <a:t>,” The 23th Conference on Information Management and Practice (2017 IMP) , No. 46 , </a:t>
            </a:r>
            <a:r>
              <a:rPr lang="en-US" altLang="zh-TW" sz="1050" dirty="0" smtClean="0">
                <a:latin typeface="Georgia" panose="02040502050405020303" pitchFamily="18" charset="0"/>
              </a:rPr>
              <a:t>December 2017</a:t>
            </a:r>
            <a:r>
              <a:rPr lang="en-US" altLang="zh-TW" sz="1050" dirty="0">
                <a:latin typeface="Georgia" panose="02040502050405020303" pitchFamily="18" charset="0"/>
              </a:rPr>
              <a:t>.</a:t>
            </a:r>
            <a:endParaRPr lang="zh-TW" altLang="en-US" sz="1050" dirty="0">
              <a:latin typeface="Georgia" panose="02040502050405020303" pitchFamily="18" charset="0"/>
            </a:endParaRPr>
          </a:p>
        </p:txBody>
      </p:sp>
      <p:cxnSp>
        <p:nvCxnSpPr>
          <p:cNvPr id="48" name="直接连接符 149"/>
          <p:cNvCxnSpPr/>
          <p:nvPr/>
        </p:nvCxnSpPr>
        <p:spPr>
          <a:xfrm flipV="1">
            <a:off x="287211" y="5777106"/>
            <a:ext cx="6236755" cy="11662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49" name="矩形 48"/>
          <p:cNvSpPr/>
          <p:nvPr/>
        </p:nvSpPr>
        <p:spPr>
          <a:xfrm>
            <a:off x="292291" y="5770988"/>
            <a:ext cx="707390" cy="45720"/>
          </a:xfrm>
          <a:prstGeom prst="rect">
            <a:avLst/>
          </a:prstGeom>
          <a:solidFill>
            <a:srgbClr val="8DAFB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zh-TW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801691"/>
              </p:ext>
            </p:extLst>
          </p:nvPr>
        </p:nvGraphicFramePr>
        <p:xfrm>
          <a:off x="290080" y="5878938"/>
          <a:ext cx="6259333" cy="2011680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2923259">
                  <a:extLst>
                    <a:ext uri="{9D8B030D-6E8A-4147-A177-3AD203B41FA5}">
                      <a16:colId xmlns:a16="http://schemas.microsoft.com/office/drawing/2014/main" val="976984716"/>
                    </a:ext>
                  </a:extLst>
                </a:gridCol>
                <a:gridCol w="3336074">
                  <a:extLst>
                    <a:ext uri="{9D8B030D-6E8A-4147-A177-3AD203B41FA5}">
                      <a16:colId xmlns:a16="http://schemas.microsoft.com/office/drawing/2014/main" val="2156602292"/>
                    </a:ext>
                  </a:extLst>
                </a:gridCol>
              </a:tblGrid>
              <a:tr h="23888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1" dirty="0" smtClean="0">
                          <a:latin typeface="Georgia" panose="02040502050405020303" pitchFamily="18" charset="0"/>
                        </a:rPr>
                        <a:t>Website Design and Develop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Node.js(Server)</a:t>
                      </a:r>
                      <a:r>
                        <a:rPr lang="en-US" altLang="zh-TW" sz="1050" baseline="0" dirty="0" smtClean="0">
                          <a:latin typeface="Georgia" panose="02040502050405020303" pitchFamily="18" charset="0"/>
                        </a:rPr>
                        <a:t> + </a:t>
                      </a: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HTML, </a:t>
                      </a:r>
                      <a:r>
                        <a:rPr lang="en-US" altLang="zh-TW" sz="1050" dirty="0" err="1" smtClean="0">
                          <a:latin typeface="Georgia" panose="02040502050405020303" pitchFamily="18" charset="0"/>
                        </a:rPr>
                        <a:t>Javascript</a:t>
                      </a: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, CSS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2285105"/>
                  </a:ext>
                </a:extLst>
              </a:tr>
              <a:tr h="23888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1" dirty="0" smtClean="0">
                          <a:latin typeface="Georgia" panose="02040502050405020303" pitchFamily="18" charset="0"/>
                        </a:rPr>
                        <a:t>Computer 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C++ (or Python) with </a:t>
                      </a:r>
                      <a:r>
                        <a:rPr lang="en-US" altLang="zh-TW" sz="1050" dirty="0" err="1" smtClean="0">
                          <a:latin typeface="Georgia" panose="02040502050405020303" pitchFamily="18" charset="0"/>
                        </a:rPr>
                        <a:t>OpenCV</a:t>
                      </a:r>
                      <a:endParaRPr lang="en-US" altLang="zh-TW" sz="1050" dirty="0" smtClean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8598767"/>
                  </a:ext>
                </a:extLst>
              </a:tr>
              <a:tr h="23888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1" dirty="0" smtClean="0">
                          <a:latin typeface="Georgia" panose="02040502050405020303" pitchFamily="18" charset="0"/>
                        </a:rPr>
                        <a:t>Network Programming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Linux 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0601192"/>
                  </a:ext>
                </a:extLst>
              </a:tr>
              <a:tr h="23888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1" dirty="0" smtClean="0">
                          <a:latin typeface="Georgia" panose="02040502050405020303" pitchFamily="18" charset="0"/>
                        </a:rPr>
                        <a:t>Embedded System Development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Linux C</a:t>
                      </a:r>
                      <a:r>
                        <a:rPr lang="en-US" altLang="zh-TW" sz="1050" baseline="0" dirty="0" smtClean="0">
                          <a:latin typeface="Georgia" panose="02040502050405020303" pitchFamily="18" charset="0"/>
                        </a:rPr>
                        <a:t> (or </a:t>
                      </a: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Python) with Raspberry pi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3746441"/>
                  </a:ext>
                </a:extLst>
              </a:tr>
              <a:tr h="23888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1" dirty="0" smtClean="0">
                          <a:latin typeface="Georgia" panose="02040502050405020303" pitchFamily="18" charset="0"/>
                        </a:rPr>
                        <a:t>Database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MongoDB, MySQL, PostgreSQL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750005"/>
                  </a:ext>
                </a:extLst>
              </a:tr>
              <a:tr h="23888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1" dirty="0" smtClean="0">
                          <a:latin typeface="Georgia" panose="02040502050405020303" pitchFamily="18" charset="0"/>
                        </a:rPr>
                        <a:t>Communication Simulation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 smtClean="0">
                          <a:latin typeface="Georgia" panose="02040502050405020303" pitchFamily="18" charset="0"/>
                        </a:rPr>
                        <a:t>Matlab</a:t>
                      </a:r>
                      <a:endParaRPr lang="en-US" altLang="zh-TW" sz="1050" dirty="0" smtClean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7686609"/>
                  </a:ext>
                </a:extLst>
              </a:tr>
              <a:tr h="23888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1" dirty="0" err="1" smtClean="0">
                          <a:latin typeface="Georgia" panose="02040502050405020303" pitchFamily="18" charset="0"/>
                        </a:rPr>
                        <a:t>Blockchain</a:t>
                      </a:r>
                      <a:r>
                        <a:rPr lang="en-US" altLang="zh-TW" sz="1050" b="1" dirty="0" smtClean="0">
                          <a:latin typeface="Georgia" panose="02040502050405020303" pitchFamily="18" charset="0"/>
                        </a:rPr>
                        <a:t> Technology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Go language with </a:t>
                      </a:r>
                      <a:r>
                        <a:rPr lang="en-US" altLang="zh-TW" sz="1050" dirty="0" err="1" smtClean="0">
                          <a:latin typeface="Georgia" panose="02040502050405020303" pitchFamily="18" charset="0"/>
                        </a:rPr>
                        <a:t>Hyperledger</a:t>
                      </a:r>
                      <a:endParaRPr lang="en-US" altLang="zh-TW" sz="1050" dirty="0" smtClean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3555953"/>
                  </a:ext>
                </a:extLst>
              </a:tr>
              <a:tr h="23888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1" dirty="0" smtClean="0">
                          <a:latin typeface="Georgia" panose="02040502050405020303" pitchFamily="18" charset="0"/>
                        </a:rPr>
                        <a:t>Linux (UNIX) Operation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Basic operation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8894032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732549"/>
              </p:ext>
            </p:extLst>
          </p:nvPr>
        </p:nvGraphicFramePr>
        <p:xfrm>
          <a:off x="227633" y="8409257"/>
          <a:ext cx="6380764" cy="1234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5767">
                  <a:extLst>
                    <a:ext uri="{9D8B030D-6E8A-4147-A177-3AD203B41FA5}">
                      <a16:colId xmlns:a16="http://schemas.microsoft.com/office/drawing/2014/main" val="501941470"/>
                    </a:ext>
                  </a:extLst>
                </a:gridCol>
                <a:gridCol w="6074997">
                  <a:extLst>
                    <a:ext uri="{9D8B030D-6E8A-4147-A177-3AD203B41FA5}">
                      <a16:colId xmlns:a16="http://schemas.microsoft.com/office/drawing/2014/main" val="41150356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p"/>
                      </a:pPr>
                      <a:r>
                        <a:rPr lang="en-US" altLang="zh-TW" sz="1050" baseline="0" dirty="0" smtClean="0"/>
                        <a:t> 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1" dirty="0" err="1" smtClean="0">
                          <a:latin typeface="Georgia" panose="02040502050405020303" pitchFamily="18" charset="0"/>
                        </a:rPr>
                        <a:t>HyperQL</a:t>
                      </a:r>
                      <a:r>
                        <a:rPr lang="en-US" altLang="zh-TW" sz="1050" b="1" dirty="0" smtClean="0">
                          <a:latin typeface="Georgia" panose="02040502050405020303" pitchFamily="18" charset="0"/>
                        </a:rPr>
                        <a:t> Architecture for </a:t>
                      </a:r>
                      <a:r>
                        <a:rPr lang="en-US" altLang="zh-TW" sz="1050" b="1" dirty="0" err="1" smtClean="0">
                          <a:latin typeface="Georgia" panose="02040502050405020303" pitchFamily="18" charset="0"/>
                        </a:rPr>
                        <a:t>Blockchain</a:t>
                      </a:r>
                      <a:r>
                        <a:rPr lang="en-US" altLang="zh-TW" sz="1050" b="1" dirty="0" smtClean="0">
                          <a:latin typeface="Georgia" panose="02040502050405020303" pitchFamily="18" charset="0"/>
                        </a:rPr>
                        <a:t> System</a:t>
                      </a: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 (2020). </a:t>
                      </a:r>
                      <a:r>
                        <a:rPr lang="en-US" altLang="zh-TW" sz="1050" u="sng" dirty="0" smtClean="0">
                          <a:latin typeface="Georgia" panose="02040502050405020303" pitchFamily="18" charset="0"/>
                        </a:rPr>
                        <a:t>Design a </a:t>
                      </a:r>
                      <a:r>
                        <a:rPr lang="en-US" altLang="zh-TW" sz="1050" u="sng" dirty="0" err="1" smtClean="0">
                          <a:latin typeface="Georgia" panose="02040502050405020303" pitchFamily="18" charset="0"/>
                        </a:rPr>
                        <a:t>HyperQL</a:t>
                      </a:r>
                      <a:r>
                        <a:rPr lang="en-US" altLang="zh-TW" sz="1050" u="sng" dirty="0" smtClean="0">
                          <a:latin typeface="Georgia" panose="02040502050405020303" pitchFamily="18" charset="0"/>
                        </a:rPr>
                        <a:t> architecture to accelerate the data query speed of the </a:t>
                      </a:r>
                      <a:r>
                        <a:rPr lang="en-US" altLang="zh-TW" sz="1050" u="sng" dirty="0" err="1" smtClean="0">
                          <a:latin typeface="Georgia" panose="02040502050405020303" pitchFamily="18" charset="0"/>
                        </a:rPr>
                        <a:t>blockchain</a:t>
                      </a:r>
                      <a:r>
                        <a:rPr lang="en-US" altLang="zh-TW" sz="1050" u="sng" dirty="0" smtClean="0">
                          <a:latin typeface="Georgia" panose="02040502050405020303" pitchFamily="18" charset="0"/>
                        </a:rPr>
                        <a:t> system.</a:t>
                      </a: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  </a:t>
                      </a:r>
                      <a:r>
                        <a:rPr lang="en-US" altLang="zh-TW" sz="1050" dirty="0" err="1" smtClean="0">
                          <a:latin typeface="Georgia" panose="02040502050405020303" pitchFamily="18" charset="0"/>
                        </a:rPr>
                        <a:t>Golang</a:t>
                      </a: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, </a:t>
                      </a:r>
                      <a:r>
                        <a:rPr lang="en-US" altLang="zh-TW" sz="1050" dirty="0" err="1" smtClean="0">
                          <a:latin typeface="Georgia" panose="02040502050405020303" pitchFamily="18" charset="0"/>
                        </a:rPr>
                        <a:t>Hyperledger</a:t>
                      </a: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 Fabric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386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p"/>
                      </a:pPr>
                      <a:r>
                        <a:rPr lang="en-US" altLang="zh-TW" sz="1050" baseline="0" dirty="0" smtClean="0"/>
                        <a:t> 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1" dirty="0" smtClean="0">
                          <a:latin typeface="Georgia" panose="02040502050405020303" pitchFamily="18" charset="0"/>
                        </a:rPr>
                        <a:t>Web Page Login Using Face Recognition</a:t>
                      </a: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 (2018). </a:t>
                      </a:r>
                      <a:r>
                        <a:rPr lang="en-US" altLang="zh-TW" sz="1050" u="sng" dirty="0" smtClean="0">
                          <a:latin typeface="Georgia" panose="02040502050405020303" pitchFamily="18" charset="0"/>
                        </a:rPr>
                        <a:t>Create a website that can log in using face recognition in order to save time and keep security.</a:t>
                      </a: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  Node.js, C++, HTML, JQuery, Bootstrap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511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p"/>
                      </a:pPr>
                      <a:r>
                        <a:rPr lang="en-US" altLang="zh-TW" sz="1050" dirty="0" smtClean="0"/>
                        <a:t> </a:t>
                      </a:r>
                      <a:endParaRPr lang="zh-TW" altLang="en-US" sz="105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b="1" dirty="0" smtClean="0">
                          <a:latin typeface="Georgia" panose="02040502050405020303" pitchFamily="18" charset="0"/>
                        </a:rPr>
                        <a:t>VoIP Monitoring and Management Platform</a:t>
                      </a: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 (2017). </a:t>
                      </a:r>
                      <a:r>
                        <a:rPr lang="en-US" altLang="zh-TW" sz="1050" u="sng" dirty="0" smtClean="0">
                          <a:latin typeface="Georgia" panose="02040502050405020303" pitchFamily="18" charset="0"/>
                        </a:rPr>
                        <a:t>Build a platform that provide users to monitor and manage VoIP phone calls.</a:t>
                      </a:r>
                      <a:r>
                        <a:rPr lang="en-US" altLang="zh-TW" sz="1050" dirty="0" smtClean="0">
                          <a:latin typeface="Georgia" panose="02040502050405020303" pitchFamily="18" charset="0"/>
                        </a:rPr>
                        <a:t>  Node.js, HTML, JQuery, Bootstrap</a:t>
                      </a:r>
                      <a:endParaRPr lang="zh-TW" altLang="en-US" sz="1050" dirty="0" smtClean="0">
                        <a:latin typeface="Georgia" panose="02040502050405020303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856919"/>
                  </a:ext>
                </a:extLst>
              </a:tr>
            </a:tbl>
          </a:graphicData>
        </a:graphic>
      </p:graphicFrame>
      <p:cxnSp>
        <p:nvCxnSpPr>
          <p:cNvPr id="50" name="直接连接符 149"/>
          <p:cNvCxnSpPr/>
          <p:nvPr/>
        </p:nvCxnSpPr>
        <p:spPr>
          <a:xfrm flipV="1">
            <a:off x="287211" y="8369655"/>
            <a:ext cx="6236755" cy="11662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51" name="矩形 50"/>
          <p:cNvSpPr/>
          <p:nvPr/>
        </p:nvSpPr>
        <p:spPr>
          <a:xfrm>
            <a:off x="292291" y="8363537"/>
            <a:ext cx="707390" cy="45720"/>
          </a:xfrm>
          <a:prstGeom prst="rect">
            <a:avLst/>
          </a:prstGeom>
          <a:solidFill>
            <a:srgbClr val="8DAFB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173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454</TotalTime>
  <Words>292</Words>
  <Application>Microsoft Office PowerPoint</Application>
  <PresentationFormat>A4 紙張 (210x297 公釐)</PresentationFormat>
  <Paragraphs>54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11" baseType="lpstr">
      <vt:lpstr>SimSun</vt:lpstr>
      <vt:lpstr>新細明體</vt:lpstr>
      <vt:lpstr>Arial</vt:lpstr>
      <vt:lpstr>Bahnschrift</vt:lpstr>
      <vt:lpstr>Calibri</vt:lpstr>
      <vt:lpstr>Calibri Light</vt:lpstr>
      <vt:lpstr>Georgia</vt:lpstr>
      <vt:lpstr>Times New Roman</vt:lpstr>
      <vt:lpstr>Wingdings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Wen-Yuan Chen</dc:creator>
  <cp:lastModifiedBy>Wen-Yuan Chen</cp:lastModifiedBy>
  <cp:revision>37</cp:revision>
  <dcterms:created xsi:type="dcterms:W3CDTF">2020-02-10T08:23:46Z</dcterms:created>
  <dcterms:modified xsi:type="dcterms:W3CDTF">2020-02-11T02:31:46Z</dcterms:modified>
</cp:coreProperties>
</file>