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Roboto" panose="02000000000000000000" pitchFamily="2" charset="0"/>
      <p:regular r:id="rId24"/>
      <p:bold r:id="rId25"/>
      <p:italic r:id="rId26"/>
      <p:boldItalic r:id="rId27"/>
    </p:embeddedFont>
    <p:embeddedFont>
      <p:font typeface="Victor Mono" panose="02000009000000000000" pitchFamily="49"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C4860D-5DF7-46F0-A600-CEF86DB0812C}">
  <a:tblStyle styleId="{A2C4860D-5DF7-46F0-A600-CEF86DB0812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3664e58bad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g33664e58bad_0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c89248b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g35c89248b60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3664e58ba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g33664e58bad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3664e58ba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33664e58bad_0_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3664e58bad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g33664e58bad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3664e58bad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g33664e58bad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6095562aa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36095562aa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5c697a59d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g35c697a59d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c89248b6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g35c89248b60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2" name="Google Shape;292;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2" name="Google Shape;302;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366cbcb35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g3366cbcb35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664e58ba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33664e58bad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3664e58ba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33664e58bad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5e98b5434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35e98b54349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e98b5434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35e98b54349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3664e58ba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g33664e58bad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hyperlink" Target="https://www.reuters.com/world/china/nvidia-launch-cheaper-blackwell-ai-chip-china-after-us-export-curbs-sources-say-2025-05-24/" TargetMode="External"/><Relationship Id="rId7"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hyperlink" Target="https://ai.azure.com/explore/models/leaderboard" TargetMode="External"/><Relationship Id="rId4" Type="http://schemas.openxmlformats.org/officeDocument/2006/relationships/hyperlink" Target="https://github.blog/news-insights/product-news/github-copilot-meet-the-new-coding-agent/"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recraft.ai"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hyperlink" Target="https://huggingface.co/nvidia/AceReason-Nemotron-14B"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hyperlink" Target="https://huggingface.co/nvidia/Llama-3.1-Nemotron-Nano-4B-v1.1"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augmentcode.com"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37.jpeg"/><Relationship Id="rId3" Type="http://schemas.openxmlformats.org/officeDocument/2006/relationships/hyperlink" Target="http://builder.ai" TargetMode="External"/><Relationship Id="rId7"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5.jpeg"/><Relationship Id="rId5" Type="http://schemas.openxmlformats.org/officeDocument/2006/relationships/hyperlink" Target="https://medium.com/@oceanbcreative/the-illusion-of-no-code-builder-ais-fall-and-what-it-means-for-founders-b8fe7a90634a" TargetMode="External"/><Relationship Id="rId4" Type="http://schemas.openxmlformats.org/officeDocument/2006/relationships/hyperlink" Target="http://engineer.ai"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40.jpeg"/><Relationship Id="rId3" Type="http://schemas.openxmlformats.org/officeDocument/2006/relationships/hyperlink" Target="https://www.youtube.com/shorts/QSnMDjYMe6U" TargetMode="External"/><Relationship Id="rId7" Type="http://schemas.openxmlformats.org/officeDocument/2006/relationships/image" Target="../media/image39.jpe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8.jpeg"/><Relationship Id="rId5" Type="http://schemas.openxmlformats.org/officeDocument/2006/relationships/hyperlink" Target="https://www.youtube.com/shorts/4KYpzXwCB74" TargetMode="External"/><Relationship Id="rId10" Type="http://schemas.openxmlformats.org/officeDocument/2006/relationships/image" Target="../media/image42.jpeg"/><Relationship Id="rId4" Type="http://schemas.openxmlformats.org/officeDocument/2006/relationships/hyperlink" Target="https://www.youtube.com/shorts/6TqQNeEq24Y" TargetMode="External"/><Relationship Id="rId9" Type="http://schemas.openxmlformats.org/officeDocument/2006/relationships/image" Target="../media/image41.jpeg"/></Relationships>
</file>

<file path=ppt/slides/_rels/slide18.xml.rels><?xml version="1.0" encoding="UTF-8" standalone="yes"?>
<Relationships xmlns="http://schemas.openxmlformats.org/package/2006/relationships"><Relationship Id="rId13" Type="http://schemas.openxmlformats.org/officeDocument/2006/relationships/hyperlink" Target="https://huggingface.co/open-llm-leaderboard" TargetMode="External"/><Relationship Id="rId18" Type="http://schemas.openxmlformats.org/officeDocument/2006/relationships/hyperlink" Target="https://www.anthropic.com/news/claude-3-7-sonnet" TargetMode="External"/><Relationship Id="rId26" Type="http://schemas.openxmlformats.org/officeDocument/2006/relationships/hyperlink" Target="https://mistral.ai/news/mistral-medium-3" TargetMode="External"/><Relationship Id="rId3" Type="http://schemas.openxmlformats.org/officeDocument/2006/relationships/hyperlink" Target="https://en.wikipedia.org/wiki/Elo_rating_system" TargetMode="External"/><Relationship Id="rId21" Type="http://schemas.openxmlformats.org/officeDocument/2006/relationships/hyperlink" Target="https://www.anthropic.com/claude/sonnet" TargetMode="External"/><Relationship Id="rId34" Type="http://schemas.openxmlformats.org/officeDocument/2006/relationships/hyperlink" Target="https://openai.com/index/o1-and-new-tools-for-developers/" TargetMode="External"/><Relationship Id="rId7" Type="http://schemas.openxmlformats.org/officeDocument/2006/relationships/hyperlink" Target="https://beta.lmarena.ai" TargetMode="External"/><Relationship Id="rId12" Type="http://schemas.openxmlformats.org/officeDocument/2006/relationships/hyperlink" Target="https://artificialanalysis.ai/leaderboards/models" TargetMode="External"/><Relationship Id="rId17" Type="http://schemas.openxmlformats.org/officeDocument/2006/relationships/hyperlink" Target="http://aistudio.google.com/app/prompts/new_chat?model=gemini-2.5-pro-preview-05-06" TargetMode="External"/><Relationship Id="rId25" Type="http://schemas.openxmlformats.org/officeDocument/2006/relationships/hyperlink" Target="https://qwenlm.github.io/blog/qwen3/" TargetMode="External"/><Relationship Id="rId33" Type="http://schemas.openxmlformats.org/officeDocument/2006/relationships/hyperlink" Target="https://api-docs.deepseek.com/news/news250325" TargetMode="External"/><Relationship Id="rId2" Type="http://schemas.openxmlformats.org/officeDocument/2006/relationships/notesSlide" Target="../notesSlides/notesSlide18.xml"/><Relationship Id="rId16" Type="http://schemas.openxmlformats.org/officeDocument/2006/relationships/hyperlink" Target="https://www.anthropic.com/news/claude-4" TargetMode="External"/><Relationship Id="rId20" Type="http://schemas.openxmlformats.org/officeDocument/2006/relationships/hyperlink" Target="https://openai.com/index/gpt-4-1/" TargetMode="External"/><Relationship Id="rId29" Type="http://schemas.openxmlformats.org/officeDocument/2006/relationships/hyperlink" Target="https://www.anthropic.com/claude/haiku" TargetMode="External"/><Relationship Id="rId1" Type="http://schemas.openxmlformats.org/officeDocument/2006/relationships/slideLayout" Target="../slideLayouts/slideLayout1.xml"/><Relationship Id="rId6" Type="http://schemas.openxmlformats.org/officeDocument/2006/relationships/hyperlink" Target="https://openlm.ai/chatbot-arena/" TargetMode="External"/><Relationship Id="rId11" Type="http://schemas.openxmlformats.org/officeDocument/2006/relationships/hyperlink" Target="https://www.stack-ai.com/llm-leaderboard" TargetMode="External"/><Relationship Id="rId24" Type="http://schemas.openxmlformats.org/officeDocument/2006/relationships/hyperlink" Target="https://openai.com/index/introducing-o3-and-o4-mini/" TargetMode="External"/><Relationship Id="rId32" Type="http://schemas.openxmlformats.org/officeDocument/2006/relationships/hyperlink" Target="https://x.ai/blog/grok-3" TargetMode="External"/><Relationship Id="rId5" Type="http://schemas.openxmlformats.org/officeDocument/2006/relationships/hyperlink" Target="https://lmarena.ai/?leaderboard" TargetMode="External"/><Relationship Id="rId15" Type="http://schemas.openxmlformats.org/officeDocument/2006/relationships/hyperlink" Target="https://virtualizationreview.com/articles/2025/04/29/ais-heavy-hitters-best-models-for-every-task.aspx" TargetMode="External"/><Relationship Id="rId23" Type="http://schemas.openxmlformats.org/officeDocument/2006/relationships/hyperlink" Target="https://api-docs.deepseek.com/news/news250120" TargetMode="External"/><Relationship Id="rId28" Type="http://schemas.openxmlformats.org/officeDocument/2006/relationships/hyperlink" Target="https://openai.com/index/openai-o3-mini/" TargetMode="External"/><Relationship Id="rId36" Type="http://schemas.openxmlformats.org/officeDocument/2006/relationships/hyperlink" Target="https://cloud.tencent.com/document/product/1729/104753" TargetMode="External"/><Relationship Id="rId10" Type="http://schemas.openxmlformats.org/officeDocument/2006/relationships/hyperlink" Target="https://llmworld.net/llm_leaderboards/" TargetMode="External"/><Relationship Id="rId19" Type="http://schemas.openxmlformats.org/officeDocument/2006/relationships/hyperlink" Target="http://aistudio.google.com/app/prompts/new_chat?model=gemini-2.5-flash-preview-05-20" TargetMode="External"/><Relationship Id="rId31" Type="http://schemas.openxmlformats.org/officeDocument/2006/relationships/hyperlink" Target="https://openai.com/index/introducing-gpt-4-5/" TargetMode="External"/><Relationship Id="rId4" Type="http://schemas.openxmlformats.org/officeDocument/2006/relationships/hyperlink" Target="https://chat.lmsys.org/?leaderboard" TargetMode="External"/><Relationship Id="rId9" Type="http://schemas.openxmlformats.org/officeDocument/2006/relationships/hyperlink" Target="https://web.lmarena.ai/leaderboard" TargetMode="External"/><Relationship Id="rId14" Type="http://schemas.openxmlformats.org/officeDocument/2006/relationships/hyperlink" Target="https://www.vellum.ai/llm-leaderboard" TargetMode="External"/><Relationship Id="rId22" Type="http://schemas.openxmlformats.org/officeDocument/2006/relationships/hyperlink" Target="https://huggingface.co/deepseek-ai/DeepSeek-V3-0324" TargetMode="External"/><Relationship Id="rId27" Type="http://schemas.openxmlformats.org/officeDocument/2006/relationships/hyperlink" Target="http://aistudio.google.com/app/prompts/new_chat?model=gemini-2.5-flash-preview-04-17" TargetMode="External"/><Relationship Id="rId30" Type="http://schemas.openxmlformats.org/officeDocument/2006/relationships/hyperlink" Target="https://x.com/OpenAI/status/1905331956856050135" TargetMode="External"/><Relationship Id="rId35" Type="http://schemas.openxmlformats.org/officeDocument/2006/relationships/hyperlink" Target="https://platform.openai.com/docs/models/o1" TargetMode="External"/><Relationship Id="rId8" Type="http://schemas.openxmlformats.org/officeDocument/2006/relationships/hyperlink" Target="https://legacy.lmarena.ai"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layoffs.fyi" TargetMode="External"/><Relationship Id="rId7" Type="http://schemas.openxmlformats.org/officeDocument/2006/relationships/hyperlink" Target="https://pages.dataiku.com/global-ai-confessions-report"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hyperlink" Target="https://fortune.com/2025/05/25/ai-entry-level-jobs-gen-z-careers-young-workers-linkedin/"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x.com/AnthropicAI/status/1927440048930128089" TargetMode="External"/><Relationship Id="rId5" Type="http://schemas.openxmlformats.org/officeDocument/2006/relationships/hyperlink" Target="https://techcrunch.com/2025/05/22/anthropic-ceo-claims-ai-models-hallucinate-less-than-humans/" TargetMode="Externa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4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huggingface.co/deepseek-ai/DeepSeek-R1-0528"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hyperlink" Target="https://www.youtube.com/watch?v=MGTSDaloUZM" TargetMode="External"/><Relationship Id="rId3" Type="http://schemas.openxmlformats.org/officeDocument/2006/relationships/hyperlink" Target="https://openai.com/index/introducing-stargate-uae/" TargetMode="External"/><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hyperlink" Target="https://www.swissinfo.ch/eng/swiss-ai/ubs-deploys-ai-analyst-clones/89349363" TargetMode="External"/><Relationship Id="rId4" Type="http://schemas.openxmlformats.org/officeDocument/2006/relationships/hyperlink" Target="https://www.synthesia.io" TargetMode="External"/><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8g7a0IWKDRE"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hyperlink" Target="https://venturebeat.com/ai/googles-world-model-bet-building-the-ai-operating-layer-before-microsoft-captures-the-ui/" TargetMode="Externa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7.jpeg"/></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hyperlink" Target="https://openai.com/index/o3-o4-mini-system-card-addendum-operator-o3/" TargetMode="External"/><Relationship Id="rId7" Type="http://schemas.openxmlformats.org/officeDocument/2006/relationships/hyperlink" Target="https://arxiv.org/abs/2505.15776"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github.com/BeastyZ/ConvSearch-R1" TargetMode="External"/><Relationship Id="rId11" Type="http://schemas.openxmlformats.org/officeDocument/2006/relationships/image" Target="../media/image26.png"/><Relationship Id="rId5" Type="http://schemas.openxmlformats.org/officeDocument/2006/relationships/hyperlink" Target="https://www.notebookcheck.net/Oracle-signs-40-billion-deal-for-400-000-Nvidia-GB200-chips-to-power-OpenAI-s-Texas-super-hub.1023913.0.html" TargetMode="External"/><Relationship Id="rId10" Type="http://schemas.openxmlformats.org/officeDocument/2006/relationships/image" Target="../media/image25.png"/><Relationship Id="rId4" Type="http://schemas.openxmlformats.org/officeDocument/2006/relationships/hyperlink" Target="https://neurosciencenews.com/ai-llm-emotional-iq-29119/" TargetMode="External"/><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1022044"/>
            <a:ext cx="4420200" cy="232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AI Summit - May 22</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DeepSeek-R1-0528</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models hallucinate less than humans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Voice mode for Claude mobile apps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Claude Web Search - even on free plan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Stitch - Free AI UI Designer</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UAE provides ChatGPT-Plus to all its citizens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UBS using AI Avatars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ByteDance's Seed 1.5VL model</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Tencent's Han Yuan Image 2.0</a:t>
            </a:r>
            <a:endParaRPr sz="1500" b="1">
              <a:solidFill>
                <a:srgbClr val="3C78D8"/>
              </a:solidFill>
              <a:latin typeface="Calibri"/>
              <a:ea typeface="Calibri"/>
              <a:cs typeface="Calibri"/>
              <a:sym typeface="Calibri"/>
            </a:endParaRPr>
          </a:p>
        </p:txBody>
      </p:sp>
      <p:sp>
        <p:nvSpPr>
          <p:cNvPr id="64" name="Google Shape;64;p15"/>
          <p:cNvSpPr txBox="1"/>
          <p:nvPr/>
        </p:nvSpPr>
        <p:spPr>
          <a:xfrm>
            <a:off x="3535800" y="7190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i="0" u="none" strike="noStrike" cap="none">
                <a:solidFill>
                  <a:srgbClr val="3C78D8"/>
                </a:solidFill>
                <a:latin typeface="Calibri"/>
                <a:ea typeface="Calibri"/>
                <a:cs typeface="Calibri"/>
                <a:sym typeface="Calibri"/>
              </a:rPr>
              <a:t>May </a:t>
            </a:r>
            <a:r>
              <a:rPr lang="en" sz="2200" b="1">
                <a:solidFill>
                  <a:srgbClr val="3C78D8"/>
                </a:solidFill>
                <a:latin typeface="Calibri"/>
                <a:ea typeface="Calibri"/>
                <a:cs typeface="Calibri"/>
                <a:sym typeface="Calibri"/>
              </a:rPr>
              <a:t>30</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566308"/>
            <a:ext cx="45024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Crowd-sourced "Arena" Leaderboard</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Jobs, Layoffs</a:t>
            </a:r>
            <a:endParaRPr sz="1500"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3427674"/>
            <a:ext cx="4420200" cy="1634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Sergey Brin Interview</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x50 more tokens than a year ago</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Why Google's AI model is named "Gemini"?</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Why Anthropic LLM is named "Claude"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Operator agent to use o3</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Shows Higher Emotional IQ than Humans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Oracle $40 Bln for 400K GPUs</a:t>
            </a:r>
            <a:endParaRPr sz="1500" b="1">
              <a:solidFill>
                <a:srgbClr val="3C78D8"/>
              </a:solidFill>
              <a:latin typeface="Calibri"/>
              <a:ea typeface="Calibri"/>
              <a:cs typeface="Calibri"/>
              <a:sym typeface="Calibri"/>
            </a:endParaRPr>
          </a:p>
        </p:txBody>
      </p:sp>
      <p:sp>
        <p:nvSpPr>
          <p:cNvPr id="67" name="Google Shape;67;p15"/>
          <p:cNvSpPr txBox="1"/>
          <p:nvPr/>
        </p:nvSpPr>
        <p:spPr>
          <a:xfrm>
            <a:off x="4576975" y="1016408"/>
            <a:ext cx="4502400" cy="27891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ConvSearch-R1 improves prompts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Nvidia cheap Blackwell AI chip for China in June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GitHub Copilot coding agent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Mistral Launches Agents API</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Meta is splitting its AI org into two groups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Recraft V3 model (a.k.a. red_panda)</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Nvidia Nemotron Models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Augmentcode - AI for large, complex codebases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Veo 3 Video Generation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Managing AI Software Development Projects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Builder.ai rise and fall</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Autonomous Tractors</a:t>
            </a:r>
            <a:endParaRPr sz="1500" b="1">
              <a:solidFill>
                <a:srgbClr val="3C78D8"/>
              </a:solidFill>
              <a:latin typeface="Calibri"/>
              <a:ea typeface="Calibri"/>
              <a:cs typeface="Calibri"/>
              <a:sym typeface="Calibri"/>
            </a:endParaRPr>
          </a:p>
        </p:txBody>
      </p:sp>
      <p:sp>
        <p:nvSpPr>
          <p:cNvPr id="68" name="Google Shape;68;p15"/>
          <p:cNvSpPr txBox="1"/>
          <p:nvPr/>
        </p:nvSpPr>
        <p:spPr>
          <a:xfrm>
            <a:off x="485000" y="292525"/>
            <a:ext cx="2884200" cy="2802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 sz="1700" b="1" i="1">
                <a:solidFill>
                  <a:srgbClr val="FF0000"/>
                </a:solidFill>
                <a:latin typeface="Calibri"/>
                <a:ea typeface="Calibri"/>
                <a:cs typeface="Calibri"/>
                <a:sym typeface="Calibri"/>
              </a:rPr>
              <a:t>from AI co-pilot -- to AI agent</a:t>
            </a:r>
            <a:endParaRPr sz="1700" b="1" i="1" u="none" strike="noStrike" cap="none">
              <a:solidFill>
                <a:srgbClr val="FF0000"/>
              </a:solidFill>
              <a:latin typeface="Calibri"/>
              <a:ea typeface="Calibri"/>
              <a:cs typeface="Calibri"/>
              <a:sym typeface="Calibri"/>
            </a:endParaRPr>
          </a:p>
        </p:txBody>
      </p:sp>
      <p:pic>
        <p:nvPicPr>
          <p:cNvPr id="69" name="Google Shape;69;p1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848247" y="137777"/>
            <a:ext cx="1231128" cy="8187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p:nvPr/>
        </p:nvSpPr>
        <p:spPr>
          <a:xfrm>
            <a:off x="55075" y="52750"/>
            <a:ext cx="2438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5</a:t>
            </a:r>
            <a:endParaRPr sz="2000" b="1" i="0" u="none" strike="noStrike" cap="none">
              <a:solidFill>
                <a:schemeClr val="dk1"/>
              </a:solidFill>
              <a:latin typeface="Calibri"/>
              <a:ea typeface="Calibri"/>
              <a:cs typeface="Calibri"/>
              <a:sym typeface="Calibri"/>
            </a:endParaRPr>
          </a:p>
        </p:txBody>
      </p:sp>
      <p:sp>
        <p:nvSpPr>
          <p:cNvPr id="159" name="Google Shape;159;p24"/>
          <p:cNvSpPr txBox="1"/>
          <p:nvPr/>
        </p:nvSpPr>
        <p:spPr>
          <a:xfrm>
            <a:off x="64600" y="441922"/>
            <a:ext cx="4453200" cy="634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Nvidia to launch cheaper Blackwell AI chip for China in June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New chips are cheaper than H20 model: $7K vs $11K (weaker specs)</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https://www.reuters.com/world/china/nvidia-launch-cheaper-blackwell-ai-chip-china-after-us-export-curbs-sources-say-2025-05-24/</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160" name="Google Shape;160;p24"/>
          <p:cNvSpPr txBox="1"/>
          <p:nvPr/>
        </p:nvSpPr>
        <p:spPr>
          <a:xfrm>
            <a:off x="64600" y="1100989"/>
            <a:ext cx="4453200" cy="2173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Microsoft GitHub Copilot coding agent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switch from an AI assistant to an autonomous team member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resolve a GitHub issue, create a draft pull request and iterate based on review comments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Operates asynchronously by spinning up a secure development environment, and analyzing code using advanced reasoning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to Copilot Enterprise and Copilot Pro+ customers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Adding features, fixing bugs, refactoring code, and improving docs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Security is built-in</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https://github.blog/news-insights/product-news/github-copilot-meet-the-new-coding-agent/</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a:solidFill>
                  <a:schemeClr val="dk1"/>
                </a:solidFill>
                <a:latin typeface="Calibri"/>
                <a:ea typeface="Calibri"/>
                <a:cs typeface="Calibri"/>
                <a:sym typeface="Calibri"/>
              </a:rPr>
              <a:t> </a:t>
            </a:r>
            <a:r>
              <a:rPr lang="en" sz="1200">
                <a:solidFill>
                  <a:schemeClr val="dk1"/>
                </a:solidFill>
                <a:latin typeface="Calibri"/>
                <a:ea typeface="Calibri"/>
                <a:cs typeface="Calibri"/>
                <a:sym typeface="Calibri"/>
              </a:rPr>
              <a:t>Microsoft Azure AI Foundry offers more than 10K models</a:t>
            </a:r>
            <a:br>
              <a:rPr lang="en" sz="1200">
                <a:solidFill>
                  <a:schemeClr val="dk1"/>
                </a:solidFill>
                <a:latin typeface="Calibri"/>
                <a:ea typeface="Calibri"/>
                <a:cs typeface="Calibri"/>
                <a:sym typeface="Calibri"/>
              </a:rPr>
            </a:br>
            <a:r>
              <a:rPr lang="en" sz="1200" u="sng">
                <a:solidFill>
                  <a:schemeClr val="accent5"/>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https://ai.azure.com/explore/models/leaderboard</a:t>
            </a:r>
            <a:r>
              <a:rPr lang="en" sz="12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161" name="Google Shape;161;p24"/>
          <p:cNvSpPr txBox="1"/>
          <p:nvPr/>
        </p:nvSpPr>
        <p:spPr>
          <a:xfrm>
            <a:off x="64600" y="3302885"/>
            <a:ext cx="4453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Mistral Launches Agents API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Web Search, Python Code Execution, Image Generation using Flux1.1, RAG using uploaded files, MCP for external API calls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Adding web search increased accuracy fro m23% to 75% on SimpleQA benchmark using Mistral Large model</a:t>
            </a:r>
            <a:endParaRPr sz="1200">
              <a:solidFill>
                <a:schemeClr val="dk1"/>
              </a:solidFill>
              <a:latin typeface="Calibri"/>
              <a:ea typeface="Calibri"/>
              <a:cs typeface="Calibri"/>
              <a:sym typeface="Calibri"/>
            </a:endParaRPr>
          </a:p>
        </p:txBody>
      </p:sp>
      <p:pic>
        <p:nvPicPr>
          <p:cNvPr id="162" name="Google Shape;162;p2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135100" y="175244"/>
            <a:ext cx="2184525" cy="1167506"/>
          </a:xfrm>
          <a:prstGeom prst="rect">
            <a:avLst/>
          </a:prstGeom>
          <a:noFill/>
          <a:ln w="9525" cap="flat" cmpd="sng">
            <a:solidFill>
              <a:srgbClr val="FF0000"/>
            </a:solidFill>
            <a:prstDash val="solid"/>
            <a:round/>
            <a:headEnd type="none" w="sm" len="sm"/>
            <a:tailEnd type="none" w="sm" len="sm"/>
          </a:ln>
        </p:spPr>
      </p:pic>
      <p:pic>
        <p:nvPicPr>
          <p:cNvPr id="163" name="Google Shape;163;p24"/>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135100" y="1560626"/>
            <a:ext cx="2184525" cy="1437200"/>
          </a:xfrm>
          <a:prstGeom prst="rect">
            <a:avLst/>
          </a:prstGeom>
          <a:noFill/>
          <a:ln w="9525" cap="flat" cmpd="sng">
            <a:solidFill>
              <a:srgbClr val="FF0000"/>
            </a:solidFill>
            <a:prstDash val="solid"/>
            <a:round/>
            <a:headEnd type="none" w="sm" len="sm"/>
            <a:tailEnd type="none" w="sm" len="sm"/>
          </a:ln>
        </p:spPr>
      </p:pic>
      <p:pic>
        <p:nvPicPr>
          <p:cNvPr id="164" name="Google Shape;164;p24"/>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870726" y="3215700"/>
            <a:ext cx="2713300" cy="8767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p:nvPr/>
        </p:nvSpPr>
        <p:spPr>
          <a:xfrm>
            <a:off x="55075" y="52750"/>
            <a:ext cx="2438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6</a:t>
            </a:r>
            <a:endParaRPr sz="2000" b="1" i="0" u="none" strike="noStrike" cap="none">
              <a:solidFill>
                <a:schemeClr val="dk1"/>
              </a:solidFill>
              <a:latin typeface="Calibri"/>
              <a:ea typeface="Calibri"/>
              <a:cs typeface="Calibri"/>
              <a:sym typeface="Calibri"/>
            </a:endParaRPr>
          </a:p>
        </p:txBody>
      </p:sp>
      <p:sp>
        <p:nvSpPr>
          <p:cNvPr id="170" name="Google Shape;170;p25"/>
          <p:cNvSpPr txBox="1"/>
          <p:nvPr/>
        </p:nvSpPr>
        <p:spPr>
          <a:xfrm>
            <a:off x="55075" y="1712864"/>
            <a:ext cx="44532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Recraft V3 model (a.k.a. red_panda)</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outperforms Midjourney and DALL·E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Recraft just raised $30 million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https://www.recraft.ai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71" name="Google Shape;171;p2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807625" y="1386296"/>
            <a:ext cx="2581625" cy="2156324"/>
          </a:xfrm>
          <a:prstGeom prst="rect">
            <a:avLst/>
          </a:prstGeom>
          <a:noFill/>
          <a:ln w="9525" cap="flat" cmpd="sng">
            <a:solidFill>
              <a:srgbClr val="FF0000"/>
            </a:solidFill>
            <a:prstDash val="solid"/>
            <a:round/>
            <a:headEnd type="none" w="sm" len="sm"/>
            <a:tailEnd type="none" w="sm" len="sm"/>
          </a:ln>
        </p:spPr>
      </p:pic>
      <p:sp>
        <p:nvSpPr>
          <p:cNvPr id="172" name="Google Shape;172;p25"/>
          <p:cNvSpPr txBox="1"/>
          <p:nvPr/>
        </p:nvSpPr>
        <p:spPr>
          <a:xfrm>
            <a:off x="64600" y="467269"/>
            <a:ext cx="4453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Meta is splitting its AI org into two groups: </a:t>
            </a:r>
            <a:endParaRPr sz="1200" b="1">
              <a:solidFill>
                <a:srgbClr val="FF0000"/>
              </a:solidFill>
              <a:latin typeface="Calibri"/>
              <a:ea typeface="Calibri"/>
              <a:cs typeface="Calibri"/>
              <a:sym typeface="Calibri"/>
            </a:endParaRPr>
          </a:p>
          <a:p>
            <a:pPr marL="34290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AI Products Team - consumer products</a:t>
            </a:r>
            <a:endParaRPr sz="1200">
              <a:solidFill>
                <a:schemeClr val="dk1"/>
              </a:solidFill>
              <a:latin typeface="Calibri"/>
              <a:ea typeface="Calibri"/>
              <a:cs typeface="Calibri"/>
              <a:sym typeface="Calibri"/>
            </a:endParaRPr>
          </a:p>
          <a:p>
            <a:pPr marL="34290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AGI Foundations Team - research, foundation models, reasoning, multimedia, and voice</a:t>
            </a:r>
            <a:endParaRPr sz="1200">
              <a:solidFill>
                <a:schemeClr val="dk1"/>
              </a:solidFill>
              <a:latin typeface="Calibri"/>
              <a:ea typeface="Calibri"/>
              <a:cs typeface="Calibri"/>
              <a:sym typeface="Calibri"/>
            </a:endParaRPr>
          </a:p>
        </p:txBody>
      </p:sp>
      <p:pic>
        <p:nvPicPr>
          <p:cNvPr id="173" name="Google Shape;173;p25"/>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870725" y="467275"/>
            <a:ext cx="2713300" cy="7572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6"/>
          <p:cNvSpPr txBox="1"/>
          <p:nvPr/>
        </p:nvSpPr>
        <p:spPr>
          <a:xfrm>
            <a:off x="55075" y="52750"/>
            <a:ext cx="4453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Nvidia Nemotron Models</a:t>
            </a:r>
            <a:endParaRPr sz="2000" b="1" i="0" u="none" strike="noStrike" cap="none">
              <a:solidFill>
                <a:schemeClr val="dk1"/>
              </a:solidFill>
              <a:latin typeface="Calibri"/>
              <a:ea typeface="Calibri"/>
              <a:cs typeface="Calibri"/>
              <a:sym typeface="Calibri"/>
            </a:endParaRPr>
          </a:p>
        </p:txBody>
      </p:sp>
      <p:sp>
        <p:nvSpPr>
          <p:cNvPr id="179" name="Google Shape;179;p26"/>
          <p:cNvSpPr txBox="1"/>
          <p:nvPr/>
        </p:nvSpPr>
        <p:spPr>
          <a:xfrm>
            <a:off x="140800" y="578375"/>
            <a:ext cx="5020500" cy="389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Nvidia Nemotron models</a:t>
            </a:r>
            <a:endParaRPr sz="1200" b="1">
              <a:solidFill>
                <a:srgbClr val="FF0000"/>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Llama-3.1-Nemotron-Nano-4B-v1.1 - 128Ktokens, reasoning</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Llama-3.1-Nemotron-Nano-8B-v1 - 128Ktokens, reasoning</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Llama-3.1-Nemotron-70B-Instruct - reasoning</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Llama Nemotron Feedback-Edit - for enterprise use</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Llama Nemotron UltraLong - ultra long context for enterprise AI agents.</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Nemotron-H-8B</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Nemotron-H-56B, Nemotron-H-56B-Base-8K - hybrid (Mamba-2, MLP, 10 Attention layers), 8Ktokens</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Nemotron-3 8B - chat &amp; QA</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Nemotron 253B v1 - outperforms DeepSeek R1 and Llama 4</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Nemotron-4 15B</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Nemotron-4 340B</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AceReason-Nemotron-14B - math and code reasoning</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AceReason-Nemotron-7B - similar to 14B version</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Nemotron-CORTEXA - reached the top of the SWEBench leaderboard, solving 68.2% of SWEBench GitHub issues by using a multi-step problem localization and repair process. Average inference cost of $3.28 per problem. Most probably it is built on top of </a:t>
            </a:r>
            <a:r>
              <a:rPr lang="en" sz="1200">
                <a:solidFill>
                  <a:schemeClr val="dk1"/>
                </a:solidFill>
                <a:latin typeface="Roboto"/>
                <a:ea typeface="Roboto"/>
                <a:cs typeface="Roboto"/>
                <a:sym typeface="Roboto"/>
              </a:rPr>
              <a:t>Nemotron-4 15B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https://huggingface.co/nvidia/AceReason-Nemotron-14B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https://huggingface.co/nvidia/Llama-3.1-Nemotron-Nano-4B-v1.1</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80" name="Google Shape;180;p2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277975" y="1340375"/>
            <a:ext cx="3677900" cy="206948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7"/>
          <p:cNvSpPr txBox="1"/>
          <p:nvPr/>
        </p:nvSpPr>
        <p:spPr>
          <a:xfrm>
            <a:off x="55075" y="52750"/>
            <a:ext cx="4453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Augmentcode - coding assistant</a:t>
            </a:r>
            <a:endParaRPr sz="2000" b="1" i="0" u="none" strike="noStrike" cap="none">
              <a:solidFill>
                <a:schemeClr val="dk1"/>
              </a:solidFill>
              <a:latin typeface="Calibri"/>
              <a:ea typeface="Calibri"/>
              <a:cs typeface="Calibri"/>
              <a:sym typeface="Calibri"/>
            </a:endParaRPr>
          </a:p>
        </p:txBody>
      </p:sp>
      <p:sp>
        <p:nvSpPr>
          <p:cNvPr id="186" name="Google Shape;186;p27"/>
          <p:cNvSpPr txBox="1"/>
          <p:nvPr/>
        </p:nvSpPr>
        <p:spPr>
          <a:xfrm>
            <a:off x="140800" y="578375"/>
            <a:ext cx="5020500" cy="260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Augmentcode - AI for large, complex codebases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Context Engine - analyze and understand an entire codebase in real time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Memory Persistence - remembers past interactions and code patterns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Multi-Modal Support (can use screenshots or Figma files)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Integrates with GitHub, Jira, Confluence, Notion, Linear, Slack, and major IDEs like VS Code and JetBrains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Runs terminal commands, (e.g., `npm install`, `run dev`), manage Git operations, and even operate in an "Auto Mode" for streamlined, autonomous task completion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Enabling collective problem-solving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 Training on Customer Code, Enterprise-Grade Security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Accelerated Development, Faster Onboarding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Mission is to augment, not replace, human developers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https://www.augmentcode.com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87" name="Google Shape;187;p2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348725" y="799325"/>
            <a:ext cx="2032750" cy="20562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8"/>
          <p:cNvSpPr txBox="1"/>
          <p:nvPr/>
        </p:nvSpPr>
        <p:spPr>
          <a:xfrm>
            <a:off x="55075" y="52750"/>
            <a:ext cx="4453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Google Veo 3 Video Generation</a:t>
            </a:r>
            <a:endParaRPr sz="2000" b="1" i="0" u="none" strike="noStrike" cap="none">
              <a:solidFill>
                <a:schemeClr val="dk1"/>
              </a:solidFill>
              <a:latin typeface="Calibri"/>
              <a:ea typeface="Calibri"/>
              <a:cs typeface="Calibri"/>
              <a:sym typeface="Calibri"/>
            </a:endParaRPr>
          </a:p>
        </p:txBody>
      </p:sp>
      <p:sp>
        <p:nvSpPr>
          <p:cNvPr id="193" name="Google Shape;193;p28"/>
          <p:cNvSpPr txBox="1"/>
          <p:nvPr/>
        </p:nvSpPr>
        <p:spPr>
          <a:xfrm>
            <a:off x="140800" y="578375"/>
            <a:ext cx="44532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Google Veo 3 - advanced AI video generation model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announced at Google I/O 2025</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High-Quality, Realistic Video (up to 4K), photorealistic, consistent characters, believable motion, mimic real-world physics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Veo 3 can generate synchronized audio including dialogue, ambient sounds, sound effects, and background music directly alongside video content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great at understanding and interpreting complex nuanced prompts and image prompts. Can translate detailed scene descriptions, character actions, and narrative elements into dynamic, coherent video sequences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Users can upload reference images to maintain character consistency and control artistic style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Camera Controls (pans, zooms, angle changes) and flexible motion control of objects and characters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Supports editing (adding or removing objects in a scene, generating seamless transitions between frames, and ensuring smooth continuity throughout a video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Veo 3 powers Google's new Flow filmmaking tool, currently available only in the US, access through the Gemini app and Flow platform, requiring a Gemini Ultra subscription ($250/mo), or via Google’s Vertex AI platform for Enterprise</a:t>
            </a:r>
            <a:endParaRPr sz="1200">
              <a:solidFill>
                <a:schemeClr val="dk1"/>
              </a:solidFill>
              <a:latin typeface="Calibri"/>
              <a:ea typeface="Calibri"/>
              <a:cs typeface="Calibri"/>
              <a:sym typeface="Calibri"/>
            </a:endParaRPr>
          </a:p>
        </p:txBody>
      </p:sp>
      <p:pic>
        <p:nvPicPr>
          <p:cNvPr id="194" name="Google Shape;194;p2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165225" y="1697212"/>
            <a:ext cx="3108450" cy="17490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9"/>
          <p:cNvSpPr txBox="1"/>
          <p:nvPr/>
        </p:nvSpPr>
        <p:spPr>
          <a:xfrm>
            <a:off x="55075" y="52750"/>
            <a:ext cx="4420800" cy="295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800" b="1">
                <a:solidFill>
                  <a:schemeClr val="dk1"/>
                </a:solidFill>
                <a:latin typeface="Calibri"/>
                <a:ea typeface="Calibri"/>
                <a:cs typeface="Calibri"/>
                <a:sym typeface="Calibri"/>
              </a:rPr>
              <a:t>Managing AI Software Development Projects</a:t>
            </a:r>
            <a:endParaRPr sz="1800" b="1" i="0" u="none" strike="noStrike" cap="none">
              <a:solidFill>
                <a:schemeClr val="dk1"/>
              </a:solidFill>
              <a:latin typeface="Calibri"/>
              <a:ea typeface="Calibri"/>
              <a:cs typeface="Calibri"/>
              <a:sym typeface="Calibri"/>
            </a:endParaRPr>
          </a:p>
        </p:txBody>
      </p:sp>
      <p:sp>
        <p:nvSpPr>
          <p:cNvPr id="200" name="Google Shape;200;p29"/>
          <p:cNvSpPr txBox="1"/>
          <p:nvPr/>
        </p:nvSpPr>
        <p:spPr>
          <a:xfrm>
            <a:off x="115075" y="563050"/>
            <a:ext cx="4793100" cy="278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Suppose we want to create a web application using Python FastAPI as a backend server, and ReactJS as frontend.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We create a </a:t>
            </a:r>
            <a:r>
              <a:rPr lang="en" sz="1200" b="1">
                <a:solidFill>
                  <a:srgbClr val="FF0000"/>
                </a:solidFill>
                <a:latin typeface="Calibri"/>
                <a:ea typeface="Calibri"/>
                <a:cs typeface="Calibri"/>
                <a:sym typeface="Calibri"/>
              </a:rPr>
              <a:t>Git repo with 3 directories: backend, frontend, prompts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backend we use uv and pyproject.toml to configure python virtual environment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frontend we use yarn to configure basic ReactJS environment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prompts we create prompts for AI (Claude, Gemini, ...)</a:t>
            </a:r>
            <a:br>
              <a:rPr lang="en" sz="1200">
                <a:solidFill>
                  <a:schemeClr val="dk1"/>
                </a:solidFill>
                <a:latin typeface="Calibri"/>
                <a:ea typeface="Calibri"/>
                <a:cs typeface="Calibri"/>
                <a:sym typeface="Calibri"/>
              </a:rPr>
            </a:br>
            <a:r>
              <a:rPr lang="en" sz="1200" b="1">
                <a:solidFill>
                  <a:srgbClr val="FF0000"/>
                </a:solidFill>
                <a:latin typeface="Calibri"/>
                <a:ea typeface="Calibri"/>
                <a:cs typeface="Calibri"/>
                <a:sym typeface="Calibri"/>
              </a:rPr>
              <a:t>first prompt</a:t>
            </a:r>
            <a:r>
              <a:rPr lang="en" sz="1200">
                <a:solidFill>
                  <a:schemeClr val="dk1"/>
                </a:solidFill>
                <a:latin typeface="Calibri"/>
                <a:ea typeface="Calibri"/>
                <a:cs typeface="Calibri"/>
                <a:sym typeface="Calibri"/>
              </a:rPr>
              <a:t> - we provide a detailed description of the required result - and ask LLM to provide the architecture with the list of files and directories. The requirement is to make the design modular, split responsibilities, etc. In my case Claude created an architecture with more than 160 files</a:t>
            </a:r>
            <a:br>
              <a:rPr lang="en" sz="1200">
                <a:solidFill>
                  <a:schemeClr val="dk1"/>
                </a:solidFill>
                <a:latin typeface="Calibri"/>
                <a:ea typeface="Calibri"/>
                <a:cs typeface="Calibri"/>
                <a:sym typeface="Calibri"/>
              </a:rPr>
            </a:br>
            <a:r>
              <a:rPr lang="en" sz="1200" b="1">
                <a:solidFill>
                  <a:srgbClr val="FF0000"/>
                </a:solidFill>
                <a:latin typeface="Calibri"/>
                <a:ea typeface="Calibri"/>
                <a:cs typeface="Calibri"/>
                <a:sym typeface="Calibri"/>
              </a:rPr>
              <a:t>second prompt</a:t>
            </a:r>
            <a:r>
              <a:rPr lang="en" sz="1200">
                <a:solidFill>
                  <a:schemeClr val="dk1"/>
                </a:solidFill>
                <a:latin typeface="Calibri"/>
                <a:ea typeface="Calibri"/>
                <a:cs typeface="Calibri"/>
                <a:sym typeface="Calibri"/>
              </a:rPr>
              <a:t> - to create a step-by-step roadmap for building the app - starting with minimum viable state, then adding features as needed. In my case Claude created 20 steps</a:t>
            </a:r>
            <a:endParaRPr sz="1200">
              <a:solidFill>
                <a:schemeClr val="dk1"/>
              </a:solidFill>
              <a:latin typeface="Calibri"/>
              <a:ea typeface="Calibri"/>
              <a:cs typeface="Calibri"/>
              <a:sym typeface="Calibri"/>
            </a:endParaRPr>
          </a:p>
        </p:txBody>
      </p:sp>
      <p:sp>
        <p:nvSpPr>
          <p:cNvPr id="201" name="Google Shape;201;p29"/>
          <p:cNvSpPr txBox="1"/>
          <p:nvPr/>
        </p:nvSpPr>
        <p:spPr>
          <a:xfrm>
            <a:off x="5383750" y="119850"/>
            <a:ext cx="3673800" cy="3096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backend/</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 src/</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   ├── core/              # Base configurations</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   │   ├── config.py      # Environment variables</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   │   ├── database.py    # DB connection setup</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   │   └── security.py    # Auth base classes</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   └── features/          # Dirs for future modules</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       ├── auth/</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       └── posts/</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frontend/</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 src/</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   ├── core/              # Base configurations</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   │   ├── api/           # API client setup</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   │   └── state/         # Empty state management</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   └── features/          # Component directories</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       ├── common/</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       └── layout/</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6AA84F"/>
                </a:solidFill>
                <a:latin typeface="Victor Mono"/>
                <a:ea typeface="Victor Mono"/>
                <a:cs typeface="Victor Mono"/>
                <a:sym typeface="Victor Mono"/>
              </a:rPr>
              <a:t>prompts/                      # Directory for AI prompts</a:t>
            </a:r>
            <a:endParaRPr sz="800" b="1">
              <a:solidFill>
                <a:srgbClr val="6AA84F"/>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6AA84F"/>
                </a:solidFill>
                <a:latin typeface="Victor Mono"/>
                <a:ea typeface="Victor Mono"/>
                <a:cs typeface="Victor Mono"/>
                <a:sym typeface="Victor Mono"/>
              </a:rPr>
              <a:t>│   ├── backend_prompts.md</a:t>
            </a:r>
            <a:endParaRPr sz="800" b="1">
              <a:solidFill>
                <a:srgbClr val="6AA84F"/>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6AA84F"/>
                </a:solidFill>
                <a:latin typeface="Victor Mono"/>
                <a:ea typeface="Victor Mono"/>
                <a:cs typeface="Victor Mono"/>
                <a:sym typeface="Victor Mono"/>
              </a:rPr>
              <a:t>│   ├── frontend_prompts.md</a:t>
            </a:r>
            <a:endParaRPr sz="800" b="1">
              <a:solidFill>
                <a:srgbClr val="6AA84F"/>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6AA84F"/>
                </a:solidFill>
                <a:latin typeface="Victor Mono"/>
                <a:ea typeface="Victor Mono"/>
                <a:cs typeface="Victor Mono"/>
                <a:sym typeface="Victor Mono"/>
              </a:rPr>
              <a:t>│   └── Claude.md             # Optional: persistent memory</a:t>
            </a:r>
            <a:endParaRPr sz="800" b="1">
              <a:solidFill>
                <a:srgbClr val="6AA84F"/>
              </a:solidFill>
              <a:latin typeface="Victor Mono"/>
              <a:ea typeface="Victor Mono"/>
              <a:cs typeface="Victor Mono"/>
              <a:sym typeface="Victor Mono"/>
            </a:endParaRPr>
          </a:p>
          <a:p>
            <a:pPr marL="0" marR="0" lvl="0" indent="0" algn="l" rtl="0">
              <a:lnSpc>
                <a:spcPct val="100000"/>
              </a:lnSpc>
              <a:spcBef>
                <a:spcPts val="0"/>
              </a:spcBef>
              <a:spcAft>
                <a:spcPts val="0"/>
              </a:spcAft>
              <a:buNone/>
            </a:pPr>
            <a:endParaRPr sz="800" b="1">
              <a:solidFill>
                <a:srgbClr val="6AA84F"/>
              </a:solidFill>
              <a:latin typeface="Victor Mono"/>
              <a:ea typeface="Victor Mono"/>
              <a:cs typeface="Victor Mono"/>
              <a:sym typeface="Victor Mono"/>
            </a:endParaRPr>
          </a:p>
        </p:txBody>
      </p:sp>
      <p:sp>
        <p:nvSpPr>
          <p:cNvPr id="202" name="Google Shape;202;p29"/>
          <p:cNvSpPr txBox="1"/>
          <p:nvPr/>
        </p:nvSpPr>
        <p:spPr>
          <a:xfrm>
            <a:off x="5021350" y="3349175"/>
            <a:ext cx="4036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Software created by Lovable AI coding has </a:t>
            </a:r>
            <a:r>
              <a:rPr lang="en" sz="1200" b="1">
                <a:solidFill>
                  <a:srgbClr val="FF0000"/>
                </a:solidFill>
                <a:latin typeface="Calibri"/>
                <a:ea typeface="Calibri"/>
                <a:cs typeface="Calibri"/>
                <a:sym typeface="Calibri"/>
              </a:rPr>
              <a:t>exposed user data and leaked passwords</a:t>
            </a:r>
            <a:r>
              <a:rPr lang="en" sz="1200">
                <a:solidFill>
                  <a:schemeClr val="dk1"/>
                </a:solidFill>
                <a:latin typeface="Calibri"/>
                <a:ea typeface="Calibri"/>
                <a:cs typeface="Calibri"/>
                <a:sym typeface="Calibri"/>
              </a:rPr>
              <a:t>. Lovable has added a Security Scan.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Companies like Amplitude now mandate human audits of all AI-generated code</a:t>
            </a:r>
            <a:endParaRPr sz="1200">
              <a:solidFill>
                <a:schemeClr val="dk1"/>
              </a:solidFill>
              <a:latin typeface="Calibri"/>
              <a:ea typeface="Calibri"/>
              <a:cs typeface="Calibri"/>
              <a:sym typeface="Calibri"/>
            </a:endParaRPr>
          </a:p>
        </p:txBody>
      </p:sp>
      <p:sp>
        <p:nvSpPr>
          <p:cNvPr id="203" name="Google Shape;203;p29"/>
          <p:cNvSpPr txBox="1"/>
          <p:nvPr/>
        </p:nvSpPr>
        <p:spPr>
          <a:xfrm>
            <a:off x="115075" y="3393925"/>
            <a:ext cx="47931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Once you create some files, it gets difficult to update them manually.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So you want Claude to have access to your code to update multiple files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 can use Cline extension for VS Code which can use Claude and Gemini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Cline maintain context between prompts</a:t>
            </a:r>
            <a:r>
              <a:rPr lang="en" sz="1200">
                <a:solidFill>
                  <a:schemeClr val="dk1"/>
                </a:solidFill>
                <a:latin typeface="Calibri"/>
                <a:ea typeface="Calibri"/>
                <a:cs typeface="Calibri"/>
                <a:sym typeface="Calibri"/>
              </a:rPr>
              <a:t>. While you are working within a single task or conversation in Cline, Claude will have access to the previous exchanges, enabling it to </a:t>
            </a:r>
            <a:r>
              <a:rPr lang="en" sz="1200" b="1">
                <a:solidFill>
                  <a:srgbClr val="FF0000"/>
                </a:solidFill>
                <a:latin typeface="Calibri"/>
                <a:ea typeface="Calibri"/>
                <a:cs typeface="Calibri"/>
                <a:sym typeface="Calibri"/>
              </a:rPr>
              <a:t>"remember" and build on earlier prompts and answers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If you start a new task or reset the session, or exhausted the memory of the session, you will lose the context.</a:t>
            </a:r>
            <a:endParaRPr sz="12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0"/>
          <p:cNvSpPr txBox="1"/>
          <p:nvPr/>
        </p:nvSpPr>
        <p:spPr>
          <a:xfrm>
            <a:off x="55075" y="52750"/>
            <a:ext cx="4420800" cy="295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800" b="1" u="sng">
                <a:solidFill>
                  <a:schemeClr val="hlink"/>
                </a:solidFill>
                <a:latin typeface="Calibri"/>
                <a:ea typeface="Calibri"/>
                <a:cs typeface="Calibri"/>
                <a:sym typeface="Calibri"/>
                <a:hlinkClick r:id="rId3"/>
              </a:rPr>
              <a:t>Builder.ai</a:t>
            </a:r>
            <a:r>
              <a:rPr lang="en" sz="1800" b="1">
                <a:solidFill>
                  <a:schemeClr val="dk1"/>
                </a:solidFill>
                <a:latin typeface="Calibri"/>
                <a:ea typeface="Calibri"/>
                <a:cs typeface="Calibri"/>
                <a:sym typeface="Calibri"/>
              </a:rPr>
              <a:t> rise and fall</a:t>
            </a:r>
            <a:endParaRPr sz="1800" b="1" i="0" u="none" strike="noStrike" cap="none">
              <a:solidFill>
                <a:schemeClr val="dk1"/>
              </a:solidFill>
              <a:latin typeface="Calibri"/>
              <a:ea typeface="Calibri"/>
              <a:cs typeface="Calibri"/>
              <a:sym typeface="Calibri"/>
            </a:endParaRPr>
          </a:p>
        </p:txBody>
      </p:sp>
      <p:sp>
        <p:nvSpPr>
          <p:cNvPr id="209" name="Google Shape;209;p30"/>
          <p:cNvSpPr txBox="1"/>
          <p:nvPr/>
        </p:nvSpPr>
        <p:spPr>
          <a:xfrm>
            <a:off x="90475" y="433450"/>
            <a:ext cx="44208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Builder.ai</a:t>
            </a:r>
            <a:r>
              <a:rPr lang="en" sz="1200">
                <a:solidFill>
                  <a:schemeClr val="dk1"/>
                </a:solidFill>
                <a:latin typeface="Calibri"/>
                <a:ea typeface="Calibri"/>
                <a:cs typeface="Calibri"/>
                <a:sym typeface="Calibri"/>
              </a:rPr>
              <a:t> (2016-2025) was founded in London as </a:t>
            </a:r>
            <a:r>
              <a:rPr lang="en" sz="1200" u="sng">
                <a:solidFill>
                  <a:schemeClr val="hlink"/>
                </a:solidFill>
                <a:latin typeface="Calibri"/>
                <a:ea typeface="Calibri"/>
                <a:cs typeface="Calibri"/>
                <a:sym typeface="Calibri"/>
                <a:hlinkClick r:id="rId4"/>
              </a:rPr>
              <a:t>Engineer.ai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idea was to us AI to automate app-building process (no-code)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2016 - founded in London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2018 - Builder Studio launches; Series A funding ($29.5M)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2019 - Wall Street Journal investigation revealed that much of Builder.ai’s work was done manually by engineers in India and Ukraine, with little real AI automation involved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2021 - Series B funding ($65M); rebrands to </a:t>
            </a:r>
            <a:r>
              <a:rPr lang="en" sz="1200" u="sng">
                <a:solidFill>
                  <a:schemeClr val="hlink"/>
                </a:solidFill>
                <a:latin typeface="Calibri"/>
                <a:ea typeface="Calibri"/>
                <a:cs typeface="Calibri"/>
                <a:sym typeface="Calibri"/>
                <a:hlinkClick r:id="rId3"/>
              </a:rPr>
              <a:t>Builder.ai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2022 - Series C funding ($100M); rapid growth claims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2023 - Series D funding ($250M); unicorn status; Microsoft partnership</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2025 - Files for Bankruptcy after financial mismanagement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Total raised: $450 Mln and valuation $1.5 Bln, 1,500 employees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Microsoft was a major investor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Lessons - The Illusion of No-Code; overhyping AI capabilities</a:t>
            </a:r>
            <a:endParaRPr sz="1200" b="1">
              <a:solidFill>
                <a:srgbClr val="FF0000"/>
              </a:solidFill>
              <a:latin typeface="Calibri"/>
              <a:ea typeface="Calibri"/>
              <a:cs typeface="Calibri"/>
              <a:sym typeface="Calibri"/>
            </a:endParaRPr>
          </a:p>
        </p:txBody>
      </p:sp>
      <p:sp>
        <p:nvSpPr>
          <p:cNvPr id="210" name="Google Shape;210;p30"/>
          <p:cNvSpPr txBox="1"/>
          <p:nvPr/>
        </p:nvSpPr>
        <p:spPr>
          <a:xfrm>
            <a:off x="4617950" y="741225"/>
            <a:ext cx="44208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"The reality is: great digital products are hard. They take time, thought, and, yes — actual developers, creativity and vision."</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"If a platform with $450 million in funding couldn’t automate that, it should tell us something."</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https://medium.com/@oceanbcreative/the-illusion-of-no-code-builder-ais-fall-and-what-it-means-for-founders-b8fe7a90634a</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11" name="Google Shape;211;p3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52400" y="3527350"/>
            <a:ext cx="1614820" cy="1034400"/>
          </a:xfrm>
          <a:prstGeom prst="rect">
            <a:avLst/>
          </a:prstGeom>
          <a:noFill/>
          <a:ln w="9525" cap="flat" cmpd="sng">
            <a:solidFill>
              <a:srgbClr val="FF0000"/>
            </a:solidFill>
            <a:prstDash val="solid"/>
            <a:round/>
            <a:headEnd type="none" w="sm" len="sm"/>
            <a:tailEnd type="none" w="sm" len="sm"/>
          </a:ln>
        </p:spPr>
      </p:pic>
      <p:pic>
        <p:nvPicPr>
          <p:cNvPr id="212" name="Google Shape;212;p30"/>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1846175" y="3527345"/>
            <a:ext cx="1739944" cy="1034400"/>
          </a:xfrm>
          <a:prstGeom prst="rect">
            <a:avLst/>
          </a:prstGeom>
          <a:noFill/>
          <a:ln w="9525" cap="flat" cmpd="sng">
            <a:solidFill>
              <a:srgbClr val="FF0000"/>
            </a:solidFill>
            <a:prstDash val="solid"/>
            <a:round/>
            <a:headEnd type="none" w="sm" len="sm"/>
            <a:tailEnd type="none" w="sm" len="sm"/>
          </a:ln>
        </p:spPr>
      </p:pic>
      <p:pic>
        <p:nvPicPr>
          <p:cNvPr id="213" name="Google Shape;213;p30"/>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3665075" y="3527350"/>
            <a:ext cx="1837768" cy="1034400"/>
          </a:xfrm>
          <a:prstGeom prst="rect">
            <a:avLst/>
          </a:prstGeom>
          <a:noFill/>
          <a:ln w="9525" cap="flat" cmpd="sng">
            <a:solidFill>
              <a:srgbClr val="FF0000"/>
            </a:solidFill>
            <a:prstDash val="solid"/>
            <a:round/>
            <a:headEnd type="none" w="sm" len="sm"/>
            <a:tailEnd type="none" w="sm" len="sm"/>
          </a:ln>
        </p:spPr>
      </p:pic>
      <p:sp>
        <p:nvSpPr>
          <p:cNvPr id="214" name="Google Shape;214;p30"/>
          <p:cNvSpPr txBox="1"/>
          <p:nvPr/>
        </p:nvSpPr>
        <p:spPr>
          <a:xfrm>
            <a:off x="3859763" y="4612525"/>
            <a:ext cx="14484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b="1">
                <a:solidFill>
                  <a:srgbClr val="3C78D8"/>
                </a:solidFill>
                <a:latin typeface="Calibri"/>
                <a:ea typeface="Calibri"/>
                <a:cs typeface="Calibri"/>
                <a:sym typeface="Calibri"/>
              </a:rPr>
              <a:t>Sachin Dev Duggal</a:t>
            </a:r>
            <a:endParaRPr sz="1200" b="1">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None/>
            </a:pPr>
            <a:r>
              <a:rPr lang="en" sz="1200" b="1">
                <a:solidFill>
                  <a:srgbClr val="3C78D8"/>
                </a:solidFill>
                <a:latin typeface="Calibri"/>
                <a:ea typeface="Calibri"/>
                <a:cs typeface="Calibri"/>
                <a:sym typeface="Calibri"/>
              </a:rPr>
              <a:t>former CEO</a:t>
            </a:r>
            <a:endParaRPr sz="9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1"/>
          <p:cNvSpPr txBox="1"/>
          <p:nvPr/>
        </p:nvSpPr>
        <p:spPr>
          <a:xfrm>
            <a:off x="55075" y="52750"/>
            <a:ext cx="2438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Tractors</a:t>
            </a:r>
            <a:endParaRPr sz="2000" b="1" i="0" u="none" strike="noStrike" cap="none">
              <a:solidFill>
                <a:schemeClr val="dk1"/>
              </a:solidFill>
              <a:latin typeface="Calibri"/>
              <a:ea typeface="Calibri"/>
              <a:cs typeface="Calibri"/>
              <a:sym typeface="Calibri"/>
            </a:endParaRPr>
          </a:p>
        </p:txBody>
      </p:sp>
      <p:sp>
        <p:nvSpPr>
          <p:cNvPr id="220" name="Google Shape;220;p31"/>
          <p:cNvSpPr txBox="1"/>
          <p:nvPr/>
        </p:nvSpPr>
        <p:spPr>
          <a:xfrm>
            <a:off x="55075" y="438850"/>
            <a:ext cx="4453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Driverless tractors - using AI, 5G, GPS navigation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https://www.youtube.com/shorts/QSnMDjYMe6U</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https://www.youtube.com/shorts/6TqQNeEq24Y</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https://www.youtube.com/shorts/4KYpzXwCB74</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21" name="Google Shape;221;p3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5075" y="3070775"/>
            <a:ext cx="2092524" cy="1570704"/>
          </a:xfrm>
          <a:prstGeom prst="rect">
            <a:avLst/>
          </a:prstGeom>
          <a:noFill/>
          <a:ln w="9525" cap="flat" cmpd="sng">
            <a:solidFill>
              <a:srgbClr val="FF0000"/>
            </a:solidFill>
            <a:prstDash val="solid"/>
            <a:round/>
            <a:headEnd type="none" w="sm" len="sm"/>
            <a:tailEnd type="none" w="sm" len="sm"/>
          </a:ln>
        </p:spPr>
      </p:pic>
      <p:pic>
        <p:nvPicPr>
          <p:cNvPr id="222" name="Google Shape;222;p31"/>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5075" y="1616050"/>
            <a:ext cx="2092524" cy="1395028"/>
          </a:xfrm>
          <a:prstGeom prst="rect">
            <a:avLst/>
          </a:prstGeom>
          <a:noFill/>
          <a:ln w="9525" cap="flat" cmpd="sng">
            <a:solidFill>
              <a:srgbClr val="FF0000"/>
            </a:solidFill>
            <a:prstDash val="solid"/>
            <a:round/>
            <a:headEnd type="none" w="sm" len="sm"/>
            <a:tailEnd type="none" w="sm" len="sm"/>
          </a:ln>
        </p:spPr>
      </p:pic>
      <p:pic>
        <p:nvPicPr>
          <p:cNvPr id="223" name="Google Shape;223;p31"/>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2201175" y="1616050"/>
            <a:ext cx="2479242" cy="1395025"/>
          </a:xfrm>
          <a:prstGeom prst="rect">
            <a:avLst/>
          </a:prstGeom>
          <a:noFill/>
          <a:ln w="9525" cap="flat" cmpd="sng">
            <a:solidFill>
              <a:srgbClr val="FF0000"/>
            </a:solidFill>
            <a:prstDash val="solid"/>
            <a:round/>
            <a:headEnd type="none" w="sm" len="sm"/>
            <a:tailEnd type="none" w="sm" len="sm"/>
          </a:ln>
        </p:spPr>
      </p:pic>
      <p:pic>
        <p:nvPicPr>
          <p:cNvPr id="224" name="Google Shape;224;p31"/>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2201175" y="3070775"/>
            <a:ext cx="2479251" cy="2005179"/>
          </a:xfrm>
          <a:prstGeom prst="rect">
            <a:avLst/>
          </a:prstGeom>
          <a:noFill/>
          <a:ln w="9525" cap="flat" cmpd="sng">
            <a:solidFill>
              <a:srgbClr val="FF0000"/>
            </a:solidFill>
            <a:prstDash val="solid"/>
            <a:round/>
            <a:headEnd type="none" w="sm" len="sm"/>
            <a:tailEnd type="none" w="sm" len="sm"/>
          </a:ln>
        </p:spPr>
      </p:pic>
      <p:pic>
        <p:nvPicPr>
          <p:cNvPr id="225" name="Google Shape;225;p31"/>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733997" y="1616050"/>
            <a:ext cx="2479251" cy="138992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2"/>
          <p:cNvSpPr txBox="1"/>
          <p:nvPr/>
        </p:nvSpPr>
        <p:spPr>
          <a:xfrm>
            <a:off x="6736325" y="52350"/>
            <a:ext cx="23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231" name="Google Shape;231;p32"/>
          <p:cNvSpPr txBox="1"/>
          <p:nvPr/>
        </p:nvSpPr>
        <p:spPr>
          <a:xfrm>
            <a:off x="38150" y="-45262"/>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232" name="Google Shape;232;p32"/>
          <p:cNvSpPr txBox="1"/>
          <p:nvPr/>
        </p:nvSpPr>
        <p:spPr>
          <a:xfrm>
            <a:off x="6510550" y="904050"/>
            <a:ext cx="2428500" cy="711000"/>
          </a:xfrm>
          <a:prstGeom prst="rect">
            <a:avLst/>
          </a:prstGeom>
          <a:noFill/>
          <a:ln>
            <a:noFill/>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4"/>
              </a:rPr>
              <a:t>https://chat.lmsys.org/?leaderboard</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5"/>
              </a:rPr>
              <a:t>https://lmarena.ai/?leaderboard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6"/>
              </a:rPr>
              <a:t>https://openlm.ai/chatbot-arena/</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7"/>
              </a:rPr>
              <a:t>https://beta.lmarena.ai</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https://legacy.lmarena.ai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33" name="Google Shape;233;p32"/>
          <p:cNvSpPr txBox="1"/>
          <p:nvPr/>
        </p:nvSpPr>
        <p:spPr>
          <a:xfrm>
            <a:off x="1362658" y="700949"/>
            <a:ext cx="4404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Text</a:t>
            </a:r>
            <a:endParaRPr sz="1200" b="0" i="0" u="none" strike="noStrike" cap="none">
              <a:solidFill>
                <a:schemeClr val="dk1"/>
              </a:solidFill>
              <a:latin typeface="Calibri"/>
              <a:ea typeface="Calibri"/>
              <a:cs typeface="Calibri"/>
              <a:sym typeface="Calibri"/>
            </a:endParaRPr>
          </a:p>
        </p:txBody>
      </p:sp>
      <p:sp>
        <p:nvSpPr>
          <p:cNvPr id="234" name="Google Shape;234;p32"/>
          <p:cNvSpPr txBox="1"/>
          <p:nvPr/>
        </p:nvSpPr>
        <p:spPr>
          <a:xfrm>
            <a:off x="5061974" y="58421"/>
            <a:ext cx="16056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May 23, 2025</a:t>
            </a:r>
            <a:endParaRPr sz="1100">
              <a:solidFill>
                <a:srgbClr val="1F2937"/>
              </a:solidFill>
              <a:highlight>
                <a:schemeClr val="lt1"/>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2,945,410 votes</a:t>
            </a:r>
            <a:endParaRPr sz="1100">
              <a:solidFill>
                <a:srgbClr val="1F2937"/>
              </a:solidFill>
              <a:highlight>
                <a:schemeClr val="lt1"/>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243 models</a:t>
            </a:r>
            <a:endParaRPr sz="1100">
              <a:solidFill>
                <a:srgbClr val="1F2937"/>
              </a:solidFill>
              <a:highlight>
                <a:schemeClr val="lt1"/>
              </a:highlight>
              <a:latin typeface="Calibri"/>
              <a:ea typeface="Calibri"/>
              <a:cs typeface="Calibri"/>
              <a:sym typeface="Calibri"/>
            </a:endParaRPr>
          </a:p>
        </p:txBody>
      </p:sp>
      <p:sp>
        <p:nvSpPr>
          <p:cNvPr id="235" name="Google Shape;235;p32"/>
          <p:cNvSpPr txBox="1"/>
          <p:nvPr/>
        </p:nvSpPr>
        <p:spPr>
          <a:xfrm>
            <a:off x="4476776" y="700950"/>
            <a:ext cx="61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Webdev</a:t>
            </a:r>
            <a:endParaRPr sz="1200" b="0" i="0" u="none" strike="noStrike" cap="none">
              <a:solidFill>
                <a:schemeClr val="dk1"/>
              </a:solidFill>
              <a:latin typeface="Calibri"/>
              <a:ea typeface="Calibri"/>
              <a:cs typeface="Calibri"/>
              <a:sym typeface="Calibri"/>
            </a:endParaRPr>
          </a:p>
        </p:txBody>
      </p:sp>
      <p:sp>
        <p:nvSpPr>
          <p:cNvPr id="236" name="Google Shape;236;p32"/>
          <p:cNvSpPr txBox="1"/>
          <p:nvPr/>
        </p:nvSpPr>
        <p:spPr>
          <a:xfrm>
            <a:off x="214338" y="275584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37" name="Google Shape;237;p32"/>
          <p:cNvSpPr/>
          <p:nvPr/>
        </p:nvSpPr>
        <p:spPr>
          <a:xfrm>
            <a:off x="496828" y="197651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32"/>
          <p:cNvSpPr/>
          <p:nvPr/>
        </p:nvSpPr>
        <p:spPr>
          <a:xfrm>
            <a:off x="3771372" y="298191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32"/>
          <p:cNvSpPr txBox="1"/>
          <p:nvPr/>
        </p:nvSpPr>
        <p:spPr>
          <a:xfrm>
            <a:off x="3470067" y="257543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40" name="Google Shape;240;p32"/>
          <p:cNvSpPr/>
          <p:nvPr/>
        </p:nvSpPr>
        <p:spPr>
          <a:xfrm>
            <a:off x="3770524" y="258671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32"/>
          <p:cNvSpPr/>
          <p:nvPr/>
        </p:nvSpPr>
        <p:spPr>
          <a:xfrm>
            <a:off x="3772734" y="439111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32"/>
          <p:cNvSpPr txBox="1"/>
          <p:nvPr/>
        </p:nvSpPr>
        <p:spPr>
          <a:xfrm flipH="1">
            <a:off x="429327" y="2568201"/>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243" name="Google Shape;243;p32"/>
          <p:cNvSpPr/>
          <p:nvPr/>
        </p:nvSpPr>
        <p:spPr>
          <a:xfrm>
            <a:off x="498890" y="139175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32"/>
          <p:cNvSpPr/>
          <p:nvPr/>
        </p:nvSpPr>
        <p:spPr>
          <a:xfrm>
            <a:off x="499924" y="119686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32"/>
          <p:cNvSpPr/>
          <p:nvPr/>
        </p:nvSpPr>
        <p:spPr>
          <a:xfrm>
            <a:off x="499449" y="157801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32"/>
          <p:cNvSpPr/>
          <p:nvPr/>
        </p:nvSpPr>
        <p:spPr>
          <a:xfrm>
            <a:off x="513604" y="276309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32"/>
          <p:cNvSpPr/>
          <p:nvPr/>
        </p:nvSpPr>
        <p:spPr>
          <a:xfrm>
            <a:off x="3770472" y="118706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32"/>
          <p:cNvSpPr/>
          <p:nvPr/>
        </p:nvSpPr>
        <p:spPr>
          <a:xfrm>
            <a:off x="498899" y="177716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32"/>
          <p:cNvSpPr/>
          <p:nvPr/>
        </p:nvSpPr>
        <p:spPr>
          <a:xfrm>
            <a:off x="3770472" y="199833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32"/>
          <p:cNvSpPr/>
          <p:nvPr/>
        </p:nvSpPr>
        <p:spPr>
          <a:xfrm>
            <a:off x="3778937" y="318919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32"/>
          <p:cNvSpPr txBox="1"/>
          <p:nvPr/>
        </p:nvSpPr>
        <p:spPr>
          <a:xfrm>
            <a:off x="6510549" y="2884326"/>
            <a:ext cx="2582700" cy="22041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Web Leaderboard</a:t>
            </a:r>
            <a:br>
              <a:rPr lang="en" sz="11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9"/>
              </a:rPr>
              <a:t>https://web.lmarena.ai/leaderboard</a:t>
            </a:r>
            <a:r>
              <a:rPr lang="en" sz="900" b="0" i="0" u="none" strike="noStrike" cap="none">
                <a:solidFill>
                  <a:schemeClr val="dk1"/>
                </a:solidFill>
                <a:latin typeface="Calibri"/>
                <a:ea typeface="Calibri"/>
                <a:cs typeface="Calibri"/>
                <a:sym typeface="Calibri"/>
              </a:rPr>
              <a:t> </a:t>
            </a:r>
            <a:endParaRPr sz="11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LLM Leaderboard - by @LlmStats</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0"/>
              </a:rPr>
              <a:t>https://llmworld.net/llm_leaderboards/</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LLM Leaderboard - by StackAI</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1"/>
              </a:rPr>
              <a:t>https://www.stack-ai.com/llm-leaderboard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LLM Leaderboard - by Artificial Analysis</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2"/>
              </a:rPr>
              <a:t>https://artificialanalysis.ai/leaderboards/models</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Open LLM Leaderboard - by Hugging Face</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3"/>
              </a:rPr>
              <a:t>https://huggingface.co/open-llm-leaderboard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LLM Leaderboard - by Vellum</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4"/>
              </a:rPr>
              <a:t>https://www.vellum.ai/llm-leaderboard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Multiple Leaderboards:</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5"/>
              </a:rPr>
              <a:t>https://virtualizationreview.com/articles/2025/04/29/ais-heavy-hitters-best-models-for-every-task.aspx</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p:txBody>
      </p:sp>
      <p:sp>
        <p:nvSpPr>
          <p:cNvPr id="252" name="Google Shape;252;p32"/>
          <p:cNvSpPr/>
          <p:nvPr/>
        </p:nvSpPr>
        <p:spPr>
          <a:xfrm>
            <a:off x="497375" y="237079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32"/>
          <p:cNvSpPr txBox="1"/>
          <p:nvPr/>
        </p:nvSpPr>
        <p:spPr>
          <a:xfrm>
            <a:off x="3481853" y="3369893"/>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54" name="Google Shape;254;p32"/>
          <p:cNvSpPr/>
          <p:nvPr/>
        </p:nvSpPr>
        <p:spPr>
          <a:xfrm>
            <a:off x="3772722" y="337828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32"/>
          <p:cNvSpPr/>
          <p:nvPr/>
        </p:nvSpPr>
        <p:spPr>
          <a:xfrm>
            <a:off x="3772512" y="219653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32"/>
          <p:cNvSpPr txBox="1"/>
          <p:nvPr/>
        </p:nvSpPr>
        <p:spPr>
          <a:xfrm>
            <a:off x="338213" y="396408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57" name="Google Shape;257;p32"/>
          <p:cNvSpPr/>
          <p:nvPr/>
        </p:nvSpPr>
        <p:spPr>
          <a:xfrm>
            <a:off x="3772270" y="396525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32"/>
          <p:cNvSpPr txBox="1"/>
          <p:nvPr/>
        </p:nvSpPr>
        <p:spPr>
          <a:xfrm flipH="1">
            <a:off x="424653" y="4159454"/>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M</a:t>
            </a:r>
            <a:endParaRPr sz="800" b="0" i="0" u="none" strike="noStrike" cap="none">
              <a:solidFill>
                <a:srgbClr val="1F2937"/>
              </a:solidFill>
              <a:latin typeface="Calibri"/>
              <a:ea typeface="Calibri"/>
              <a:cs typeface="Calibri"/>
              <a:sym typeface="Calibri"/>
            </a:endParaRPr>
          </a:p>
        </p:txBody>
      </p:sp>
      <p:sp>
        <p:nvSpPr>
          <p:cNvPr id="259" name="Google Shape;259;p32"/>
          <p:cNvSpPr txBox="1"/>
          <p:nvPr/>
        </p:nvSpPr>
        <p:spPr>
          <a:xfrm flipH="1">
            <a:off x="3702478" y="3568632"/>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M</a:t>
            </a:r>
            <a:endParaRPr sz="800" b="0" i="0" u="none" strike="noStrike" cap="none">
              <a:solidFill>
                <a:srgbClr val="1F2937"/>
              </a:solidFill>
              <a:latin typeface="Calibri"/>
              <a:ea typeface="Calibri"/>
              <a:cs typeface="Calibri"/>
              <a:sym typeface="Calibri"/>
            </a:endParaRPr>
          </a:p>
        </p:txBody>
      </p:sp>
      <p:sp>
        <p:nvSpPr>
          <p:cNvPr id="260" name="Google Shape;260;p32"/>
          <p:cNvSpPr txBox="1"/>
          <p:nvPr/>
        </p:nvSpPr>
        <p:spPr>
          <a:xfrm>
            <a:off x="6510549" y="2117775"/>
            <a:ext cx="25827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261" name="Google Shape;261;p32"/>
          <p:cNvSpPr/>
          <p:nvPr/>
        </p:nvSpPr>
        <p:spPr>
          <a:xfrm>
            <a:off x="3770472" y="136473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32"/>
          <p:cNvSpPr/>
          <p:nvPr/>
        </p:nvSpPr>
        <p:spPr>
          <a:xfrm>
            <a:off x="504103" y="2161311"/>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263" name="Google Shape;263;p32"/>
          <p:cNvGraphicFramePr/>
          <p:nvPr/>
        </p:nvGraphicFramePr>
        <p:xfrm>
          <a:off x="3915413" y="948012"/>
          <a:ext cx="3000000" cy="3000000"/>
        </p:xfrm>
        <a:graphic>
          <a:graphicData uri="http://schemas.openxmlformats.org/drawingml/2006/table">
            <a:tbl>
              <a:tblPr>
                <a:noFill/>
                <a:tableStyleId>{A2C4860D-5DF7-46F0-A600-CEF86DB0812C}</a:tableStyleId>
              </a:tblPr>
              <a:tblGrid>
                <a:gridCol w="1866900">
                  <a:extLst>
                    <a:ext uri="{9D8B030D-6E8A-4147-A177-3AD203B41FA5}">
                      <a16:colId xmlns:a16="http://schemas.microsoft.com/office/drawing/2014/main" val="20000"/>
                    </a:ext>
                  </a:extLst>
                </a:gridCol>
                <a:gridCol w="400050">
                  <a:extLst>
                    <a:ext uri="{9D8B030D-6E8A-4147-A177-3AD203B41FA5}">
                      <a16:colId xmlns:a16="http://schemas.microsoft.com/office/drawing/2014/main" val="20001"/>
                    </a:ext>
                  </a:extLst>
                </a:gridCol>
              </a:tblGrid>
              <a:tr h="200025">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6">
                            <a:extLst>
                              <a:ext uri="{A12FA001-AC4F-418D-AE19-62706E023703}">
                                <ahyp:hlinkClr xmlns:ahyp="http://schemas.microsoft.com/office/drawing/2018/hyperlinkcolor" val="tx"/>
                              </a:ext>
                            </a:extLst>
                          </a:hlinkClick>
                        </a:rPr>
                        <a:t>Claude Opus 4 (20250514)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1416</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1"/>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Gemini-2.5-Pro-Preview-05-06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1409</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2"/>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6">
                            <a:extLst>
                              <a:ext uri="{A12FA001-AC4F-418D-AE19-62706E023703}">
                                <ahyp:hlinkClr xmlns:ahyp="http://schemas.microsoft.com/office/drawing/2018/hyperlinkcolor" val="tx"/>
                              </a:ext>
                            </a:extLst>
                          </a:hlinkClick>
                        </a:rPr>
                        <a:t>Claude Sonnet 4 (20250514)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1386</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3"/>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 3.7 Sonnet (20250219)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1357</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4"/>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Gemini-2.5-Flash-Preview-05-20</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1313</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5"/>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GPT-4.1-2025-04-14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1256</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6"/>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Claude 3.5 Sonnet (20241022)</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1238</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7"/>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DeepSeek-V3-0324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1207</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8"/>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DeepSeek-R1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1199</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9"/>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1188</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0"/>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GPT-4.1-mini-2025-04-14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1186</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1"/>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Qwen3-235B-A22B</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1182</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2"/>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Mistral Medium 3</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1164</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3"/>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Gemini-2.5-Flash-Preview-04-17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1144</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4"/>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o3-mini-high (20250131)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1136</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5"/>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Claude 3.5 Haiku (20241022)</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1133</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6"/>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o4-mini-2025-04-16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1100</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F4F7"/>
                    </a:solidFill>
                  </a:tcPr>
                </a:tc>
                <a:extLst>
                  <a:ext uri="{0D108BD9-81ED-4DB2-BD59-A6C34878D82A}">
                    <a16:rowId xmlns:a16="http://schemas.microsoft.com/office/drawing/2014/main" val="10017"/>
                  </a:ext>
                </a:extLst>
              </a:tr>
            </a:tbl>
          </a:graphicData>
        </a:graphic>
      </p:graphicFrame>
      <p:graphicFrame>
        <p:nvGraphicFramePr>
          <p:cNvPr id="264" name="Google Shape;264;p32"/>
          <p:cNvGraphicFramePr/>
          <p:nvPr/>
        </p:nvGraphicFramePr>
        <p:xfrm>
          <a:off x="647350" y="941250"/>
          <a:ext cx="3000000" cy="3000000"/>
        </p:xfrm>
        <a:graphic>
          <a:graphicData uri="http://schemas.openxmlformats.org/drawingml/2006/table">
            <a:tbl>
              <a:tblPr>
                <a:noFill/>
                <a:tableStyleId>{A2C4860D-5DF7-46F0-A600-CEF86DB0812C}</a:tableStyleId>
              </a:tblPr>
              <a:tblGrid>
                <a:gridCol w="1920775">
                  <a:extLst>
                    <a:ext uri="{9D8B030D-6E8A-4147-A177-3AD203B41FA5}">
                      <a16:colId xmlns:a16="http://schemas.microsoft.com/office/drawing/2014/main" val="20000"/>
                    </a:ext>
                  </a:extLst>
                </a:gridCol>
                <a:gridCol w="295350">
                  <a:extLst>
                    <a:ext uri="{9D8B030D-6E8A-4147-A177-3AD203B41FA5}">
                      <a16:colId xmlns:a16="http://schemas.microsoft.com/office/drawing/2014/main" val="20001"/>
                    </a:ext>
                  </a:extLst>
                </a:gridCol>
              </a:tblGrid>
              <a:tr h="200025">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gemini-2.5-pro-preview-05-06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1446</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1"/>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1435</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2"/>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1422</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3"/>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1417</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4"/>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gemini-2.5-flash-preview-05-20</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1415</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5"/>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gemini-2.5-flash-preview-04-17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1394</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6"/>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gpt-4.1-2025-04-14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1392</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7"/>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grok-3-preview-02-24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1388</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8"/>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deepseek-v3-0324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1382</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9"/>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o4-mini-2025-04-16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1379</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0"/>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o1-2024-12-17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1380</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1"/>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deepseek-r1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1376</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2"/>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claude-3-7-sonnet-20250219-thinking-32k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1371</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3"/>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o1-preview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1363</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F4F7"/>
                    </a:solidFill>
                  </a:tcPr>
                </a:tc>
                <a:extLst>
                  <a:ext uri="{0D108BD9-81ED-4DB2-BD59-A6C34878D82A}">
                    <a16:rowId xmlns:a16="http://schemas.microsoft.com/office/drawing/2014/main" val="10014"/>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6">
                            <a:extLst>
                              <a:ext uri="{A12FA001-AC4F-418D-AE19-62706E023703}">
                                <ahyp:hlinkClr xmlns:ahyp="http://schemas.microsoft.com/office/drawing/2018/hyperlinkcolor" val="tx"/>
                              </a:ext>
                            </a:extLst>
                          </a:hlinkClick>
                        </a:rPr>
                        <a:t>hunyuan-turbos-20250416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1359</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5"/>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mistral-medium-2505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1359</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6"/>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claude-3-7-sonnet-20250219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1357</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F4F7"/>
                    </a:solidFill>
                  </a:tcPr>
                </a:tc>
                <a:extLst>
                  <a:ext uri="{0D108BD9-81ED-4DB2-BD59-A6C34878D82A}">
                    <a16:rowId xmlns:a16="http://schemas.microsoft.com/office/drawing/2014/main" val="10017"/>
                  </a:ext>
                </a:extLst>
              </a:tr>
            </a:tbl>
          </a:graphicData>
        </a:graphic>
      </p:graphicFrame>
      <p:sp>
        <p:nvSpPr>
          <p:cNvPr id="265" name="Google Shape;265;p32"/>
          <p:cNvSpPr/>
          <p:nvPr/>
        </p:nvSpPr>
        <p:spPr>
          <a:xfrm>
            <a:off x="3770472" y="159004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32"/>
          <p:cNvSpPr/>
          <p:nvPr/>
        </p:nvSpPr>
        <p:spPr>
          <a:xfrm>
            <a:off x="3770472" y="178200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32"/>
          <p:cNvSpPr/>
          <p:nvPr/>
        </p:nvSpPr>
        <p:spPr>
          <a:xfrm>
            <a:off x="3770472" y="239160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32"/>
          <p:cNvSpPr txBox="1"/>
          <p:nvPr/>
        </p:nvSpPr>
        <p:spPr>
          <a:xfrm>
            <a:off x="3470067" y="2779118"/>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69" name="Google Shape;269;p32"/>
          <p:cNvSpPr/>
          <p:nvPr/>
        </p:nvSpPr>
        <p:spPr>
          <a:xfrm>
            <a:off x="3770524" y="279040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32"/>
          <p:cNvSpPr/>
          <p:nvPr/>
        </p:nvSpPr>
        <p:spPr>
          <a:xfrm>
            <a:off x="3770472" y="418377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32"/>
          <p:cNvSpPr/>
          <p:nvPr/>
        </p:nvSpPr>
        <p:spPr>
          <a:xfrm>
            <a:off x="3770472" y="378757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32"/>
          <p:cNvSpPr/>
          <p:nvPr/>
        </p:nvSpPr>
        <p:spPr>
          <a:xfrm>
            <a:off x="497375" y="295841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32"/>
          <p:cNvSpPr/>
          <p:nvPr/>
        </p:nvSpPr>
        <p:spPr>
          <a:xfrm>
            <a:off x="497375" y="316503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32"/>
          <p:cNvSpPr txBox="1"/>
          <p:nvPr/>
        </p:nvSpPr>
        <p:spPr>
          <a:xfrm>
            <a:off x="214338" y="336544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75" name="Google Shape;275;p32"/>
          <p:cNvSpPr/>
          <p:nvPr/>
        </p:nvSpPr>
        <p:spPr>
          <a:xfrm>
            <a:off x="513604" y="337269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32"/>
          <p:cNvSpPr/>
          <p:nvPr/>
        </p:nvSpPr>
        <p:spPr>
          <a:xfrm>
            <a:off x="515853" y="357417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32"/>
          <p:cNvSpPr/>
          <p:nvPr/>
        </p:nvSpPr>
        <p:spPr>
          <a:xfrm>
            <a:off x="497375" y="376730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32"/>
          <p:cNvSpPr/>
          <p:nvPr/>
        </p:nvSpPr>
        <p:spPr>
          <a:xfrm>
            <a:off x="508526" y="437280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3"/>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284" name="Google Shape;284;p33"/>
          <p:cNvSpPr txBox="1"/>
          <p:nvPr/>
        </p:nvSpPr>
        <p:spPr>
          <a:xfrm>
            <a:off x="2082413" y="114400"/>
            <a:ext cx="15630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sng" strike="noStrike" cap="none">
                <a:solidFill>
                  <a:schemeClr val="hlink"/>
                </a:solidFill>
                <a:latin typeface="Calibri"/>
                <a:ea typeface="Calibri"/>
                <a:cs typeface="Calibri"/>
                <a:sym typeface="Calibri"/>
                <a:hlinkClick r:id="rId3"/>
              </a:rPr>
              <a:t>https://layoffs.fyi</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285" name="Google Shape;285;p33"/>
          <p:cNvSpPr txBox="1"/>
          <p:nvPr/>
        </p:nvSpPr>
        <p:spPr>
          <a:xfrm>
            <a:off x="4574424" y="2308500"/>
            <a:ext cx="43827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a:latin typeface="Calibri"/>
                <a:ea typeface="Calibri"/>
                <a:cs typeface="Calibri"/>
                <a:sym typeface="Calibri"/>
              </a:rPr>
              <a:t>AI is taking over </a:t>
            </a:r>
            <a:r>
              <a:rPr lang="en" sz="1200">
                <a:solidFill>
                  <a:schemeClr val="dk1"/>
                </a:solidFill>
                <a:latin typeface="Calibri"/>
                <a:ea typeface="Calibri"/>
                <a:cs typeface="Calibri"/>
                <a:sym typeface="Calibri"/>
              </a:rPr>
              <a:t>Entry-Level Jobs. Many young grads now have difficulty getting junior positions, career entry points.</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sz="900" u="sng">
                <a:solidFill>
                  <a:schemeClr val="hlink"/>
                </a:solidFill>
                <a:latin typeface="Calibri"/>
                <a:ea typeface="Calibri"/>
                <a:cs typeface="Calibri"/>
                <a:sym typeface="Calibri"/>
                <a:hlinkClick r:id="rId4"/>
              </a:rPr>
              <a:t>https://fortune.com/2025/05/25/ai-entry-level-jobs-gen-z-careers-young-workers-linkedin/</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86" name="Google Shape;286;p33"/>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81951" y="3371050"/>
            <a:ext cx="4220400" cy="1620373"/>
          </a:xfrm>
          <a:prstGeom prst="rect">
            <a:avLst/>
          </a:prstGeom>
          <a:noFill/>
          <a:ln w="9525" cap="flat" cmpd="sng">
            <a:solidFill>
              <a:srgbClr val="FF0000"/>
            </a:solidFill>
            <a:prstDash val="solid"/>
            <a:round/>
            <a:headEnd type="none" w="sm" len="sm"/>
            <a:tailEnd type="none" w="sm" len="sm"/>
          </a:ln>
        </p:spPr>
      </p:pic>
      <p:pic>
        <p:nvPicPr>
          <p:cNvPr id="287" name="Google Shape;287;p33"/>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67500" y="1115850"/>
            <a:ext cx="4220401" cy="2165175"/>
          </a:xfrm>
          <a:prstGeom prst="rect">
            <a:avLst/>
          </a:prstGeom>
          <a:noFill/>
          <a:ln w="9525" cap="flat" cmpd="sng">
            <a:solidFill>
              <a:srgbClr val="FF0000"/>
            </a:solidFill>
            <a:prstDash val="solid"/>
            <a:round/>
            <a:headEnd type="none" w="sm" len="sm"/>
            <a:tailEnd type="none" w="sm" len="sm"/>
          </a:ln>
        </p:spPr>
      </p:pic>
      <p:sp>
        <p:nvSpPr>
          <p:cNvPr id="288" name="Google Shape;288;p33"/>
          <p:cNvSpPr txBox="1"/>
          <p:nvPr/>
        </p:nvSpPr>
        <p:spPr>
          <a:xfrm>
            <a:off x="4574425" y="1115850"/>
            <a:ext cx="4382700" cy="108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74% of CEOs admit their job is at risk if they fail to deliver measurable AI-driven business gains.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94% suspect employees are using GenAI tools without approval — exposing a massive governance failure.</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54% admit a competitor already has a superior AI strategy.</a:t>
            </a:r>
            <a:endParaRPr sz="9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7"/>
              </a:rPr>
              <a:t>https://pages.dataiku.com/global-ai-confessions-report</a:t>
            </a:r>
            <a:r>
              <a:rPr lang="en" sz="900">
                <a:latin typeface="Calibri"/>
                <a:ea typeface="Calibri"/>
                <a:cs typeface="Calibri"/>
                <a:sym typeface="Calibri"/>
              </a:rPr>
              <a:t> </a:t>
            </a:r>
            <a:endParaRPr sz="900">
              <a:latin typeface="Calibri"/>
              <a:ea typeface="Calibri"/>
              <a:cs typeface="Calibri"/>
              <a:sym typeface="Calibri"/>
            </a:endParaRPr>
          </a:p>
        </p:txBody>
      </p:sp>
      <p:sp>
        <p:nvSpPr>
          <p:cNvPr id="289" name="Google Shape;289;p33"/>
          <p:cNvSpPr txBox="1"/>
          <p:nvPr/>
        </p:nvSpPr>
        <p:spPr>
          <a:xfrm>
            <a:off x="4574425" y="2946179"/>
            <a:ext cx="43827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Anthropic CEO Dario Amodei just warned lawmakers and the public that AI could eliminate 50% of entry-level white-collar positions in the next five years and drive unemployment as high as 20%.</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Amodei predicts AI will write 90% of software code within 6 months and virtually all code within a year, completely reshaping tech employment.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He also believes the impact extends to finance, law, consulting, and other white-collar jobs, with entry-level positions most vulnerable to automation.</a:t>
            </a:r>
            <a:endParaRPr sz="12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p:nvPr/>
        </p:nvSpPr>
        <p:spPr>
          <a:xfrm>
            <a:off x="55075" y="52750"/>
            <a:ext cx="376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Anthropic AI Summit - May 22</a:t>
            </a:r>
            <a:endParaRPr sz="2000" b="1" i="0" u="none" strike="noStrike" cap="none">
              <a:solidFill>
                <a:schemeClr val="dk1"/>
              </a:solidFill>
              <a:latin typeface="Calibri"/>
              <a:ea typeface="Calibri"/>
              <a:cs typeface="Calibri"/>
              <a:sym typeface="Calibri"/>
            </a:endParaRPr>
          </a:p>
        </p:txBody>
      </p:sp>
      <p:sp>
        <p:nvSpPr>
          <p:cNvPr id="75" name="Google Shape;75;p16"/>
          <p:cNvSpPr txBox="1"/>
          <p:nvPr/>
        </p:nvSpPr>
        <p:spPr>
          <a:xfrm>
            <a:off x="55075" y="438850"/>
            <a:ext cx="40188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Anthropic "Code with Claude" in San Francisco May 22, 2025</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one-day, hands-on event for developers and founders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Workshops and sessions - Real-World AI Implementations, practical applications of Anthropic’s API, CLI tools, and the Model Context Protocol (MCP). Best practices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Insights into Product Roadmap and Technical Deep Dives by Anthropic’s executive and product teams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New tools - Claude Code, Claude 4</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Anthropic’s "virtual collaborator" - an autonomous AI agent.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Safety and Responsibility;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Community and Networking, interactive labs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Event gathered around 500 participants</a:t>
            </a:r>
            <a:endParaRPr sz="1200">
              <a:solidFill>
                <a:schemeClr val="dk1"/>
              </a:solidFill>
              <a:latin typeface="Calibri"/>
              <a:ea typeface="Calibri"/>
              <a:cs typeface="Calibri"/>
              <a:sym typeface="Calibri"/>
            </a:endParaRPr>
          </a:p>
        </p:txBody>
      </p:sp>
      <p:pic>
        <p:nvPicPr>
          <p:cNvPr id="76" name="Google Shape;76;p1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141225" y="88200"/>
            <a:ext cx="2746650" cy="1544999"/>
          </a:xfrm>
          <a:prstGeom prst="rect">
            <a:avLst/>
          </a:prstGeom>
          <a:noFill/>
          <a:ln w="9525" cap="flat" cmpd="sng">
            <a:solidFill>
              <a:srgbClr val="FF0000"/>
            </a:solidFill>
            <a:prstDash val="solid"/>
            <a:round/>
            <a:headEnd type="none" w="sm" len="sm"/>
            <a:tailEnd type="none" w="sm" len="sm"/>
          </a:ln>
        </p:spPr>
      </p:pic>
      <p:pic>
        <p:nvPicPr>
          <p:cNvPr id="77" name="Google Shape;77;p1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43400" y="1731194"/>
            <a:ext cx="2419099" cy="1612750"/>
          </a:xfrm>
          <a:prstGeom prst="rect">
            <a:avLst/>
          </a:prstGeom>
          <a:noFill/>
          <a:ln w="9525" cap="flat" cmpd="sng">
            <a:solidFill>
              <a:srgbClr val="FF0000"/>
            </a:solidFill>
            <a:prstDash val="solid"/>
            <a:round/>
            <a:headEnd type="none" w="sm" len="sm"/>
            <a:tailEnd type="none" w="sm" len="sm"/>
          </a:ln>
        </p:spPr>
      </p:pic>
      <p:sp>
        <p:nvSpPr>
          <p:cNvPr id="78" name="Google Shape;78;p16"/>
          <p:cNvSpPr txBox="1"/>
          <p:nvPr/>
        </p:nvSpPr>
        <p:spPr>
          <a:xfrm>
            <a:off x="55075" y="3458027"/>
            <a:ext cx="4453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Anthropic Voice mode for Claude mobile apps</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will run on Claude's latest Sonnet 4 model</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five voice personalities, real-time transcription</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integrates with Google Workspace</a:t>
            </a:r>
            <a:endParaRPr sz="1200">
              <a:solidFill>
                <a:schemeClr val="dk1"/>
              </a:solidFill>
              <a:latin typeface="Calibri"/>
              <a:ea typeface="Calibri"/>
              <a:cs typeface="Calibri"/>
              <a:sym typeface="Calibri"/>
            </a:endParaRPr>
          </a:p>
        </p:txBody>
      </p:sp>
      <p:sp>
        <p:nvSpPr>
          <p:cNvPr id="79" name="Google Shape;79;p16"/>
          <p:cNvSpPr txBox="1"/>
          <p:nvPr/>
        </p:nvSpPr>
        <p:spPr>
          <a:xfrm>
            <a:off x="55075" y="2722135"/>
            <a:ext cx="4453200" cy="69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AI models hallucinate less than humans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Dario Amodei claims AI models fabricate facts less often than people - thus hallucinations should not block the path to AGI</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5"/>
              </a:rPr>
              <a:t>https://techcrunch.com/2025/05/22/anthropic-ceo-claims-ai-models-hallucinate-less-than-humans/</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80" name="Google Shape;80;p16"/>
          <p:cNvSpPr txBox="1"/>
          <p:nvPr/>
        </p:nvSpPr>
        <p:spPr>
          <a:xfrm>
            <a:off x="55075" y="4273125"/>
            <a:ext cx="48936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Claude Web Search available even on the free plan</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Web search is now available to all Claude users on our free plan. Each response includes inline citations, so you can also verify the sources.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https://x.com/AnthropicAI/status/1927440048930128089</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81" name="Google Shape;81;p1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835572" y="3091025"/>
            <a:ext cx="1757575" cy="995824"/>
          </a:xfrm>
          <a:prstGeom prst="rect">
            <a:avLst/>
          </a:prstGeom>
          <a:noFill/>
          <a:ln w="9525" cap="flat" cmpd="sng">
            <a:solidFill>
              <a:srgbClr val="FF0000"/>
            </a:solidFill>
            <a:prstDash val="solid"/>
            <a:round/>
            <a:headEnd type="none" w="sm" len="sm"/>
            <a:tailEnd type="none" w="sm" len="sm"/>
          </a:ln>
        </p:spPr>
      </p:pic>
      <p:pic>
        <p:nvPicPr>
          <p:cNvPr id="82" name="Google Shape;82;p16"/>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005775" y="4176525"/>
            <a:ext cx="1969276" cy="9190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pic>
        <p:nvPicPr>
          <p:cNvPr id="294" name="Google Shape;294;p34"/>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295" name="Google Shape;295;p34"/>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96" name="Google Shape;296;p34"/>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97" name="Google Shape;297;p34"/>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298" name="Google Shape;298;p34"/>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99" name="Google Shape;299;p34"/>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5"/>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p:nvPr/>
        </p:nvSpPr>
        <p:spPr>
          <a:xfrm>
            <a:off x="55075" y="52750"/>
            <a:ext cx="376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DeepSeek-R1-0528</a:t>
            </a:r>
            <a:endParaRPr sz="2000" b="1" i="0" u="none" strike="noStrike" cap="none">
              <a:solidFill>
                <a:schemeClr val="dk1"/>
              </a:solidFill>
              <a:latin typeface="Calibri"/>
              <a:ea typeface="Calibri"/>
              <a:cs typeface="Calibri"/>
              <a:sym typeface="Calibri"/>
            </a:endParaRPr>
          </a:p>
        </p:txBody>
      </p:sp>
      <p:sp>
        <p:nvSpPr>
          <p:cNvPr id="88" name="Google Shape;88;p17"/>
          <p:cNvSpPr txBox="1"/>
          <p:nvPr/>
        </p:nvSpPr>
        <p:spPr>
          <a:xfrm>
            <a:off x="55075" y="438850"/>
            <a:ext cx="44532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DeepSeek-R1-0528 - open-source reasoning</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sizes: 1.5B, 7B-8B, 14B-32B, 671B params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run on phones, laptops, consumer GPUs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MoE, Multihead Latent Attention (MLA) with advanced key-value memory compression, reducing VRAM usage by up to 93%</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Multi-Token Prediction - 2x faster inference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Implements low-precision (FP8) mixed computation - less memory, faster processing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Reinforcement Learning - hybrid: Cold-start data + RL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Improved readability and coherence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Quantized and distilled variants (DeepSeek-R1-Distill-Qwen-1.5B, ...)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https://huggingface.co/deepseek-ai/DeepSeek-R1-0528</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89" name="Google Shape;89;p1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15675" y="358650"/>
            <a:ext cx="2233375" cy="1111017"/>
          </a:xfrm>
          <a:prstGeom prst="rect">
            <a:avLst/>
          </a:prstGeom>
          <a:noFill/>
          <a:ln w="9525" cap="flat" cmpd="sng">
            <a:solidFill>
              <a:srgbClr val="FF0000"/>
            </a:solidFill>
            <a:prstDash val="solid"/>
            <a:round/>
            <a:headEnd type="none" w="sm" len="sm"/>
            <a:tailEnd type="none" w="sm" len="sm"/>
          </a:ln>
        </p:spPr>
      </p:pic>
      <p:pic>
        <p:nvPicPr>
          <p:cNvPr id="90" name="Google Shape;90;p1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156450" y="265500"/>
            <a:ext cx="1653150" cy="12973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p:nvPr/>
        </p:nvSpPr>
        <p:spPr>
          <a:xfrm>
            <a:off x="55075" y="52750"/>
            <a:ext cx="2438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i="0" u="none" strike="noStrike" cap="none">
              <a:solidFill>
                <a:schemeClr val="dk1"/>
              </a:solidFill>
              <a:latin typeface="Calibri"/>
              <a:ea typeface="Calibri"/>
              <a:cs typeface="Calibri"/>
              <a:sym typeface="Calibri"/>
            </a:endParaRPr>
          </a:p>
        </p:txBody>
      </p:sp>
      <p:sp>
        <p:nvSpPr>
          <p:cNvPr id="96" name="Google Shape;96;p18"/>
          <p:cNvSpPr txBox="1"/>
          <p:nvPr/>
        </p:nvSpPr>
        <p:spPr>
          <a:xfrm>
            <a:off x="5054000" y="135900"/>
            <a:ext cx="1996800" cy="140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UAE provides ChatGPT-Plus to all its citizens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United Arab Emirates is the first country to provide premium AI to the whole population</a:t>
            </a:r>
            <a:br>
              <a:rPr lang="en" sz="12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3"/>
              </a:rPr>
              <a:t>https://openai.com/index/introducing-stargate-uae/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97" name="Google Shape;97;p18"/>
          <p:cNvSpPr txBox="1"/>
          <p:nvPr/>
        </p:nvSpPr>
        <p:spPr>
          <a:xfrm>
            <a:off x="3484075" y="2746275"/>
            <a:ext cx="3135900" cy="232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UBS using AI Avatars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UBS is one of Switzerland’s largest banks. It is using AI avatars of 5% of its analysts in videos that present research content to clients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Each video replicates the analyst’s look and voice. The script is created by OpenAI models based on provided research.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avatars are developed using Synthesia text-to-video AI video generators ( </a:t>
            </a:r>
            <a:r>
              <a:rPr lang="en" sz="1200" u="sng">
                <a:solidFill>
                  <a:schemeClr val="hlink"/>
                </a:solidFill>
                <a:latin typeface="Calibri"/>
                <a:ea typeface="Calibri"/>
                <a:cs typeface="Calibri"/>
                <a:sym typeface="Calibri"/>
                <a:hlinkClick r:id="rId4"/>
              </a:rPr>
              <a:t>https://www.synthesia.io</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UBS plans to scale to 5,000 videos annually</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https://www.swissinfo.ch/eng/swiss-ai/ubs-deploys-ai-analyst-clones/89349363</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98" name="Google Shape;98;p1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706825" y="3117125"/>
            <a:ext cx="1542024" cy="1505300"/>
          </a:xfrm>
          <a:prstGeom prst="rect">
            <a:avLst/>
          </a:prstGeom>
          <a:noFill/>
          <a:ln w="9525" cap="flat" cmpd="sng">
            <a:solidFill>
              <a:srgbClr val="FF0000"/>
            </a:solidFill>
            <a:prstDash val="solid"/>
            <a:round/>
            <a:headEnd type="none" w="sm" len="sm"/>
            <a:tailEnd type="none" w="sm" len="sm"/>
          </a:ln>
        </p:spPr>
      </p:pic>
      <p:pic>
        <p:nvPicPr>
          <p:cNvPr id="99" name="Google Shape;99;p18"/>
          <p:cNvPicPr preferRelativeResize="0"/>
          <p:nvPr/>
        </p:nvPicPr>
        <p:blipFill>
          <a:blip r:embed="rId7">
            <a:alphaModFix/>
          </a:blip>
          <a:stretch>
            <a:fillRect/>
          </a:stretch>
        </p:blipFill>
        <p:spPr>
          <a:xfrm>
            <a:off x="7155688" y="52738"/>
            <a:ext cx="1914525" cy="2390775"/>
          </a:xfrm>
          <a:prstGeom prst="rect">
            <a:avLst/>
          </a:prstGeom>
          <a:noFill/>
          <a:ln w="9525" cap="flat" cmpd="sng">
            <a:solidFill>
              <a:srgbClr val="FF0000"/>
            </a:solidFill>
            <a:prstDash val="solid"/>
            <a:round/>
            <a:headEnd type="none" w="sm" len="sm"/>
            <a:tailEnd type="none" w="sm" len="sm"/>
          </a:ln>
        </p:spPr>
      </p:pic>
      <p:sp>
        <p:nvSpPr>
          <p:cNvPr id="100" name="Google Shape;100;p18"/>
          <p:cNvSpPr txBox="1"/>
          <p:nvPr/>
        </p:nvSpPr>
        <p:spPr>
          <a:xfrm>
            <a:off x="55075" y="474200"/>
            <a:ext cx="36975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Stitch - Free AI UI Designer</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Web-based text to UI design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Gemini 2.5 Pro and Flash models,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Standard &amp; Experimental modes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Separate interfaces for web and mobile design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replicate designs from uploaded sketches or images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Built-in theme editor, color schemes, adjustment tools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Design coherence across multiple pages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Code export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8"/>
              </a:rPr>
              <a:t>https://www.youtube.com/watch?v=MGTSDaloUZM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01" name="Google Shape;101;p18"/>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55075" y="2402475"/>
            <a:ext cx="2438700" cy="162581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p:nvPr/>
        </p:nvSpPr>
        <p:spPr>
          <a:xfrm>
            <a:off x="55075" y="52750"/>
            <a:ext cx="2438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i="0" u="none" strike="noStrike" cap="none">
              <a:solidFill>
                <a:schemeClr val="dk1"/>
              </a:solidFill>
              <a:latin typeface="Calibri"/>
              <a:ea typeface="Calibri"/>
              <a:cs typeface="Calibri"/>
              <a:sym typeface="Calibri"/>
            </a:endParaRPr>
          </a:p>
        </p:txBody>
      </p:sp>
      <p:sp>
        <p:nvSpPr>
          <p:cNvPr id="107" name="Google Shape;107;p19"/>
          <p:cNvSpPr txBox="1"/>
          <p:nvPr/>
        </p:nvSpPr>
        <p:spPr>
          <a:xfrm>
            <a:off x="1365325" y="457925"/>
            <a:ext cx="44532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ByteDance's Seed 1.5VL model</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ByteDance, the parent company of TikTok, released Seed 1.5VL, a new vision-language foundation model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combining visuals and text, video understanding, and automating agentic workflows.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Seed 1.5VL utilizes a 532 Mln params vision encoder and a 20 Bln active parameter MoE LLM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Seed 1.5VL outperforms models from Google, OpenAI, and Anthropic in 38 out of 60 public benchmarks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Its power is attributed to being trained on 3 trillion carefully curated high-quality tokens (text, video, audio, and images)</a:t>
            </a:r>
            <a:endParaRPr sz="1200">
              <a:solidFill>
                <a:schemeClr val="dk1"/>
              </a:solidFill>
              <a:latin typeface="Calibri"/>
              <a:ea typeface="Calibri"/>
              <a:cs typeface="Calibri"/>
              <a:sym typeface="Calibri"/>
            </a:endParaRPr>
          </a:p>
        </p:txBody>
      </p:sp>
      <p:sp>
        <p:nvSpPr>
          <p:cNvPr id="108" name="Google Shape;108;p19"/>
          <p:cNvSpPr txBox="1"/>
          <p:nvPr/>
        </p:nvSpPr>
        <p:spPr>
          <a:xfrm>
            <a:off x="634100" y="3546788"/>
            <a:ext cx="44532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Tencent's Han Yuan Image 2.0</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Generate images almost instantly from text, voice, or sketches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claimed response time is less than a second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delivers hyper-realistic images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accuracy rate exceeding 95% (understanding text instructions)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multi-round text-to-image interactions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generate images while users are speaking</a:t>
            </a:r>
            <a:endParaRPr sz="1200">
              <a:solidFill>
                <a:schemeClr val="dk1"/>
              </a:solidFill>
              <a:latin typeface="Calibri"/>
              <a:ea typeface="Calibri"/>
              <a:cs typeface="Calibri"/>
              <a:sym typeface="Calibri"/>
            </a:endParaRPr>
          </a:p>
        </p:txBody>
      </p:sp>
      <p:pic>
        <p:nvPicPr>
          <p:cNvPr id="109" name="Google Shape;109;p1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884150" y="690275"/>
            <a:ext cx="2575475" cy="1770301"/>
          </a:xfrm>
          <a:prstGeom prst="rect">
            <a:avLst/>
          </a:prstGeom>
          <a:noFill/>
          <a:ln w="9525" cap="flat" cmpd="sng">
            <a:solidFill>
              <a:srgbClr val="FF0000"/>
            </a:solidFill>
            <a:prstDash val="solid"/>
            <a:round/>
            <a:headEnd type="none" w="sm" len="sm"/>
            <a:tailEnd type="none" w="sm" len="sm"/>
          </a:ln>
        </p:spPr>
      </p:pic>
      <p:pic>
        <p:nvPicPr>
          <p:cNvPr id="110" name="Google Shape;110;p1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140500" y="3413866"/>
            <a:ext cx="2575473" cy="746995"/>
          </a:xfrm>
          <a:prstGeom prst="rect">
            <a:avLst/>
          </a:prstGeom>
          <a:noFill/>
          <a:ln w="9525" cap="flat" cmpd="sng">
            <a:solidFill>
              <a:srgbClr val="FF0000"/>
            </a:solidFill>
            <a:prstDash val="solid"/>
            <a:round/>
            <a:headEnd type="none" w="sm" len="sm"/>
            <a:tailEnd type="none" w="sm" len="sm"/>
          </a:ln>
        </p:spPr>
      </p:pic>
      <p:pic>
        <p:nvPicPr>
          <p:cNvPr id="111" name="Google Shape;111;p1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140500" y="4210713"/>
            <a:ext cx="2575477" cy="780332"/>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p:nvPr/>
        </p:nvSpPr>
        <p:spPr>
          <a:xfrm>
            <a:off x="55075" y="52750"/>
            <a:ext cx="2438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i="0" u="none" strike="noStrike" cap="none">
              <a:solidFill>
                <a:schemeClr val="dk1"/>
              </a:solidFill>
              <a:latin typeface="Calibri"/>
              <a:ea typeface="Calibri"/>
              <a:cs typeface="Calibri"/>
              <a:sym typeface="Calibri"/>
            </a:endParaRPr>
          </a:p>
        </p:txBody>
      </p:sp>
      <p:sp>
        <p:nvSpPr>
          <p:cNvPr id="117" name="Google Shape;117;p20"/>
          <p:cNvSpPr txBox="1"/>
          <p:nvPr/>
        </p:nvSpPr>
        <p:spPr>
          <a:xfrm>
            <a:off x="114025" y="386489"/>
            <a:ext cx="44532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Sergey Brin Interview</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https://www.youtube.com/watch?v=8g7a0IWKDRE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Sergey Brin returned to Google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He is astonished by the exponential nature and pace of AI development. AI's ability to process information at a volume humans cannot (for example, deep research) while generating detailed results; AI's impact on education and college, Robotics and Hardware, Coding; AI models - trend towards convergence; Open Source vs. Closed Source; Evolution of Human-Computer Interaction; Gemini App; Increasing use of voice chat mode; AI in management</a:t>
            </a:r>
            <a:endParaRPr sz="1200">
              <a:solidFill>
                <a:schemeClr val="dk1"/>
              </a:solidFill>
              <a:latin typeface="Calibri"/>
              <a:ea typeface="Calibri"/>
              <a:cs typeface="Calibri"/>
              <a:sym typeface="Calibri"/>
            </a:endParaRPr>
          </a:p>
        </p:txBody>
      </p:sp>
      <p:pic>
        <p:nvPicPr>
          <p:cNvPr id="118" name="Google Shape;118;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805250" y="452525"/>
            <a:ext cx="2673334" cy="1865400"/>
          </a:xfrm>
          <a:prstGeom prst="rect">
            <a:avLst/>
          </a:prstGeom>
          <a:noFill/>
          <a:ln w="9525" cap="flat" cmpd="sng">
            <a:solidFill>
              <a:srgbClr val="FF0000"/>
            </a:solidFill>
            <a:prstDash val="solid"/>
            <a:round/>
            <a:headEnd type="none" w="sm" len="sm"/>
            <a:tailEnd type="none" w="sm" len="sm"/>
          </a:ln>
        </p:spPr>
      </p:pic>
      <p:sp>
        <p:nvSpPr>
          <p:cNvPr id="119" name="Google Shape;119;p20"/>
          <p:cNvSpPr txBox="1"/>
          <p:nvPr/>
        </p:nvSpPr>
        <p:spPr>
          <a:xfrm>
            <a:off x="114025" y="2295914"/>
            <a:ext cx="4453200" cy="278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processes x50 more token than a year ago</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processes 480 trillion tokens a month – 50× more than a year ago – and almost 5x more than the 100 trillion tokens a month that Microsoft’s Satya Nadella said his company processed.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Over 7 million developers are using Gemini API - a five-fold increase since the last I/O.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Gemini usage on Vertex AI has surged more than 40 times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Unit costs keep falling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 search AI Mode (rolling out in the U.S.) and AI Overviews (already serving 1.5 billion users monthly)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"World Model" - artificial intelligence initiative aimed at developing a foundational AI system that can understand, simulate, and interact with the physical world much like a human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https://venturebeat.com/ai/googles-world-model-bet-building-the-ai-operating-layer-before-microsoft-captures-the-ui/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20" name="Google Shape;120;p2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805250" y="2644338"/>
            <a:ext cx="3288450" cy="20922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p:nvPr/>
        </p:nvSpPr>
        <p:spPr>
          <a:xfrm>
            <a:off x="55075" y="52750"/>
            <a:ext cx="2438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Why Gemini</a:t>
            </a:r>
            <a:endParaRPr sz="2000" b="1" i="0" u="none" strike="noStrike" cap="none">
              <a:solidFill>
                <a:schemeClr val="dk1"/>
              </a:solidFill>
              <a:latin typeface="Calibri"/>
              <a:ea typeface="Calibri"/>
              <a:cs typeface="Calibri"/>
              <a:sym typeface="Calibri"/>
            </a:endParaRPr>
          </a:p>
        </p:txBody>
      </p:sp>
      <p:sp>
        <p:nvSpPr>
          <p:cNvPr id="126" name="Google Shape;126;p21"/>
          <p:cNvSpPr txBox="1"/>
          <p:nvPr/>
        </p:nvSpPr>
        <p:spPr>
          <a:xfrm>
            <a:off x="55075" y="379150"/>
            <a:ext cx="3208800" cy="463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Why Google's AI model is named "Gemini"?</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Gemini is the Latin word for "twins".</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It may be symbolizing the merger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of Google's DeepMind and Google Brain teams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into one unit called Google DeepMind.</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Gemini is also a star constellation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represents two mythological Greek twins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Castor and Pollux. The "Gemini" thus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metaphorically represents the dual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nature and combined strength.</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Also, the model was developed as multimodal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(dual nature) at a time when all LLMs were just</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plain text models.</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Also Google may have been inspired by NASA's Project Gemini (1965-66),</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its pioneering spirit, innovation and exploration.</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(NASA programs: Mercury, Gemini, Apollo).</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Gemini was also the predecessor of the Apollo program. So we still should expect the Google moonshot moment of AI</a:t>
            </a:r>
            <a:endParaRPr sz="1200">
              <a:solidFill>
                <a:schemeClr val="dk1"/>
              </a:solidFill>
              <a:latin typeface="Calibri"/>
              <a:ea typeface="Calibri"/>
              <a:cs typeface="Calibri"/>
              <a:sym typeface="Calibri"/>
            </a:endParaRPr>
          </a:p>
        </p:txBody>
      </p:sp>
      <p:pic>
        <p:nvPicPr>
          <p:cNvPr id="127" name="Google Shape;127;p2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947775" y="52750"/>
            <a:ext cx="1679450" cy="1343552"/>
          </a:xfrm>
          <a:prstGeom prst="rect">
            <a:avLst/>
          </a:prstGeom>
          <a:noFill/>
          <a:ln>
            <a:noFill/>
          </a:ln>
        </p:spPr>
      </p:pic>
      <p:pic>
        <p:nvPicPr>
          <p:cNvPr id="128" name="Google Shape;128;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179522" y="3535875"/>
            <a:ext cx="2183251" cy="1562375"/>
          </a:xfrm>
          <a:prstGeom prst="rect">
            <a:avLst/>
          </a:prstGeom>
          <a:noFill/>
          <a:ln>
            <a:noFill/>
          </a:ln>
        </p:spPr>
      </p:pic>
      <p:pic>
        <p:nvPicPr>
          <p:cNvPr id="129" name="Google Shape;129;p2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947778" y="3536200"/>
            <a:ext cx="2183251" cy="1561718"/>
          </a:xfrm>
          <a:prstGeom prst="rect">
            <a:avLst/>
          </a:prstGeom>
          <a:noFill/>
          <a:ln>
            <a:noFill/>
          </a:ln>
        </p:spPr>
      </p:pic>
      <p:pic>
        <p:nvPicPr>
          <p:cNvPr id="130" name="Google Shape;130;p2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3947776" y="1554663"/>
            <a:ext cx="1679451" cy="1938437"/>
          </a:xfrm>
          <a:prstGeom prst="rect">
            <a:avLst/>
          </a:prstGeom>
          <a:noFill/>
          <a:ln>
            <a:noFill/>
          </a:ln>
        </p:spPr>
      </p:pic>
      <p:pic>
        <p:nvPicPr>
          <p:cNvPr id="131" name="Google Shape;131;p21" title="gemini.jpg"/>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712975" y="52750"/>
            <a:ext cx="2293586" cy="34403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2"/>
          <p:cNvSpPr txBox="1"/>
          <p:nvPr/>
        </p:nvSpPr>
        <p:spPr>
          <a:xfrm>
            <a:off x="55075" y="52750"/>
            <a:ext cx="2438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Why Claude</a:t>
            </a:r>
            <a:endParaRPr sz="2000" b="1" i="0" u="none" strike="noStrike" cap="none">
              <a:solidFill>
                <a:schemeClr val="dk1"/>
              </a:solidFill>
              <a:latin typeface="Calibri"/>
              <a:ea typeface="Calibri"/>
              <a:cs typeface="Calibri"/>
              <a:sym typeface="Calibri"/>
            </a:endParaRPr>
          </a:p>
        </p:txBody>
      </p:sp>
      <p:sp>
        <p:nvSpPr>
          <p:cNvPr id="137" name="Google Shape;137;p22"/>
          <p:cNvSpPr txBox="1"/>
          <p:nvPr/>
        </p:nvSpPr>
        <p:spPr>
          <a:xfrm>
            <a:off x="55075" y="607750"/>
            <a:ext cx="28536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Why Anthropic LLM is named "Claude"</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It was named after Claude Shannon, the pioneering mathematician, electrical engineer, and computer scientist widely regarded as the "father of information theory" and a foundational figure in artificial intelligence research.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Shannon's groundbreaking work laid the theoretical groundwork for digital communication and modern computing, making his name a fitting choice for a cutting-edge AI system.</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Additionally, Anthropic chose the name "Claude" to distinguish their AI assistant from others in the market, many of which—such as Alexa, Siri, and Cortana—have female names.</a:t>
            </a:r>
            <a:endParaRPr sz="1200">
              <a:solidFill>
                <a:schemeClr val="dk1"/>
              </a:solidFill>
              <a:latin typeface="Calibri"/>
              <a:ea typeface="Calibri"/>
              <a:cs typeface="Calibri"/>
              <a:sym typeface="Calibri"/>
            </a:endParaRPr>
          </a:p>
        </p:txBody>
      </p:sp>
      <p:sp>
        <p:nvSpPr>
          <p:cNvPr id="138" name="Google Shape;138;p22"/>
          <p:cNvSpPr txBox="1"/>
          <p:nvPr/>
        </p:nvSpPr>
        <p:spPr>
          <a:xfrm>
            <a:off x="5602550" y="161700"/>
            <a:ext cx="3466200" cy="463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Claude Shannon</a:t>
            </a:r>
            <a:r>
              <a:rPr lang="en" sz="1200">
                <a:solidFill>
                  <a:schemeClr val="dk1"/>
                </a:solidFill>
                <a:latin typeface="Calibri"/>
                <a:ea typeface="Calibri"/>
                <a:cs typeface="Calibri"/>
                <a:sym typeface="Calibri"/>
              </a:rPr>
              <a:t> is called the "</a:t>
            </a:r>
            <a:r>
              <a:rPr lang="en" sz="1200" b="1">
                <a:solidFill>
                  <a:srgbClr val="3C78D8"/>
                </a:solidFill>
                <a:latin typeface="Calibri"/>
                <a:ea typeface="Calibri"/>
                <a:cs typeface="Calibri"/>
                <a:sym typeface="Calibri"/>
              </a:rPr>
              <a:t>father of information theory"</a:t>
            </a:r>
            <a:r>
              <a:rPr lang="en" sz="1200">
                <a:solidFill>
                  <a:schemeClr val="dk1"/>
                </a:solidFill>
                <a:latin typeface="Calibri"/>
                <a:ea typeface="Calibri"/>
                <a:cs typeface="Calibri"/>
                <a:sym typeface="Calibri"/>
              </a:rPr>
              <a:t> because he founded the entire field with his landmark 1948 paper, </a:t>
            </a:r>
            <a:r>
              <a:rPr lang="en" sz="1200" b="1">
                <a:solidFill>
                  <a:srgbClr val="FF0000"/>
                </a:solidFill>
                <a:latin typeface="Calibri"/>
                <a:ea typeface="Calibri"/>
                <a:cs typeface="Calibri"/>
                <a:sym typeface="Calibri"/>
              </a:rPr>
              <a:t>"A Mathematical Theory of Communication."</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In this work, Shannon introduced a rigorous, mathematical approach to quantifying information, defining key concepts such as the </a:t>
            </a:r>
            <a:r>
              <a:rPr lang="en" sz="1200" b="1">
                <a:solidFill>
                  <a:srgbClr val="FF0000"/>
                </a:solidFill>
                <a:latin typeface="Calibri"/>
                <a:ea typeface="Calibri"/>
                <a:cs typeface="Calibri"/>
                <a:sym typeface="Calibri"/>
              </a:rPr>
              <a:t>"bit" (the basic unit of information)</a:t>
            </a:r>
            <a:r>
              <a:rPr lang="en" sz="1200">
                <a:solidFill>
                  <a:schemeClr val="dk1"/>
                </a:solidFill>
                <a:latin typeface="Calibri"/>
                <a:ea typeface="Calibri"/>
                <a:cs typeface="Calibri"/>
                <a:sym typeface="Calibri"/>
              </a:rPr>
              <a:t>, and establishing how information could be efficiently </a:t>
            </a:r>
            <a:r>
              <a:rPr lang="en" sz="1200" b="1">
                <a:solidFill>
                  <a:srgbClr val="FF0000"/>
                </a:solidFill>
                <a:latin typeface="Calibri"/>
                <a:ea typeface="Calibri"/>
                <a:cs typeface="Calibri"/>
                <a:sym typeface="Calibri"/>
              </a:rPr>
              <a:t>encoded, transmitted, and compressed</a:t>
            </a:r>
            <a:r>
              <a:rPr lang="en" sz="1200">
                <a:solidFill>
                  <a:schemeClr val="dk1"/>
                </a:solidFill>
                <a:latin typeface="Calibri"/>
                <a:ea typeface="Calibri"/>
                <a:cs typeface="Calibri"/>
                <a:sym typeface="Calibri"/>
              </a:rPr>
              <a:t> over communication channels like phone lines or wireless networks.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Shannon's Entropy (information entropy) - a measure of the uncertainty or unpredictability in a set of possible messages. Entropy quantifies the average amount of information produced by a stochastic source of data.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The formula for entropy expresses the expected value of the information content (in bits if the logarithm is base 2) of the outcomes. In practical terms, higher entropy means more unpredictability (as in random noise), while lower entropy means more predictability (as in repetitive or structured messages).</a:t>
            </a:r>
            <a:endParaRPr sz="1200">
              <a:solidFill>
                <a:schemeClr val="dk1"/>
              </a:solidFill>
              <a:latin typeface="Calibri"/>
              <a:ea typeface="Calibri"/>
              <a:cs typeface="Calibri"/>
              <a:sym typeface="Calibri"/>
            </a:endParaRPr>
          </a:p>
        </p:txBody>
      </p:sp>
      <p:pic>
        <p:nvPicPr>
          <p:cNvPr id="139" name="Google Shape;139;p2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042950" y="607750"/>
            <a:ext cx="2438700" cy="1365672"/>
          </a:xfrm>
          <a:prstGeom prst="rect">
            <a:avLst/>
          </a:prstGeom>
          <a:noFill/>
          <a:ln>
            <a:noFill/>
          </a:ln>
        </p:spPr>
      </p:pic>
      <p:pic>
        <p:nvPicPr>
          <p:cNvPr id="140" name="Google Shape;140;p22"/>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2954672" y="2216525"/>
            <a:ext cx="2594387" cy="5698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p:nvPr/>
        </p:nvSpPr>
        <p:spPr>
          <a:xfrm>
            <a:off x="55075" y="52750"/>
            <a:ext cx="2438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4</a:t>
            </a:r>
            <a:endParaRPr sz="2000" b="1" i="0" u="none" strike="noStrike" cap="none">
              <a:solidFill>
                <a:schemeClr val="dk1"/>
              </a:solidFill>
              <a:latin typeface="Calibri"/>
              <a:ea typeface="Calibri"/>
              <a:cs typeface="Calibri"/>
              <a:sym typeface="Calibri"/>
            </a:endParaRPr>
          </a:p>
        </p:txBody>
      </p:sp>
      <p:sp>
        <p:nvSpPr>
          <p:cNvPr id="146" name="Google Shape;146;p23"/>
          <p:cNvSpPr txBox="1"/>
          <p:nvPr/>
        </p:nvSpPr>
        <p:spPr>
          <a:xfrm>
            <a:off x="140800" y="425975"/>
            <a:ext cx="4453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OpenAI Operator agent to use o3</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Operator, is an autonomous agent to browse the web and use tools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https://openai.com/index/o3-o4-mini-system-card-addendum-operator-o3/</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47" name="Google Shape;147;p23"/>
          <p:cNvSpPr txBox="1"/>
          <p:nvPr/>
        </p:nvSpPr>
        <p:spPr>
          <a:xfrm>
            <a:off x="176525" y="1381234"/>
            <a:ext cx="4453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AI Shows Higher Emotional IQ than Humans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six models were tested on standard emotional intelligence (EI) assessments. The AIs achieved an average score of 82%, significantly higher than the 56% scored by human participants.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https://neurosciencenews.com/ai-llm-emotional-iq-29119/</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48" name="Google Shape;148;p23"/>
          <p:cNvSpPr txBox="1"/>
          <p:nvPr/>
        </p:nvSpPr>
        <p:spPr>
          <a:xfrm>
            <a:off x="176525" y="2674011"/>
            <a:ext cx="44532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Oracle $40 Bln for 400K GPUs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Oracle signs $40 billion deal for 400,000 Nvidia GB200 chips to power OpenAI’s Texas super-hub, forming the core of OpenAI’s Stargate program</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https://www.notebookcheck.net/Oracle-signs-40-billion-deal-for-400-000-Nvidia-GB200-chips-to-power-OpenAI-s-Texas-super-hub.1023913.0.html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49" name="Google Shape;149;p23"/>
          <p:cNvSpPr txBox="1"/>
          <p:nvPr/>
        </p:nvSpPr>
        <p:spPr>
          <a:xfrm>
            <a:off x="176525" y="4130330"/>
            <a:ext cx="4453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ConvSearch-R1 improves prompts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two-stage alignment framework designed for conversational search, with a focus on conversational query reformulation (CQR)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https://github.com/BeastyZ/ConvSearch-R1</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https://arxiv.org/abs/2505.15776</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50" name="Google Shape;150;p23"/>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774075" y="242400"/>
            <a:ext cx="3023253" cy="757200"/>
          </a:xfrm>
          <a:prstGeom prst="rect">
            <a:avLst/>
          </a:prstGeom>
          <a:noFill/>
          <a:ln w="9525" cap="flat" cmpd="sng">
            <a:solidFill>
              <a:srgbClr val="FF0000"/>
            </a:solidFill>
            <a:prstDash val="solid"/>
            <a:round/>
            <a:headEnd type="none" w="sm" len="sm"/>
            <a:tailEnd type="none" w="sm" len="sm"/>
          </a:ln>
        </p:spPr>
      </p:pic>
      <p:pic>
        <p:nvPicPr>
          <p:cNvPr id="151" name="Google Shape;151;p23"/>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774077" y="1148700"/>
            <a:ext cx="2006609" cy="1329412"/>
          </a:xfrm>
          <a:prstGeom prst="rect">
            <a:avLst/>
          </a:prstGeom>
          <a:noFill/>
          <a:ln w="9525" cap="flat" cmpd="sng">
            <a:solidFill>
              <a:srgbClr val="FF0000"/>
            </a:solidFill>
            <a:prstDash val="solid"/>
            <a:round/>
            <a:headEnd type="none" w="sm" len="sm"/>
            <a:tailEnd type="none" w="sm" len="sm"/>
          </a:ln>
        </p:spPr>
      </p:pic>
      <p:pic>
        <p:nvPicPr>
          <p:cNvPr id="152" name="Google Shape;152;p23"/>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774075" y="2627201"/>
            <a:ext cx="3061101" cy="1275950"/>
          </a:xfrm>
          <a:prstGeom prst="rect">
            <a:avLst/>
          </a:prstGeom>
          <a:noFill/>
          <a:ln w="9525" cap="flat" cmpd="sng">
            <a:solidFill>
              <a:srgbClr val="FF0000"/>
            </a:solidFill>
            <a:prstDash val="solid"/>
            <a:round/>
            <a:headEnd type="none" w="sm" len="sm"/>
            <a:tailEnd type="none" w="sm" len="sm"/>
          </a:ln>
        </p:spPr>
      </p:pic>
      <p:pic>
        <p:nvPicPr>
          <p:cNvPr id="153" name="Google Shape;153;p23"/>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4774075" y="4130326"/>
            <a:ext cx="3510509" cy="9420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3715</Words>
  <Application>Microsoft Macintosh PowerPoint</Application>
  <PresentationFormat>On-screen Show (16:9)</PresentationFormat>
  <Paragraphs>415</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Roboto</vt:lpstr>
      <vt:lpstr>Arial</vt:lpstr>
      <vt:lpstr>Victor Mono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2025-05-29T22:54:21Z</dcterms:modified>
</cp:coreProperties>
</file>