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8"/>
  </p:normalViewPr>
  <p:slideViewPr>
    <p:cSldViewPr>
      <p:cViewPr varScale="1">
        <p:scale>
          <a:sx n="146" d="100"/>
          <a:sy n="146" d="100"/>
        </p:scale>
        <p:origin x="168" y="3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732fa442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4732fa4420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4618421fb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4" name="Google Shape;154;g34618421fb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c2d3f267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4c2d3f267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4c34e2cf40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4" name="Google Shape;174;g34c34e2cf40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4828d26dc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g34828d26dc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34828d26dc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g34828d26dcd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34626f8be97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g34626f8be97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34752c6e98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g34752c6e98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46f517ac9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8" name="Google Shape;218;g346f517ac9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46f9bda0b4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0" name="Google Shape;230;g346f9bda0b4_2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34c34e2cf40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g34c34e2cf40_0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4c34e2cf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g34c34e2cf4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3" name="Google Shape;253;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6df22472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346df22472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46482488d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346482488d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3464d8d015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9" name="Google Shape;99;g3464d8d015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4618421fb7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g34618421fb7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4752c6e985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g34752c6e985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47b38fb59d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g347b38fb59d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4626f8be9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4626f8be9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techcrunch.com/2025/03/31/alphabets-ai-drug-discovery-platform-isomorphic-labs-raises-600m-from-thrive/" TargetMode="External"/><Relationship Id="rId7" Type="http://schemas.openxmlformats.org/officeDocument/2006/relationships/hyperlink" Target="https://x.com/allhands_ai/status/1906760162406285442"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developers.googleblog.com/en/introducing-txgemma-open-models-improving-therapeutics-development/" TargetMode="External"/><Relationship Id="rId5" Type="http://schemas.openxmlformats.org/officeDocument/2006/relationships/hyperlink" Target="https://www.infoq.com/news/2025/03/txgemma-google-deepmind/" TargetMode="External"/><Relationship Id="rId4" Type="http://schemas.openxmlformats.org/officeDocument/2006/relationships/hyperlink" Target="https://openrouter.ai/mistral/ministral-8b"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https://arxiv.org/abs/2501.16295v1" TargetMode="External"/><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hyperlink" Target="https://labs.amazon.science/blog/nova-act" TargetMode="External"/><Relationship Id="rId4" Type="http://schemas.openxmlformats.org/officeDocument/2006/relationships/hyperlink" Target="https://opentools.ai/news/extropic-the-startup-challenging-nvidias-ai-dominance"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www.genspark.ai"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arxiv.org/html/2503.23674v1" TargetMode="Externa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hyperlink" Target="https://techcrunch.com/2025/04/02/anthropic-launches-an-ai-chatbot-tier-for-colleges-and-universities/" TargetMode="External"/><Relationship Id="rId7"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hyperlink" Target="https://www.thecrimson.com/article/2025/4/4/hbs-makes-ai-class-required/" TargetMode="External"/><Relationship Id="rId4" Type="http://schemas.openxmlformats.org/officeDocument/2006/relationships/hyperlink" Target="https://openai.com/chatgpt/education/"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augmentcode.com/blog/1-open-source-agent-on-swe-bench-verified-by-combining-claude-3-7-and-o1"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hyperlink" Target="https://www.nature.com/articles/s41592-025-02636-z"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hyperlink" Target="https://huggingface.co/biomap-research"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6.jpe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hyperlink" Target="https://www.youtube.com/watch?v=0rwYOa7pJCs" TargetMode="External"/><Relationship Id="rId4" Type="http://schemas.openxmlformats.org/officeDocument/2006/relationships/image" Target="../media/image27.jpeg"/></Relationships>
</file>

<file path=ppt/slides/_rels/slide17.xml.rels><?xml version="1.0" encoding="UTF-8" standalone="yes"?>
<Relationships xmlns="http://schemas.openxmlformats.org/package/2006/relationships"><Relationship Id="rId3" Type="http://schemas.openxmlformats.org/officeDocument/2006/relationships/hyperlink" Target="https://x.com/gregisenberg/status/1906332104381620473"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hyperlink" Target="https://x.com/ArfurRock/status/1906768733135098360"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ww.windsurf.com/blog/windsurf-wave-6" TargetMode="External"/><Relationship Id="rId5" Type="http://schemas.openxmlformats.org/officeDocument/2006/relationships/image" Target="../media/image32.png"/><Relationship Id="rId4" Type="http://schemas.openxmlformats.org/officeDocument/2006/relationships/hyperlink" Target="https://analyticsindiamag.com/ai-features/why-developers-are-cancelling-cursor-subscription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earth.com/news/ai-proves-that-fingerprints-are-not-unique-shattering-long-held-belief-legal-implications/"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hyperlink" Target="https://www.science.org/doi/10.1126/sciadv.adi0329"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I-q2LYaq9uE" TargetMode="External"/><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hyperlink" Target="https://vareto.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Elo_rating_system" TargetMode="External"/><Relationship Id="rId7" Type="http://schemas.openxmlformats.org/officeDocument/2006/relationships/image" Target="../media/image3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9.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qwenlm.github.io/blog/qvq-max-preview/"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rxiv.org/abs/2502.08235"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www.youtube.com/watch?v=vpNmKN2szt8"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youtube.com/shorts/MCyZDrrvwv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hyperlink" Target="https://www.youtube.com/watch?v=Ny4XilJuuy4&amp;t=162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fairyshine/Chain-of-Tool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hyperlink" Target="https://arxiv.org/abs/2503.16779v1"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ZatGE3f1Rl0" TargetMode="External"/><Relationship Id="rId7" Type="http://schemas.openxmlformats.org/officeDocument/2006/relationships/hyperlink" Target="https://finance.yahoo.com/news/japan-tobacco-d-wave-announce-110000623.html"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hyperlink" Target="https://www.nvidia.com/en-us/solutions/quantum-computing/accelerated-quantum-center/" TargetMode="External"/><Relationship Id="rId4" Type="http://schemas.openxmlformats.org/officeDocument/2006/relationships/hyperlink" Target="https://www.threads.net/@businessnews100/post/DHcxN2AotOZ"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en.wikipedia.org/wiki/Studio_Ghibli" TargetMode="External"/><Relationship Id="rId3" Type="http://schemas.openxmlformats.org/officeDocument/2006/relationships/hyperlink" Target="https://help.openai.com/en/articles/6825453-chatgpt-release-notes" TargetMode="External"/><Relationship Id="rId7" Type="http://schemas.openxmlformats.org/officeDocument/2006/relationships/hyperlink" Target="https://www.youtube.com/watch?v=nZDpoICcxLM"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image" Target="../media/image15.jpeg"/><Relationship Id="rId5" Type="http://schemas.openxmlformats.org/officeDocument/2006/relationships/hyperlink" Target="https://x.com/OpenAI/status/1905331956856050135" TargetMode="External"/><Relationship Id="rId10" Type="http://schemas.openxmlformats.org/officeDocument/2006/relationships/image" Target="../media/image14.jpeg"/><Relationship Id="rId4" Type="http://schemas.openxmlformats.org/officeDocument/2006/relationships/hyperlink" Target="https://openai.com/chatgpt/team/" TargetMode="External"/><Relationship Id="rId9" Type="http://schemas.openxmlformats.org/officeDocument/2006/relationships/image" Target="../media/image13.jpeg"/></Relationships>
</file>

<file path=ppt/slides/_rels/slide9.xml.rels><?xml version="1.0" encoding="UTF-8" standalone="yes"?>
<Relationships xmlns="http://schemas.openxmlformats.org/package/2006/relationships"><Relationship Id="rId8" Type="http://schemas.openxmlformats.org/officeDocument/2006/relationships/hyperlink" Target="https://www.reuters.com/technology/artificial-intelligence/chinas-zhipu-ai-launches-free-ai-agent-intensifying-domestic-tech-race-2025-03-31/" TargetMode="External"/><Relationship Id="rId3" Type="http://schemas.openxmlformats.org/officeDocument/2006/relationships/hyperlink" Target="https://forum.cursor.com/t/the-whole-200k-context-window-of-claude-3-7-sonnet-max/69736" TargetMode="External"/><Relationship Id="rId7" Type="http://schemas.openxmlformats.org/officeDocument/2006/relationships/hyperlink" Target="https://x.com/gregisenberg/status/1906066968068719016"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transformer-circuits.pub/2025/attribution-graphs/biology.html" TargetMode="External"/><Relationship Id="rId5" Type="http://schemas.openxmlformats.org/officeDocument/2006/relationships/hyperlink" Target="https://transformer-circuits.pub/2025/attribution-graphs/methods.html" TargetMode="External"/><Relationship Id="rId4" Type="http://schemas.openxmlformats.org/officeDocument/2006/relationships/hyperlink" Target="https://www.marktechpost.com/2025/03/28/ucla-researchers-released-openvlthinker-7b-a-reinforcement-learning-driven-model-for-enhancing-complex-visual-reasoning-and-step-by-step-problem-solving-in-multimodal-system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1634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Elon Musk Merges xAI and 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Qwen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"Oversinking" - thinking too much</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Yann LeCun "No Way In HELL AGI In 2 Years"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Chain-of-Tools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Quantum Research Center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GPT-4o update &amp; Image Generation</a:t>
            </a: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April 4</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96476"/>
            <a:ext cx="4502400" cy="24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2530571"/>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OpenVLThinker-7B - Visual Reasoning</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limits content length to 70k tokens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 How LLMs "think"</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20 ideas for a startup</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Zhipu AI GLM series of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TxGemma - open models for Drug Discovery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Isomorphic Labs - Alphabet’s AI drug discovery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 Ministral 8b - model for Edge &amp; privacy</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Runway's Gen-4  AI Video Generator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OpenHands 32B LM for software Engineering</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043000"/>
            <a:ext cx="4502400" cy="34818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Mixture-of-Mamba - a new State Space Model (SSM)</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Extropic AI chips aiming to outperform Nvidia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Nova Act - Amazon's AI for web browser automation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GenSpark Super Agent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GPT 4.5 passes Turing Test better than Humans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Claude and OpenAI for Education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Augment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xTrimoPGLM - 100B protein model</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Humanoid Robots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Find billion dollar idea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Ollama for coding in PyCharm or VS Code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Cursor grew x20 in one year</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proves - human fingerprints are not unique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Kat Orekhova - Startups and AI</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scikit-learn on GPU</a:t>
            </a:r>
            <a:endParaRPr sz="1500" b="1">
              <a:solidFill>
                <a:srgbClr val="3C78D8"/>
              </a:solidFill>
              <a:latin typeface="Calibri"/>
              <a:ea typeface="Calibri"/>
              <a:cs typeface="Calibri"/>
              <a:sym typeface="Calibri"/>
            </a:endParaRPr>
          </a:p>
        </p:txBody>
      </p:sp>
      <p:pic>
        <p:nvPicPr>
          <p:cNvPr id="68" name="Google Shape;68;p1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597761" y="106800"/>
            <a:ext cx="1461965" cy="81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p:nvPr/>
        </p:nvSpPr>
        <p:spPr>
          <a:xfrm>
            <a:off x="55075" y="52750"/>
            <a:ext cx="210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47" name="Google Shape;147;p24"/>
          <p:cNvSpPr txBox="1"/>
          <p:nvPr/>
        </p:nvSpPr>
        <p:spPr>
          <a:xfrm>
            <a:off x="100100" y="3668856"/>
            <a:ext cx="44313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Isomorphic Labs - Alphabet’s AI drug discovery platform raises $600M from Thrive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accurately predicting the 3D structure, model biological systems, predict drug interactions within body, design novel therapeutic molecules, accelerating Drug Discovery, collaboration with large pharmaceutical companies</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https://techcrunch.com/2025/03/31/alphabets-ai-drug-discovery-platform-isomorphic-labs-raises-600m-from-thrive/</a:t>
            </a:r>
            <a:endParaRPr sz="900">
              <a:solidFill>
                <a:schemeClr val="dk1"/>
              </a:solidFill>
              <a:latin typeface="Calibri"/>
              <a:ea typeface="Calibri"/>
              <a:cs typeface="Calibri"/>
              <a:sym typeface="Calibri"/>
            </a:endParaRPr>
          </a:p>
        </p:txBody>
      </p:sp>
      <p:sp>
        <p:nvSpPr>
          <p:cNvPr id="148" name="Google Shape;148;p24"/>
          <p:cNvSpPr txBox="1"/>
          <p:nvPr/>
        </p:nvSpPr>
        <p:spPr>
          <a:xfrm>
            <a:off x="4667600" y="226750"/>
            <a:ext cx="4431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Mistral: Ministral 8b - model for Edge &amp; private computing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https://openrouter.ai/mistral/ministral-8b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Eefficiency in knowledge-intensive tasks, commonsense reasoning, and function-calling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Specialized interleaved sliding-window attention mechanism, enabling faster and more memory-efficient inference.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Ministral 8B excels in local, low-latency applications such as offline translation, smart assistants, autonomous robotics, and local analytics.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Up to 128k context length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Can function as a performant intermediary in multi-step agentic workflows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comparable models like Mistral 7B across benchmarks</a:t>
            </a:r>
            <a:endParaRPr sz="1200">
              <a:solidFill>
                <a:srgbClr val="131313"/>
              </a:solidFill>
              <a:latin typeface="Calibri"/>
              <a:ea typeface="Calibri"/>
              <a:cs typeface="Calibri"/>
              <a:sym typeface="Calibri"/>
            </a:endParaRPr>
          </a:p>
        </p:txBody>
      </p:sp>
      <p:sp>
        <p:nvSpPr>
          <p:cNvPr id="149" name="Google Shape;149;p24"/>
          <p:cNvSpPr txBox="1"/>
          <p:nvPr/>
        </p:nvSpPr>
        <p:spPr>
          <a:xfrm>
            <a:off x="100100" y="406125"/>
            <a:ext cx="44313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TxGemma - open models for Drug Discovery</a:t>
            </a:r>
            <a:endParaRPr sz="1200" b="1">
              <a:solidFill>
                <a:srgbClr val="FF0000"/>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https://www.infoq.com/news/2025/03/txgemma-google-deepmind/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https://developers.googleblog.com/en/introducing-txgemma-open-models-improving-therapeutics-development/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TxGemma predicts and explains its drug effectiveness predictions.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Trained on 7 Mln  examples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sizes: 2B, 9B, and 27B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Classification – Predicting whether a molecule can cross the blood-brain barrier.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Regression – Estimating drug binding affinity.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Generation – Inferring reactants from chemical reactions.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benchmark tests, the 27B Predict model outperformed or matched specialized models on 64 of 66 key tasks.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TxGemma-Chat  - researches can ask questions, multi-turn discussions.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 fine-tuning example Colab notebook, allowing researchers to adjust the model for their own data.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Agentic-Tx - multi-step research Agent workflow</a:t>
            </a:r>
            <a:endParaRPr sz="1200">
              <a:solidFill>
                <a:srgbClr val="131313"/>
              </a:solidFill>
              <a:latin typeface="Calibri"/>
              <a:ea typeface="Calibri"/>
              <a:cs typeface="Calibri"/>
              <a:sym typeface="Calibri"/>
            </a:endParaRPr>
          </a:p>
        </p:txBody>
      </p:sp>
      <p:sp>
        <p:nvSpPr>
          <p:cNvPr id="150" name="Google Shape;150;p24"/>
          <p:cNvSpPr txBox="1"/>
          <p:nvPr/>
        </p:nvSpPr>
        <p:spPr>
          <a:xfrm>
            <a:off x="4667600" y="2703425"/>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Runway's Gen-4  AI Video Generator </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Maintains character and scene consistency across different shots and angles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Users can generate 5-10 second clips at 720p resolution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 uses reference images and descriptions to create consistent outputs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Runway Raises $308M to Build the "Hollywood of AI"</a:t>
            </a:r>
            <a:endParaRPr sz="1200">
              <a:solidFill>
                <a:srgbClr val="131313"/>
              </a:solidFill>
              <a:latin typeface="Calibri"/>
              <a:ea typeface="Calibri"/>
              <a:cs typeface="Calibri"/>
              <a:sym typeface="Calibri"/>
            </a:endParaRPr>
          </a:p>
        </p:txBody>
      </p:sp>
      <p:sp>
        <p:nvSpPr>
          <p:cNvPr id="151" name="Google Shape;151;p24"/>
          <p:cNvSpPr txBox="1"/>
          <p:nvPr/>
        </p:nvSpPr>
        <p:spPr>
          <a:xfrm>
            <a:off x="4667600" y="4116000"/>
            <a:ext cx="4431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OpenHands LM - 32B model for software Engineering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 </a:t>
            </a:r>
            <a:r>
              <a:rPr lang="en" sz="1200" u="sng">
                <a:solidFill>
                  <a:schemeClr val="hlink"/>
                </a:solidFill>
                <a:latin typeface="Calibri"/>
                <a:ea typeface="Calibri"/>
                <a:cs typeface="Calibri"/>
                <a:sym typeface="Calibri"/>
                <a:hlinkClick r:id="rId7"/>
              </a:rPr>
              <a:t>https://x.com/allhands_ai/status/1906760162406285442</a:t>
            </a:r>
            <a:r>
              <a:rPr lang="en" sz="1200">
                <a:solidFill>
                  <a:srgbClr val="131313"/>
                </a:solidFill>
                <a:latin typeface="Calibri"/>
                <a:ea typeface="Calibri"/>
                <a:cs typeface="Calibri"/>
                <a:sym typeface="Calibri"/>
              </a:rPr>
              <a:t>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a 32B model with matching performance on software engineering tasks benchmarks like SWE-Bench Verified. This is 20 times smaller than the DeepSeek model!</a:t>
            </a:r>
            <a:endParaRPr sz="1200">
              <a:solidFill>
                <a:srgbClr val="13131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5"/>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57" name="Google Shape;157;p25"/>
          <p:cNvSpPr txBox="1"/>
          <p:nvPr/>
        </p:nvSpPr>
        <p:spPr>
          <a:xfrm>
            <a:off x="55075" y="573550"/>
            <a:ext cx="3766200" cy="126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Mixture-of-Mamba - a new State Space Model (SSM)</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Mixture-of-Mamba: Enhancing Multi-Modal State-Space Models with Modality-Aware Sparsity</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https://arxiv.org/abs/2501.16295v1</a:t>
            </a:r>
            <a:r>
              <a:rPr lang="en" sz="9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Multi-modal pretraining (text, image, speech).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1.4B parameters, requires much less FLOPs (25-42% of base model)</a:t>
            </a:r>
            <a:endParaRPr sz="1200">
              <a:solidFill>
                <a:srgbClr val="131313"/>
              </a:solidFill>
              <a:latin typeface="Calibri"/>
              <a:ea typeface="Calibri"/>
              <a:cs typeface="Calibri"/>
              <a:sym typeface="Calibri"/>
            </a:endParaRPr>
          </a:p>
        </p:txBody>
      </p:sp>
      <p:sp>
        <p:nvSpPr>
          <p:cNvPr id="158" name="Google Shape;158;p25"/>
          <p:cNvSpPr txBox="1"/>
          <p:nvPr/>
        </p:nvSpPr>
        <p:spPr>
          <a:xfrm>
            <a:off x="6523925" y="1783000"/>
            <a:ext cx="2557500" cy="66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Extropic startup - AI chips, aiming to outperform Nvidia</a:t>
            </a:r>
            <a:r>
              <a:rPr lang="en" sz="1200">
                <a:solidFill>
                  <a:srgbClr val="131313"/>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https://opentools.ai/news/extropic-the-startup-challenging-nvidias-ai-dominance</a:t>
            </a:r>
            <a:endParaRPr sz="900">
              <a:solidFill>
                <a:srgbClr val="131313"/>
              </a:solidFill>
              <a:latin typeface="Calibri"/>
              <a:ea typeface="Calibri"/>
              <a:cs typeface="Calibri"/>
              <a:sym typeface="Calibri"/>
            </a:endParaRPr>
          </a:p>
        </p:txBody>
      </p:sp>
      <p:sp>
        <p:nvSpPr>
          <p:cNvPr id="159" name="Google Shape;159;p25"/>
          <p:cNvSpPr txBox="1"/>
          <p:nvPr/>
        </p:nvSpPr>
        <p:spPr>
          <a:xfrm>
            <a:off x="55075" y="2940625"/>
            <a:ext cx="44229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Nova Act - Amazon's new AI model for web browser automation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Filling forms, making purchases, scheduling tasks, and navigating websites without human input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Available via Nova Act SDK, supports natural language commands and Python scripting for building intelligent applications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Currently available as a research preview in the US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Nova Act is already integrated into features of Alexa Plus and aims to handle complex, multi-step tasks efficiently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Amazon highlights its cost-effectiveness and scalability compared to competitors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https://labs.amazon.science/blog/nova-act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60" name="Google Shape;160;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268450" y="512250"/>
            <a:ext cx="1208651" cy="1206550"/>
          </a:xfrm>
          <a:prstGeom prst="rect">
            <a:avLst/>
          </a:prstGeom>
          <a:noFill/>
          <a:ln w="9525" cap="flat" cmpd="sng">
            <a:solidFill>
              <a:srgbClr val="FF0000"/>
            </a:solidFill>
            <a:prstDash val="solid"/>
            <a:round/>
            <a:headEnd type="none" w="sm" len="sm"/>
            <a:tailEnd type="none" w="sm" len="sm"/>
          </a:ln>
        </p:spPr>
      </p:pic>
      <p:pic>
        <p:nvPicPr>
          <p:cNvPr id="161" name="Google Shape;161;p25"/>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67200" y="3452625"/>
            <a:ext cx="2751824" cy="1375912"/>
          </a:xfrm>
          <a:prstGeom prst="rect">
            <a:avLst/>
          </a:prstGeom>
          <a:noFill/>
          <a:ln w="9525" cap="flat" cmpd="sng">
            <a:solidFill>
              <a:srgbClr val="FF0000"/>
            </a:solidFill>
            <a:prstDash val="solid"/>
            <a:round/>
            <a:headEnd type="none" w="sm" len="sm"/>
            <a:tailEnd type="none" w="sm" len="sm"/>
          </a:ln>
        </p:spPr>
      </p:pic>
      <p:pic>
        <p:nvPicPr>
          <p:cNvPr id="162" name="Google Shape;162;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3896726" y="138700"/>
            <a:ext cx="2472201" cy="26046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68" name="Google Shape;168;p26"/>
          <p:cNvSpPr txBox="1"/>
          <p:nvPr/>
        </p:nvSpPr>
        <p:spPr>
          <a:xfrm>
            <a:off x="55075" y="497350"/>
            <a:ext cx="44481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GenSpark Super Agent </a:t>
            </a:r>
            <a:r>
              <a:rPr lang="en" sz="1200">
                <a:solidFill>
                  <a:srgbClr val="131313"/>
                </a:solidFill>
                <a:latin typeface="Calibri"/>
                <a:ea typeface="Calibri"/>
                <a:cs typeface="Calibri"/>
                <a:sym typeface="Calibri"/>
              </a:rPr>
              <a:t>- AI-powered platform.</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Generating personalized "Sparkpages," conducting deep research, providing news briefings, and supporting creative industries like fashion. The tool emphasizes saving time while enhancing productivity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https://www.genspark.ai</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GenSpark AI (Super Agent) is a small AI-focused division of GenSpark - a Training Services company. GenSpark AI has less than 50 employees, headquartered in Palo Alto, CA. GenSpark AI was founded by former Baidu executives, it raised $160 million in funding, with a current valuation of $530 million as of early 2025.</a:t>
            </a:r>
            <a:endParaRPr sz="1200">
              <a:solidFill>
                <a:srgbClr val="131313"/>
              </a:solidFill>
              <a:latin typeface="Calibri"/>
              <a:ea typeface="Calibri"/>
              <a:cs typeface="Calibri"/>
              <a:sym typeface="Calibri"/>
            </a:endParaRPr>
          </a:p>
        </p:txBody>
      </p:sp>
      <p:pic>
        <p:nvPicPr>
          <p:cNvPr id="169" name="Google Shape;169;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5075" y="2659075"/>
            <a:ext cx="4448102" cy="2030741"/>
          </a:xfrm>
          <a:prstGeom prst="rect">
            <a:avLst/>
          </a:prstGeom>
          <a:noFill/>
          <a:ln w="9525" cap="flat" cmpd="sng">
            <a:solidFill>
              <a:srgbClr val="FF0000"/>
            </a:solidFill>
            <a:prstDash val="solid"/>
            <a:round/>
            <a:headEnd type="none" w="sm" len="sm"/>
            <a:tailEnd type="none" w="sm" len="sm"/>
          </a:ln>
        </p:spPr>
      </p:pic>
      <p:sp>
        <p:nvSpPr>
          <p:cNvPr id="170" name="Google Shape;170;p26"/>
          <p:cNvSpPr txBox="1"/>
          <p:nvPr/>
        </p:nvSpPr>
        <p:spPr>
          <a:xfrm>
            <a:off x="4631125" y="497350"/>
            <a:ext cx="44481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 4.5 passes Turing Test better than Humans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University of California San Diego recruited two groups of human participants (126 UCSD psychology undergraduates and 158 from "Prolific" recruiters).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OpenAI GPT‑4.5 with a “PERSONA” prompt managed a win rate of 73% on Turing test - </a:t>
            </a:r>
            <a:r>
              <a:rPr lang="en" sz="900" u="sng">
                <a:solidFill>
                  <a:schemeClr val="hlink"/>
                </a:solidFill>
                <a:latin typeface="Calibri"/>
                <a:ea typeface="Calibri"/>
                <a:cs typeface="Calibri"/>
                <a:sym typeface="Calibri"/>
                <a:hlinkClick r:id="rId5"/>
              </a:rPr>
              <a:t>https://arxiv.org/html/2503.23674v1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171" name="Google Shape;171;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319575" y="1678625"/>
            <a:ext cx="2980075" cy="1786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7"/>
          <p:cNvSpPr txBox="1"/>
          <p:nvPr/>
        </p:nvSpPr>
        <p:spPr>
          <a:xfrm>
            <a:off x="55075" y="52750"/>
            <a:ext cx="4448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Claude and OpenAI for Education</a:t>
            </a:r>
            <a:endParaRPr sz="2000" b="1">
              <a:solidFill>
                <a:schemeClr val="dk1"/>
              </a:solidFill>
              <a:latin typeface="Calibri"/>
              <a:ea typeface="Calibri"/>
              <a:cs typeface="Calibri"/>
              <a:sym typeface="Calibri"/>
            </a:endParaRPr>
          </a:p>
        </p:txBody>
      </p:sp>
      <p:sp>
        <p:nvSpPr>
          <p:cNvPr id="177" name="Google Shape;177;p27"/>
          <p:cNvSpPr txBox="1"/>
          <p:nvPr/>
        </p:nvSpPr>
        <p:spPr>
          <a:xfrm>
            <a:off x="248025" y="2003525"/>
            <a:ext cx="52047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Anthropic launches an AI chatbot plan for colleges and universities</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This is an answer to </a:t>
            </a:r>
            <a:r>
              <a:rPr lang="en" sz="1200" b="1">
                <a:solidFill>
                  <a:srgbClr val="3C78D8"/>
                </a:solidFill>
                <a:latin typeface="Calibri"/>
                <a:ea typeface="Calibri"/>
                <a:cs typeface="Calibri"/>
                <a:sym typeface="Calibri"/>
              </a:rPr>
              <a:t>OpenAI’s ChatGPT Edu plan</a:t>
            </a:r>
            <a:endParaRPr sz="1200" b="1">
              <a:solidFill>
                <a:srgbClr val="3C78D8"/>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https://techcrunch.com/2025/04/02/anthropic-launches-an-ai-chatbot-tier-for-colleges-and-universities/</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https://openai.com/chatgpt/education/</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b="1">
                <a:solidFill>
                  <a:srgbClr val="3C78D8"/>
                </a:solidFill>
                <a:latin typeface="Calibri"/>
                <a:ea typeface="Calibri"/>
                <a:cs typeface="Calibri"/>
                <a:sym typeface="Calibri"/>
              </a:rPr>
              <a:t>MBA Students at Harvard Business School </a:t>
            </a:r>
            <a:br>
              <a:rPr lang="en" sz="1200" b="1">
                <a:solidFill>
                  <a:srgbClr val="3C78D8"/>
                </a:solidFill>
                <a:latin typeface="Calibri"/>
                <a:ea typeface="Calibri"/>
                <a:cs typeface="Calibri"/>
                <a:sym typeface="Calibri"/>
              </a:rPr>
            </a:br>
            <a:r>
              <a:rPr lang="en" sz="1200" b="1">
                <a:solidFill>
                  <a:srgbClr val="3C78D8"/>
                </a:solidFill>
                <a:latin typeface="Calibri"/>
                <a:ea typeface="Calibri"/>
                <a:cs typeface="Calibri"/>
                <a:sym typeface="Calibri"/>
              </a:rPr>
              <a:t>Must Take AI Course To Graduate</a:t>
            </a:r>
            <a:br>
              <a:rPr lang="en" sz="900">
                <a:solidFill>
                  <a:srgbClr val="131313"/>
                </a:solidFill>
                <a:latin typeface="Calibri"/>
                <a:ea typeface="Calibri"/>
                <a:cs typeface="Calibri"/>
                <a:sym typeface="Calibri"/>
              </a:rPr>
            </a:br>
            <a:r>
              <a:rPr lang="en" sz="900" u="sng">
                <a:solidFill>
                  <a:schemeClr val="hlink"/>
                </a:solidFill>
                <a:latin typeface="Calibri"/>
                <a:ea typeface="Calibri"/>
                <a:cs typeface="Calibri"/>
                <a:sym typeface="Calibri"/>
                <a:hlinkClick r:id="rId5"/>
              </a:rPr>
              <a:t>https://www.thecrimson.com/article/2025/4/4/hbs-makes-ai-class-required/</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178" name="Google Shape;178;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099503" y="587253"/>
            <a:ext cx="1348375" cy="1348375"/>
          </a:xfrm>
          <a:prstGeom prst="rect">
            <a:avLst/>
          </a:prstGeom>
          <a:noFill/>
          <a:ln w="9525" cap="flat" cmpd="sng">
            <a:solidFill>
              <a:srgbClr val="FF0000"/>
            </a:solidFill>
            <a:prstDash val="solid"/>
            <a:round/>
            <a:headEnd type="none" w="sm" len="sm"/>
            <a:tailEnd type="none" w="sm" len="sm"/>
          </a:ln>
        </p:spPr>
      </p:pic>
      <p:pic>
        <p:nvPicPr>
          <p:cNvPr id="179" name="Google Shape;179;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813574" y="186723"/>
            <a:ext cx="3195899" cy="4793848"/>
          </a:xfrm>
          <a:prstGeom prst="rect">
            <a:avLst/>
          </a:prstGeom>
          <a:noFill/>
          <a:ln w="9525" cap="flat" cmpd="sng">
            <a:solidFill>
              <a:srgbClr val="FF0000"/>
            </a:solidFill>
            <a:prstDash val="solid"/>
            <a:round/>
            <a:headEnd type="none" w="sm" len="sm"/>
            <a:tailEnd type="none" w="sm" len="sm"/>
          </a:ln>
        </p:spPr>
      </p:pic>
      <p:pic>
        <p:nvPicPr>
          <p:cNvPr id="180" name="Google Shape;180;p27"/>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341154" y="3319925"/>
            <a:ext cx="2490975" cy="1660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8"/>
          <p:cNvSpPr txBox="1"/>
          <p:nvPr/>
        </p:nvSpPr>
        <p:spPr>
          <a:xfrm>
            <a:off x="55075" y="52750"/>
            <a:ext cx="27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Augment Code</a:t>
            </a:r>
            <a:endParaRPr sz="2000" b="1">
              <a:solidFill>
                <a:schemeClr val="dk1"/>
              </a:solidFill>
              <a:latin typeface="Calibri"/>
              <a:ea typeface="Calibri"/>
              <a:cs typeface="Calibri"/>
              <a:sym typeface="Calibri"/>
            </a:endParaRPr>
          </a:p>
        </p:txBody>
      </p:sp>
      <p:sp>
        <p:nvSpPr>
          <p:cNvPr id="186" name="Google Shape;186;p28"/>
          <p:cNvSpPr txBox="1"/>
          <p:nvPr/>
        </p:nvSpPr>
        <p:spPr>
          <a:xfrm>
            <a:off x="4502050" y="617425"/>
            <a:ext cx="45405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Augment Code is a sophisticated AI-powered platform designed specifically for professional software engineers and large-scale software projects.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deeply understands a company's specific codebase, dependencies, and even external APIs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uses RAG to provide precise, context-aware suggestions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Developers can ask questions about their codebase, troubleshoot issues, and get explanations about components, APIs, or bugs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offers in-line code completions, generates complex snippets or entire functions, and simplifies multi-step changes like refactors or dependency upgrades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Its "Next Edit" feature guides developers through associated updates across files, tests, and documentation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Helps team collaboration by breaking down knowledge silos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Helps onboard new developers quickly by answering questions about the codebase and guiding them through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Integrates with GitHub, Jira, Notion, and Slack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Has multimodal capabilities (e.g., debugging with images)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has 200,000-token context window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Has "Memories" that adapt to individual coding styles over time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 to do impact analysis, intelligent code reuse, automated documentation generation, and change propagation across the entire codebase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prioritizes security with SOC 2 Level 2 certification</a:t>
            </a:r>
            <a:endParaRPr sz="1200">
              <a:solidFill>
                <a:srgbClr val="131313"/>
              </a:solidFill>
              <a:latin typeface="Calibri"/>
              <a:ea typeface="Calibri"/>
              <a:cs typeface="Calibri"/>
              <a:sym typeface="Calibri"/>
            </a:endParaRPr>
          </a:p>
        </p:txBody>
      </p:sp>
      <p:sp>
        <p:nvSpPr>
          <p:cNvPr id="187" name="Google Shape;187;p28"/>
          <p:cNvSpPr txBox="1"/>
          <p:nvPr/>
        </p:nvSpPr>
        <p:spPr>
          <a:xfrm>
            <a:off x="55075" y="460325"/>
            <a:ext cx="37662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65.4% success rate on our first-ever SWE-bench submission we combined Claude Sonnet 3.7 as our core driver, along with OpenAI’s o1 as our ensembler. We deferred leveraging our own models to build a strong open-source baseline agent with off-the-shelf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https://www.augmentcode.com/blog/1-open-source-agent-on-swe-bench-verified-by-combining-claude-3-7-and-o1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SWE-bench tests how well AI systems handle software engineering tasks pulled from actual GitHub issues in popular open-source projects</a:t>
            </a:r>
            <a:endParaRPr sz="1200">
              <a:solidFill>
                <a:srgbClr val="131313"/>
              </a:solidFill>
              <a:latin typeface="Calibri"/>
              <a:ea typeface="Calibri"/>
              <a:cs typeface="Calibri"/>
              <a:sym typeface="Calibri"/>
            </a:endParaRPr>
          </a:p>
        </p:txBody>
      </p:sp>
      <p:pic>
        <p:nvPicPr>
          <p:cNvPr id="188" name="Google Shape;188;p2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55075" y="2704125"/>
            <a:ext cx="3766200" cy="96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p:nvPr/>
        </p:nvSpPr>
        <p:spPr>
          <a:xfrm>
            <a:off x="55075" y="52750"/>
            <a:ext cx="3876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xTrimoPGLM - 100B protein model</a:t>
            </a:r>
            <a:endParaRPr sz="2000" b="1">
              <a:solidFill>
                <a:schemeClr val="dk1"/>
              </a:solidFill>
              <a:latin typeface="Calibri"/>
              <a:ea typeface="Calibri"/>
              <a:cs typeface="Calibri"/>
              <a:sym typeface="Calibri"/>
            </a:endParaRPr>
          </a:p>
        </p:txBody>
      </p:sp>
      <p:sp>
        <p:nvSpPr>
          <p:cNvPr id="194" name="Google Shape;194;p29"/>
          <p:cNvSpPr txBox="1"/>
          <p:nvPr/>
        </p:nvSpPr>
        <p:spPr>
          <a:xfrm>
            <a:off x="55075" y="573550"/>
            <a:ext cx="44466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xTrimoPGLM: unified 100B pretrained transformer for deciphering proteins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Helps to handle both protein understanding and protein generation tasks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Trained on 1 Trillion tokens, uses novel pretraining strategy that jointly optimizes both autoencoding and autoregressive objectives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Solves the previous limitation where models typically excelled at either understanding or generation, but not both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Outperforms advanced baselines across 18 protein understanding benchmarks spanning four categories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Facilitates atomic-resolution visualization of protein structures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Powers an advanced three-dimensional structural prediction model that surpasses existing language model-based 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Generates de novo protein sequences that follow natural principles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Supports programmable generation after supervised fine-tuning on curated sequences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https://www.nature.com/articles/s41592-025-02636-z</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https://huggingface.co/biomap-research</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95" name="Google Shape;19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4075" y="152400"/>
            <a:ext cx="4337526" cy="43375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p:nvPr/>
        </p:nvSpPr>
        <p:spPr>
          <a:xfrm>
            <a:off x="55075" y="52750"/>
            <a:ext cx="2160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Humanoid Robots</a:t>
            </a:r>
            <a:endParaRPr sz="2000" b="1">
              <a:solidFill>
                <a:schemeClr val="dk1"/>
              </a:solidFill>
              <a:latin typeface="Calibri"/>
              <a:ea typeface="Calibri"/>
              <a:cs typeface="Calibri"/>
              <a:sym typeface="Calibri"/>
            </a:endParaRPr>
          </a:p>
        </p:txBody>
      </p:sp>
      <p:pic>
        <p:nvPicPr>
          <p:cNvPr id="201" name="Google Shape;201;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62470" y="52750"/>
            <a:ext cx="1836524" cy="2295651"/>
          </a:xfrm>
          <a:prstGeom prst="rect">
            <a:avLst/>
          </a:prstGeom>
          <a:noFill/>
          <a:ln>
            <a:noFill/>
          </a:ln>
        </p:spPr>
      </p:pic>
      <p:pic>
        <p:nvPicPr>
          <p:cNvPr id="202" name="Google Shape;202;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559307" y="52750"/>
            <a:ext cx="2630226" cy="1972650"/>
          </a:xfrm>
          <a:prstGeom prst="rect">
            <a:avLst/>
          </a:prstGeom>
          <a:noFill/>
          <a:ln>
            <a:noFill/>
          </a:ln>
        </p:spPr>
      </p:pic>
      <p:sp>
        <p:nvSpPr>
          <p:cNvPr id="203" name="Google Shape;203;p30"/>
          <p:cNvSpPr txBox="1"/>
          <p:nvPr/>
        </p:nvSpPr>
        <p:spPr>
          <a:xfrm>
            <a:off x="4648250" y="2103300"/>
            <a:ext cx="23244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Robots brush and style your hair</a:t>
            </a:r>
            <a:endParaRPr sz="1200">
              <a:solidFill>
                <a:srgbClr val="131313"/>
              </a:solidFill>
              <a:latin typeface="Calibri"/>
              <a:ea typeface="Calibri"/>
              <a:cs typeface="Calibri"/>
              <a:sym typeface="Calibri"/>
            </a:endParaRPr>
          </a:p>
        </p:txBody>
      </p:sp>
      <p:sp>
        <p:nvSpPr>
          <p:cNvPr id="204" name="Google Shape;204;p30"/>
          <p:cNvSpPr txBox="1"/>
          <p:nvPr/>
        </p:nvSpPr>
        <p:spPr>
          <a:xfrm>
            <a:off x="651400" y="3324800"/>
            <a:ext cx="2667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latin typeface="Calibri"/>
                <a:ea typeface="Calibri"/>
                <a:cs typeface="Calibri"/>
                <a:sym typeface="Calibri"/>
              </a:rPr>
              <a:t>Unitree Dex5 Dexterous Hand</a:t>
            </a:r>
            <a:endParaRPr sz="12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https://www.youtube.com/watch?v=0rwYOa7pJCs</a:t>
            </a:r>
            <a:endParaRPr sz="900">
              <a:solidFill>
                <a:srgbClr val="FF0000"/>
              </a:solidFill>
              <a:latin typeface="Calibri"/>
              <a:ea typeface="Calibri"/>
              <a:cs typeface="Calibri"/>
              <a:sym typeface="Calibri"/>
            </a:endParaRPr>
          </a:p>
        </p:txBody>
      </p:sp>
      <p:pic>
        <p:nvPicPr>
          <p:cNvPr id="205" name="Google Shape;205;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80925" y="622901"/>
            <a:ext cx="2034851" cy="1046549"/>
          </a:xfrm>
          <a:prstGeom prst="rect">
            <a:avLst/>
          </a:prstGeom>
          <a:noFill/>
          <a:ln>
            <a:noFill/>
          </a:ln>
        </p:spPr>
      </p:pic>
      <p:pic>
        <p:nvPicPr>
          <p:cNvPr id="206" name="Google Shape;206;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2283200" y="622900"/>
            <a:ext cx="1104812" cy="1046549"/>
          </a:xfrm>
          <a:prstGeom prst="rect">
            <a:avLst/>
          </a:prstGeom>
          <a:noFill/>
          <a:ln>
            <a:noFill/>
          </a:ln>
        </p:spPr>
      </p:pic>
      <p:pic>
        <p:nvPicPr>
          <p:cNvPr id="207" name="Google Shape;207;p3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203775" y="1744200"/>
            <a:ext cx="1989151" cy="14458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Find billion dollar idea</a:t>
            </a:r>
            <a:endParaRPr sz="2000" b="1">
              <a:solidFill>
                <a:schemeClr val="dk1"/>
              </a:solidFill>
              <a:latin typeface="Calibri"/>
              <a:ea typeface="Calibri"/>
              <a:cs typeface="Calibri"/>
              <a:sym typeface="Calibri"/>
            </a:endParaRPr>
          </a:p>
        </p:txBody>
      </p:sp>
      <p:sp>
        <p:nvSpPr>
          <p:cNvPr id="213" name="Google Shape;213;p31"/>
          <p:cNvSpPr txBox="1"/>
          <p:nvPr/>
        </p:nvSpPr>
        <p:spPr>
          <a:xfrm>
            <a:off x="134875" y="530700"/>
            <a:ext cx="42717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Framework to find the next cursor-like billion dollar idea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by Greg Isenberg:</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look for skilled professionals who spend 6+ hours a day in a specific software tool - the more arcane, the better</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identify tasks within their workflow that require deep expertise but follow patterns - these are ripe for ai assistance</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focus on industries with high hourly rates ($100+) where time savings translate directly to revenue or cost reduction</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seek workflows with specialized vocabulary that generic ai struggles with but domain-specific ai could master</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prioritize tasks that involve both creativity and technical constraints - the sweet spot for human-ai collaboration</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build for existing interfaces people already know rather than forcing new workflows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start with a tiny, almost embarrassingly specific niche - e.g., not "legal" but "divorce proceedings in california"</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solve for the 80% case that's repetitive, leaving humans to handle the complex 20%</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the best opportunities feel like "ai-enhanced superpowers" rather than "ai replacements"</a:t>
            </a:r>
            <a:endParaRPr sz="1200">
              <a:solidFill>
                <a:schemeClr val="dk1"/>
              </a:solidFill>
              <a:latin typeface="Calibri"/>
              <a:ea typeface="Calibri"/>
              <a:cs typeface="Calibri"/>
              <a:sym typeface="Calibri"/>
            </a:endParaRPr>
          </a:p>
          <a:p>
            <a:pPr marL="285750" lvl="0" indent="-133350" algn="l" rtl="0">
              <a:spcBef>
                <a:spcPts val="0"/>
              </a:spcBef>
              <a:spcAft>
                <a:spcPts val="0"/>
              </a:spcAft>
              <a:buClr>
                <a:schemeClr val="dk1"/>
              </a:buClr>
              <a:buSzPts val="1200"/>
              <a:buFont typeface="Calibri"/>
              <a:buAutoNum type="arabicPeriod"/>
            </a:pPr>
            <a:r>
              <a:rPr lang="en" sz="1200">
                <a:solidFill>
                  <a:schemeClr val="dk1"/>
                </a:solidFill>
                <a:latin typeface="Calibri"/>
                <a:ea typeface="Calibri"/>
                <a:cs typeface="Calibri"/>
                <a:sym typeface="Calibri"/>
              </a:rPr>
              <a:t>if it can be on the cloud, that's a good sign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3"/>
              </a:rPr>
              <a:t>https://x.com/gregisenberg/status/1906332104381620473</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14" name="Google Shape;214;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32625" y="184125"/>
            <a:ext cx="3304276" cy="1841374"/>
          </a:xfrm>
          <a:prstGeom prst="rect">
            <a:avLst/>
          </a:prstGeom>
          <a:noFill/>
          <a:ln w="9525" cap="flat" cmpd="sng">
            <a:solidFill>
              <a:srgbClr val="FF0000"/>
            </a:solidFill>
            <a:prstDash val="solid"/>
            <a:round/>
            <a:headEnd type="none" w="sm" len="sm"/>
            <a:tailEnd type="none" w="sm" len="sm"/>
          </a:ln>
        </p:spPr>
      </p:pic>
      <p:sp>
        <p:nvSpPr>
          <p:cNvPr id="215" name="Google Shape;215;p31"/>
          <p:cNvSpPr txBox="1"/>
          <p:nvPr/>
        </p:nvSpPr>
        <p:spPr>
          <a:xfrm>
            <a:off x="4832750" y="3045825"/>
            <a:ext cx="3800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Just feed this post into Grok - and ask is to generate ideas :)</a:t>
            </a:r>
            <a:endParaRPr sz="12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Ollama for coding in PyCharm or VS Code</a:t>
            </a:r>
            <a:endParaRPr sz="2000" b="1">
              <a:solidFill>
                <a:schemeClr val="dk1"/>
              </a:solidFill>
              <a:latin typeface="Calibri"/>
              <a:ea typeface="Calibri"/>
              <a:cs typeface="Calibri"/>
              <a:sym typeface="Calibri"/>
            </a:endParaRPr>
          </a:p>
        </p:txBody>
      </p:sp>
      <p:sp>
        <p:nvSpPr>
          <p:cNvPr id="221" name="Google Shape;221;p32"/>
          <p:cNvSpPr txBox="1"/>
          <p:nvPr/>
        </p:nvSpPr>
        <p:spPr>
          <a:xfrm>
            <a:off x="147350" y="601650"/>
            <a:ext cx="2946600" cy="3728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b="1">
                <a:solidFill>
                  <a:srgbClr val="FF0000"/>
                </a:solidFill>
                <a:latin typeface="Calibri"/>
                <a:ea typeface="Calibri"/>
                <a:cs typeface="Calibri"/>
                <a:sym typeface="Calibri"/>
              </a:rPr>
              <a:t>How to use Ollama for coding in PyCharm or VS Code</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In PyCharm - go to Settings &gt; Plugins</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and type ollama, AI, LLM, etc. </a:t>
            </a:r>
            <a:endParaRPr sz="1100">
              <a:solidFill>
                <a:schemeClr val="dk1"/>
              </a:solidFill>
              <a:latin typeface="Calibri"/>
              <a:ea typeface="Calibri"/>
              <a:cs typeface="Calibri"/>
              <a:sym typeface="Calibri"/>
            </a:endParaRPr>
          </a:p>
          <a:p>
            <a:pPr marL="0" lvl="0" indent="0" algn="l" rtl="0">
              <a:spcBef>
                <a:spcPts val="0"/>
              </a:spcBef>
              <a:spcAft>
                <a:spcPts val="0"/>
              </a:spcAft>
              <a:buNone/>
            </a:pPr>
            <a:r>
              <a:rPr lang="en" sz="1100">
                <a:solidFill>
                  <a:schemeClr val="dk1"/>
                </a:solidFill>
                <a:latin typeface="Calibri"/>
                <a:ea typeface="Calibri"/>
                <a:cs typeface="Calibri"/>
                <a:sym typeface="Calibri"/>
              </a:rPr>
              <a:t>consider these plugins:</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ProxyAI           : 4.24,   585K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DevoxxGenie       : 4.54,    16K</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MyOllamaEnhancer  : 4.48,     2K</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OllamAssist       : 4.04,     3K</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VS Code go to extensions - and search:</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@popular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@popular copilot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@popular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For example: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Codeium (creators of Windsurf)</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Cline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ChatGPT Copilot (works with Ollama)</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Ollama Autocoder</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 Ollama Copilot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p:txBody>
      </p:sp>
      <p:sp>
        <p:nvSpPr>
          <p:cNvPr id="222" name="Google Shape;222;p32"/>
          <p:cNvSpPr txBox="1"/>
          <p:nvPr/>
        </p:nvSpPr>
        <p:spPr>
          <a:xfrm>
            <a:off x="3195300" y="432350"/>
            <a:ext cx="27534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Local Models: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Qwen2.5-32B &amp; QwQ-32B - reasoning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Mistral-Small  &amp; Mistral-Codestral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gemma3:27b (also GemmaCoder3-12b)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DeepSeek-R1 671B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V3.1 Coder 33B</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OpenHands LM - 32B</a:t>
            </a:r>
            <a:endParaRPr sz="1200">
              <a:solidFill>
                <a:schemeClr val="dk1"/>
              </a:solidFill>
              <a:latin typeface="Calibri"/>
              <a:ea typeface="Calibri"/>
              <a:cs typeface="Calibri"/>
              <a:sym typeface="Calibri"/>
            </a:endParaRPr>
          </a:p>
        </p:txBody>
      </p:sp>
      <p:sp>
        <p:nvSpPr>
          <p:cNvPr id="223" name="Google Shape;223;p32"/>
          <p:cNvSpPr txBox="1"/>
          <p:nvPr/>
        </p:nvSpPr>
        <p:spPr>
          <a:xfrm>
            <a:off x="3195300" y="1796850"/>
            <a:ext cx="58233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Cursor raised $625M at $9.6B valuation</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less than a year the startup valuation went  x20 from $400M to $2.5B to ~10B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https://x.com/ArfurRock/status/1906768733135098360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But ... many developers are cancelling cursor subscriptions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Some are switching to Windsurf, some to other solutions, many of which are free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https://analyticsindiamag.com/ai-features/why-developers-are-cancelling-cursor-subscriptions/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24" name="Google Shape;224;p32"/>
          <p:cNvSpPr txBox="1"/>
          <p:nvPr/>
        </p:nvSpPr>
        <p:spPr>
          <a:xfrm>
            <a:off x="3195300" y="4886481"/>
            <a:ext cx="40659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Replit</a:t>
            </a:r>
            <a:r>
              <a:rPr lang="en" sz="1200">
                <a:solidFill>
                  <a:schemeClr val="dk1"/>
                </a:solidFill>
                <a:latin typeface="Calibri"/>
                <a:ea typeface="Calibri"/>
                <a:cs typeface="Calibri"/>
                <a:sym typeface="Calibri"/>
              </a:rPr>
              <a:t> - raising money at $3 Bln valuation</a:t>
            </a:r>
            <a:endParaRPr sz="900">
              <a:solidFill>
                <a:schemeClr val="dk1"/>
              </a:solidFill>
              <a:latin typeface="Calibri"/>
              <a:ea typeface="Calibri"/>
              <a:cs typeface="Calibri"/>
              <a:sym typeface="Calibri"/>
            </a:endParaRPr>
          </a:p>
        </p:txBody>
      </p:sp>
      <p:pic>
        <p:nvPicPr>
          <p:cNvPr id="225" name="Google Shape;225;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591775" y="431475"/>
            <a:ext cx="1966952" cy="1311301"/>
          </a:xfrm>
          <a:prstGeom prst="rect">
            <a:avLst/>
          </a:prstGeom>
          <a:noFill/>
          <a:ln w="9525" cap="flat" cmpd="sng">
            <a:solidFill>
              <a:srgbClr val="FF0000"/>
            </a:solidFill>
            <a:prstDash val="solid"/>
            <a:round/>
            <a:headEnd type="none" w="sm" len="sm"/>
            <a:tailEnd type="none" w="sm" len="sm"/>
          </a:ln>
        </p:spPr>
      </p:pic>
      <p:sp>
        <p:nvSpPr>
          <p:cNvPr id="226" name="Google Shape;226;p32"/>
          <p:cNvSpPr txBox="1"/>
          <p:nvPr/>
        </p:nvSpPr>
        <p:spPr>
          <a:xfrm>
            <a:off x="3195400" y="2888325"/>
            <a:ext cx="5823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Codeium Windsurf Wave 6</a:t>
            </a:r>
            <a:r>
              <a:rPr lang="en" sz="12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6"/>
              </a:rPr>
              <a:t>https://www.windsurf.com/blog/windsurf-wave-6</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Single click deployment; Enterprise access to MCPs; Turbo Mode; Commit message generation (auto-summarize diffs); Support long conversation; context includes user search, Jupyter Notebook support; many misc. improvements: MCP SSE support, a couple new icons, ability to edit suggested terminal commands, and more</a:t>
            </a:r>
            <a:endParaRPr sz="1200">
              <a:solidFill>
                <a:schemeClr val="dk1"/>
              </a:solidFill>
              <a:latin typeface="Calibri"/>
              <a:ea typeface="Calibri"/>
              <a:cs typeface="Calibri"/>
              <a:sym typeface="Calibri"/>
            </a:endParaRPr>
          </a:p>
        </p:txBody>
      </p:sp>
      <p:sp>
        <p:nvSpPr>
          <p:cNvPr id="227" name="Google Shape;227;p32"/>
          <p:cNvSpPr txBox="1"/>
          <p:nvPr/>
        </p:nvSpPr>
        <p:spPr>
          <a:xfrm>
            <a:off x="3195400" y="3887400"/>
            <a:ext cx="5823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Cline</a:t>
            </a:r>
            <a:r>
              <a:rPr lang="en" sz="1200">
                <a:solidFill>
                  <a:schemeClr val="dk1"/>
                </a:solidFill>
                <a:latin typeface="Calibri"/>
                <a:ea typeface="Calibri"/>
                <a:cs typeface="Calibri"/>
                <a:sym typeface="Calibri"/>
              </a:rPr>
              <a:t> - open-source AI coding - VS Code extension. Plan and execute dev tasks collaboratively. Step-by-step approach with user oversight and privacy.</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Roo Code</a:t>
            </a:r>
            <a:r>
              <a:rPr lang="en" sz="1200">
                <a:solidFill>
                  <a:schemeClr val="dk1"/>
                </a:solidFill>
                <a:latin typeface="Calibri"/>
                <a:ea typeface="Calibri"/>
                <a:cs typeface="Calibri"/>
                <a:sym typeface="Calibri"/>
              </a:rPr>
              <a:t> (a.k.a. "</a:t>
            </a:r>
            <a:r>
              <a:rPr lang="en" sz="1200" b="1">
                <a:solidFill>
                  <a:srgbClr val="FF0000"/>
                </a:solidFill>
                <a:latin typeface="Calibri"/>
                <a:ea typeface="Calibri"/>
                <a:cs typeface="Calibri"/>
                <a:sym typeface="Calibri"/>
              </a:rPr>
              <a:t>Roo Cline</a:t>
            </a:r>
            <a:r>
              <a:rPr lang="en" sz="1200">
                <a:solidFill>
                  <a:schemeClr val="dk1"/>
                </a:solidFill>
                <a:latin typeface="Calibri"/>
                <a:ea typeface="Calibri"/>
                <a:cs typeface="Calibri"/>
                <a:sym typeface="Calibri"/>
              </a:rPr>
              <a:t>") - a free and open source VS Code extension. Cycle through planning, coding, running, and debugging with minimal intervention. Multiple personas/modes (e.g. Code mode, Architect mode, QA mode). Free and open-source</a:t>
            </a:r>
            <a:endParaRPr sz="12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 Human Fingerprints are Not Unique</a:t>
            </a:r>
            <a:endParaRPr sz="2000" b="1">
              <a:solidFill>
                <a:schemeClr val="dk1"/>
              </a:solidFill>
              <a:latin typeface="Calibri"/>
              <a:ea typeface="Calibri"/>
              <a:cs typeface="Calibri"/>
              <a:sym typeface="Calibri"/>
            </a:endParaRPr>
          </a:p>
        </p:txBody>
      </p:sp>
      <p:sp>
        <p:nvSpPr>
          <p:cNvPr id="233" name="Google Shape;233;p33"/>
          <p:cNvSpPr txBox="1"/>
          <p:nvPr/>
        </p:nvSpPr>
        <p:spPr>
          <a:xfrm>
            <a:off x="147350" y="508775"/>
            <a:ext cx="43419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proves that human fingerprints are not unique</a:t>
            </a:r>
            <a:br>
              <a:rPr lang="en" sz="1100">
                <a:solidFill>
                  <a:schemeClr val="dk1"/>
                </a:solidFill>
                <a:latin typeface="Calibri"/>
                <a:ea typeface="Calibri"/>
                <a:cs typeface="Calibri"/>
                <a:sym typeface="Calibri"/>
              </a:rPr>
            </a:br>
            <a:r>
              <a:rPr lang="en" sz="1100">
                <a:solidFill>
                  <a:schemeClr val="dk1"/>
                </a:solidFill>
                <a:latin typeface="Calibri"/>
                <a:ea typeface="Calibri"/>
                <a:cs typeface="Calibri"/>
                <a:sym typeface="Calibri"/>
              </a:rPr>
              <a:t>Challenges Fingerprint Uniqueness Assumption in Forensics</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3"/>
              </a:rPr>
              <a:t>https://www.earth.com/news/ai-proves-that-fingerprints-are-not-unique-shattering-long-held-belief-legal-implications/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Unveiling intra-person fingerprint similarity via deep contrastive learning</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https://www.science.org/doi/10.1126/sciadv.adi0329</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It was a 100+ years old belief that fingerprints from different fingers of the same person are completely unique</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Researchers used a deep contrastive network AI system was trained on approximately 60,000 fingerprints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system shows above 99.99% confidence that fingerprints from different fingers of the same person share very strong similarities.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accuracy was highest when multiple samples were analyzed together, potentially </a:t>
            </a:r>
            <a:r>
              <a:rPr lang="en" sz="1100" b="1">
                <a:solidFill>
                  <a:srgbClr val="3C78D8"/>
                </a:solidFill>
                <a:latin typeface="Calibri"/>
                <a:ea typeface="Calibri"/>
                <a:cs typeface="Calibri"/>
                <a:sym typeface="Calibri"/>
              </a:rPr>
              <a:t>enhancing existing forensic methods by more than tenfold</a:t>
            </a:r>
            <a:r>
              <a:rPr lang="en" sz="1100">
                <a:solidFill>
                  <a:schemeClr val="dk1"/>
                </a:solidFill>
                <a:latin typeface="Calibri"/>
                <a:ea typeface="Calibri"/>
                <a:cs typeface="Calibri"/>
                <a:sym typeface="Calibri"/>
              </a:rPr>
              <a:t>.</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research team faced significant resistance during the peer review process. Their work was initially rejected by established forensics journals.</a:t>
            </a:r>
            <a:endParaRPr sz="1100">
              <a:solidFill>
                <a:schemeClr val="dk1"/>
              </a:solidFill>
              <a:latin typeface="Calibri"/>
              <a:ea typeface="Calibri"/>
              <a:cs typeface="Calibri"/>
              <a:sym typeface="Calibri"/>
            </a:endParaRPr>
          </a:p>
          <a:p>
            <a:pPr marL="171450" lvl="0" indent="-127000" algn="l" rtl="0">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Interestingly, the AI wasn't using traditional "minutiae" (branch patterns and endpoints in ridges) but instead focused on "angles and curvatures of the swirls and loops in the center of the fingerprint" - features that human experts may have overlooked.</a:t>
            </a:r>
            <a:endParaRPr sz="1100">
              <a:solidFill>
                <a:schemeClr val="dk1"/>
              </a:solidFill>
              <a:latin typeface="Calibri"/>
              <a:ea typeface="Calibri"/>
              <a:cs typeface="Calibri"/>
              <a:sym typeface="Calibri"/>
            </a:endParaRPr>
          </a:p>
        </p:txBody>
      </p:sp>
      <p:pic>
        <p:nvPicPr>
          <p:cNvPr id="234" name="Google Shape;234;p3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12775" y="152400"/>
            <a:ext cx="3225800" cy="4838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Elon Musk Merges xAI and X</a:t>
            </a:r>
            <a:endParaRPr sz="2000" b="1">
              <a:solidFill>
                <a:schemeClr val="dk1"/>
              </a:solidFill>
              <a:latin typeface="Calibri"/>
              <a:ea typeface="Calibri"/>
              <a:cs typeface="Calibri"/>
              <a:sym typeface="Calibri"/>
            </a:endParaRPr>
          </a:p>
        </p:txBody>
      </p:sp>
      <p:sp>
        <p:nvSpPr>
          <p:cNvPr id="74" name="Google Shape;74;p16"/>
          <p:cNvSpPr txBox="1"/>
          <p:nvPr/>
        </p:nvSpPr>
        <p:spPr>
          <a:xfrm>
            <a:off x="111925" y="567150"/>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xAI - an AI startup, has officially acquired X (formerly Twitter) in an all-stock deal.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move merges two of Musk’s ventures into one to unify data, infrastructure, and distribution under one roof.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Valuations: xAI at $80B and X at $33B = $113B Total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X.ai and X.com bring together models, compute, talent, 600M+ users, massive amounts of data and a live testing ground for AI applications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Musk is positioning xAI to compete head-to-head with OpenAI, Google DeepMind, and Anthropic. He’s already poached top AI talent, built large-scale infrastructure, and launched Grok 3, a model rivaling industry leaders in key benchmarks.</a:t>
            </a:r>
            <a:endParaRPr sz="1200">
              <a:solidFill>
                <a:srgbClr val="131313"/>
              </a:solidFill>
              <a:latin typeface="Calibri"/>
              <a:ea typeface="Calibri"/>
              <a:cs typeface="Calibri"/>
              <a:sym typeface="Calibri"/>
            </a:endParaRPr>
          </a:p>
        </p:txBody>
      </p:sp>
      <p:pic>
        <p:nvPicPr>
          <p:cNvPr id="75" name="Google Shape;75;p16"/>
          <p:cNvPicPr preferRelativeResize="0"/>
          <p:nvPr/>
        </p:nvPicPr>
        <p:blipFill>
          <a:blip r:embed="rId3">
            <a:alphaModFix/>
          </a:blip>
          <a:stretch>
            <a:fillRect/>
          </a:stretch>
        </p:blipFill>
        <p:spPr>
          <a:xfrm>
            <a:off x="979950" y="2990150"/>
            <a:ext cx="2838450" cy="1609725"/>
          </a:xfrm>
          <a:prstGeom prst="rect">
            <a:avLst/>
          </a:prstGeom>
          <a:noFill/>
          <a:ln>
            <a:noFill/>
          </a:ln>
        </p:spPr>
      </p:pic>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037525" y="2990150"/>
            <a:ext cx="2582836" cy="1609725"/>
          </a:xfrm>
          <a:prstGeom prst="rect">
            <a:avLst/>
          </a:prstGeom>
          <a:noFill/>
          <a:ln>
            <a:noFill/>
          </a:ln>
        </p:spPr>
      </p:pic>
      <p:sp>
        <p:nvSpPr>
          <p:cNvPr id="77" name="Google Shape;77;p16"/>
          <p:cNvSpPr/>
          <p:nvPr/>
        </p:nvSpPr>
        <p:spPr>
          <a:xfrm>
            <a:off x="3983513" y="3443050"/>
            <a:ext cx="888900" cy="821700"/>
          </a:xfrm>
          <a:prstGeom prst="mathPlus">
            <a:avLst>
              <a:gd name="adj1" fmla="val 23520"/>
            </a:avLst>
          </a:prstGeom>
          <a:solidFill>
            <a:schemeClr val="lt2"/>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6"/>
          <p:cNvSpPr txBox="1"/>
          <p:nvPr/>
        </p:nvSpPr>
        <p:spPr>
          <a:xfrm>
            <a:off x="5731825" y="1513750"/>
            <a:ext cx="32286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In the meantime OpenAI:</a:t>
            </a:r>
            <a:endParaRPr sz="1200" b="1">
              <a:solidFill>
                <a:srgbClr val="FF0000"/>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received $40 Bln and $300 Bln valuation.</a:t>
            </a:r>
            <a:endParaRPr sz="1200">
              <a:solidFill>
                <a:srgbClr val="131313"/>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Reached 20M paid subscribers</a:t>
            </a:r>
            <a:endParaRPr sz="1200">
              <a:solidFill>
                <a:srgbClr val="131313"/>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Reached estimated $5B annual run rate</a:t>
            </a:r>
            <a:endParaRPr sz="1200">
              <a:solidFill>
                <a:srgbClr val="131313"/>
              </a:solidFill>
              <a:latin typeface="Calibri"/>
              <a:ea typeface="Calibri"/>
              <a:cs typeface="Calibri"/>
              <a:sym typeface="Calibri"/>
            </a:endParaRPr>
          </a:p>
          <a:p>
            <a:pPr marL="22860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And GPT-4o text-to-image is excellent</a:t>
            </a:r>
            <a:endParaRPr sz="1200">
              <a:solidFill>
                <a:srgbClr val="131313"/>
              </a:solidFill>
              <a:latin typeface="Calibri"/>
              <a:ea typeface="Calibri"/>
              <a:cs typeface="Calibri"/>
              <a:sym typeface="Calibri"/>
            </a:endParaRPr>
          </a:p>
        </p:txBody>
      </p:sp>
      <p:pic>
        <p:nvPicPr>
          <p:cNvPr id="79" name="Google Shape;79;p16"/>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6664025" y="192625"/>
            <a:ext cx="2296399" cy="1244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Kat Orekhova - Startups and AI</a:t>
            </a:r>
            <a:endParaRPr sz="2000" b="1">
              <a:solidFill>
                <a:schemeClr val="dk1"/>
              </a:solidFill>
              <a:latin typeface="Calibri"/>
              <a:ea typeface="Calibri"/>
              <a:cs typeface="Calibri"/>
              <a:sym typeface="Calibri"/>
            </a:endParaRPr>
          </a:p>
        </p:txBody>
      </p:sp>
      <p:sp>
        <p:nvSpPr>
          <p:cNvPr id="240" name="Google Shape;240;p34"/>
          <p:cNvSpPr txBox="1"/>
          <p:nvPr/>
        </p:nvSpPr>
        <p:spPr>
          <a:xfrm>
            <a:off x="147350" y="508775"/>
            <a:ext cx="43389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Adopted Podcast Ep.11 | Kat Orekhova: CEO - Vareto | AI the new Paradigm</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https://www.youtube.com/watch?v=I-q2LYaq9uE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Discussion about AI transforming startups and businesses today</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Kat Orekhova worked as a product leader at Facebook (Meta) and Ironclad, been a Sequoia Capital Scout, and now runs her own VC firm and FP&amp;A firm Vareto ( </a:t>
            </a:r>
            <a:r>
              <a:rPr lang="en" sz="1200" u="sng">
                <a:solidFill>
                  <a:schemeClr val="hlink"/>
                </a:solidFill>
                <a:latin typeface="Calibri"/>
                <a:ea typeface="Calibri"/>
                <a:cs typeface="Calibri"/>
                <a:sym typeface="Calibri"/>
                <a:hlinkClick r:id="rId4"/>
              </a:rPr>
              <a:t>https://vareto.com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 is dramatically changing how startups operate, making it easier than ever to prototype products. What used to take months now takes hours.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challenge has shifted to differentiation and sustainability. With more competition, standing out becomes harder.</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Kat distinguishes between two emerging types of AI businesses: "go-to-market" startups (built quickly with AI tools, similar to e-commerce) and "R&amp;D" startups (involving deeper technical innovation).</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For financial operations (Kat's current focus with Vereto), AI adoption faces higher stakes due to security, privacy, and accuracy concerns. In finance, AI is augmenting rather than replacing professionals.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Large established companies are rushing to add AI features to stay competitive, even when customers may not be explicitly requesting them.</a:t>
            </a:r>
            <a:endParaRPr sz="1200">
              <a:solidFill>
                <a:schemeClr val="dk1"/>
              </a:solidFill>
              <a:latin typeface="Calibri"/>
              <a:ea typeface="Calibri"/>
              <a:cs typeface="Calibri"/>
              <a:sym typeface="Calibri"/>
            </a:endParaRPr>
          </a:p>
        </p:txBody>
      </p:sp>
      <p:pic>
        <p:nvPicPr>
          <p:cNvPr id="241" name="Google Shape;241;p34"/>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076050" y="76200"/>
            <a:ext cx="3991749" cy="2238400"/>
          </a:xfrm>
          <a:prstGeom prst="rect">
            <a:avLst/>
          </a:prstGeom>
          <a:noFill/>
          <a:ln w="9525" cap="flat" cmpd="sng">
            <a:solidFill>
              <a:srgbClr val="FF0000"/>
            </a:solidFill>
            <a:prstDash val="solid"/>
            <a:round/>
            <a:headEnd type="none" w="sm" len="sm"/>
            <a:tailEnd type="none" w="sm" len="sm"/>
          </a:ln>
        </p:spPr>
      </p:pic>
      <p:sp>
        <p:nvSpPr>
          <p:cNvPr id="242" name="Google Shape;242;p34"/>
          <p:cNvSpPr txBox="1"/>
          <p:nvPr/>
        </p:nvSpPr>
        <p:spPr>
          <a:xfrm>
            <a:off x="4999825" y="3279275"/>
            <a:ext cx="39918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AI-native startups have advantages over legacy systems that weren't built with data integration and flexibility in mind.</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Kat predicts we'll see more successful companies than ever before, with a growing long tail of specialized AI startups rather than just a few dominant players.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Her advice for AI entrepreneurs: Focus on building a real business with customers willing to pay, rather than getting caught up in the trappings of startup culture.</a:t>
            </a:r>
            <a:endParaRPr sz="1200">
              <a:solidFill>
                <a:schemeClr val="dk1"/>
              </a:solidFill>
              <a:latin typeface="Calibri"/>
              <a:ea typeface="Calibri"/>
              <a:cs typeface="Calibri"/>
              <a:sym typeface="Calibri"/>
            </a:endParaRPr>
          </a:p>
        </p:txBody>
      </p:sp>
      <p:sp>
        <p:nvSpPr>
          <p:cNvPr id="243" name="Google Shape;243;p34"/>
          <p:cNvSpPr txBox="1"/>
          <p:nvPr/>
        </p:nvSpPr>
        <p:spPr>
          <a:xfrm>
            <a:off x="5076025" y="2426325"/>
            <a:ext cx="39918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"It's easier than ever to build a web application today, but just because competition is harder doesn't mean big businesses can't be built."</a:t>
            </a:r>
            <a:endParaRPr sz="1200" b="1">
              <a:solidFill>
                <a:srgbClr val="3C78D8"/>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5"/>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scikit-learn on GPU</a:t>
            </a:r>
            <a:endParaRPr sz="2000" b="1">
              <a:solidFill>
                <a:schemeClr val="dk1"/>
              </a:solidFill>
              <a:latin typeface="Calibri"/>
              <a:ea typeface="Calibri"/>
              <a:cs typeface="Calibri"/>
              <a:sym typeface="Calibri"/>
            </a:endParaRPr>
          </a:p>
        </p:txBody>
      </p:sp>
      <p:sp>
        <p:nvSpPr>
          <p:cNvPr id="249" name="Google Shape;249;p35"/>
          <p:cNvSpPr txBox="1"/>
          <p:nvPr/>
        </p:nvSpPr>
        <p:spPr>
          <a:xfrm>
            <a:off x="147350" y="508775"/>
            <a:ext cx="39633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Nvidia "cuML" can accelerate scikit-learn</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up to 50 times faster for some algorithms</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Supported algorithms include random forests, k-means clustering, principal component analysis (PCA), and others. </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Unsupported operations automatically fall back to CPU execution.</a:t>
            </a:r>
            <a:endParaRPr sz="1100">
              <a:solidFill>
                <a:schemeClr val="dk1"/>
              </a:solidFill>
              <a:latin typeface="Roboto Mono"/>
              <a:ea typeface="Roboto Mono"/>
              <a:cs typeface="Roboto Mono"/>
              <a:sym typeface="Roboto Mono"/>
            </a:endParaRPr>
          </a:p>
          <a:p>
            <a:pPr marL="171450" lvl="0" indent="-127000" algn="l" rtl="0">
              <a:spcBef>
                <a:spcPts val="0"/>
              </a:spcBef>
              <a:spcAft>
                <a:spcPts val="0"/>
              </a:spcAft>
              <a:buClr>
                <a:schemeClr val="dk1"/>
              </a:buClr>
              <a:buSzPts val="1100"/>
              <a:buFont typeface="Roboto Mono"/>
              <a:buChar char="●"/>
            </a:pPr>
            <a:r>
              <a:rPr lang="en" sz="1100">
                <a:solidFill>
                  <a:schemeClr val="dk1"/>
                </a:solidFill>
                <a:latin typeface="Roboto Mono"/>
                <a:ea typeface="Roboto Mono"/>
                <a:cs typeface="Roboto Mono"/>
                <a:sym typeface="Roboto Mono"/>
              </a:rPr>
              <a:t>To enable GPU acceleration, you simply load the cuML extension in your Python environment:</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a:t>
            </a:r>
            <a:r>
              <a:rPr lang="en" sz="1100" b="1">
                <a:solidFill>
                  <a:srgbClr val="3C78D8"/>
                </a:solidFill>
                <a:latin typeface="Roboto Mono"/>
                <a:ea typeface="Roboto Mono"/>
                <a:cs typeface="Roboto Mono"/>
                <a:sym typeface="Roboto Mono"/>
              </a:rPr>
              <a:t>%load_ext cuml.accel</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p:txBody>
      </p:sp>
      <p:pic>
        <p:nvPicPr>
          <p:cNvPr id="250" name="Google Shape;250;p35"/>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310139" y="1074850"/>
            <a:ext cx="4688198" cy="31254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6"/>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256" name="Google Shape;256;p36"/>
          <p:cNvSpPr txBox="1"/>
          <p:nvPr/>
        </p:nvSpPr>
        <p:spPr>
          <a:xfrm>
            <a:off x="-38050" y="-108050"/>
            <a:ext cx="45570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57" name="Google Shape;257;p36"/>
          <p:cNvSpPr txBox="1"/>
          <p:nvPr/>
        </p:nvSpPr>
        <p:spPr>
          <a:xfrm>
            <a:off x="1536800" y="282725"/>
            <a:ext cx="2178300" cy="492600"/>
          </a:xfrm>
          <a:prstGeom prst="rect">
            <a:avLst/>
          </a:prstGeom>
          <a:noFill/>
          <a:ln>
            <a:noFill/>
          </a:ln>
        </p:spPr>
        <p:txBody>
          <a:bodyPr spcFirstLastPara="1" wrap="square" lIns="91425" tIns="91425" rIns="91425" bIns="914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58" name="Google Shape;258;p36"/>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59" name="Google Shape;259;p36"/>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221</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2,829,853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2025-03-30</a:t>
            </a:r>
            <a:endParaRPr sz="1100">
              <a:solidFill>
                <a:srgbClr val="1F2937"/>
              </a:solidFill>
              <a:highlight>
                <a:schemeClr val="lt1"/>
              </a:highlight>
              <a:latin typeface="Calibri"/>
              <a:ea typeface="Calibri"/>
              <a:cs typeface="Calibri"/>
              <a:sym typeface="Calibri"/>
            </a:endParaRPr>
          </a:p>
        </p:txBody>
      </p:sp>
      <p:sp>
        <p:nvSpPr>
          <p:cNvPr id="260" name="Google Shape;260;p36"/>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61" name="Google Shape;261;p36"/>
          <p:cNvSpPr txBox="1"/>
          <p:nvPr/>
        </p:nvSpPr>
        <p:spPr>
          <a:xfrm>
            <a:off x="366753" y="19648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2" name="Google Shape;262;p36"/>
          <p:cNvSpPr/>
          <p:nvPr/>
        </p:nvSpPr>
        <p:spPr>
          <a:xfrm>
            <a:off x="657622" y="23642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3" name="Google Shape;263;p36"/>
          <p:cNvSpPr/>
          <p:nvPr/>
        </p:nvSpPr>
        <p:spPr>
          <a:xfrm>
            <a:off x="657622" y="21824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4" name="Google Shape;264;p36"/>
          <p:cNvSpPr txBox="1"/>
          <p:nvPr/>
        </p:nvSpPr>
        <p:spPr>
          <a:xfrm>
            <a:off x="4374752" y="471813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5" name="Google Shape;265;p36"/>
          <p:cNvSpPr/>
          <p:nvPr/>
        </p:nvSpPr>
        <p:spPr>
          <a:xfrm>
            <a:off x="4667561" y="276077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6" name="Google Shape;266;p36"/>
          <p:cNvSpPr/>
          <p:nvPr/>
        </p:nvSpPr>
        <p:spPr>
          <a:xfrm>
            <a:off x="4667561" y="354858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7" name="Google Shape;267;p36"/>
          <p:cNvSpPr/>
          <p:nvPr/>
        </p:nvSpPr>
        <p:spPr>
          <a:xfrm>
            <a:off x="4668058" y="21851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68" name="Google Shape;268;p36"/>
          <p:cNvSpPr txBox="1"/>
          <p:nvPr/>
        </p:nvSpPr>
        <p:spPr>
          <a:xfrm>
            <a:off x="356993" y="433165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69" name="Google Shape;269;p36"/>
          <p:cNvSpPr/>
          <p:nvPr/>
        </p:nvSpPr>
        <p:spPr>
          <a:xfrm>
            <a:off x="651849" y="29681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0" name="Google Shape;270;p36"/>
          <p:cNvSpPr/>
          <p:nvPr/>
        </p:nvSpPr>
        <p:spPr>
          <a:xfrm>
            <a:off x="657622" y="3160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1" name="Google Shape;271;p36"/>
          <p:cNvSpPr/>
          <p:nvPr/>
        </p:nvSpPr>
        <p:spPr>
          <a:xfrm>
            <a:off x="4667561" y="33492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2" name="Google Shape;272;p36"/>
          <p:cNvSpPr/>
          <p:nvPr/>
        </p:nvSpPr>
        <p:spPr>
          <a:xfrm>
            <a:off x="4667561" y="17766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3" name="Google Shape;273;p36"/>
          <p:cNvSpPr/>
          <p:nvPr/>
        </p:nvSpPr>
        <p:spPr>
          <a:xfrm>
            <a:off x="4667561" y="25703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4" name="Google Shape;274;p36"/>
          <p:cNvSpPr/>
          <p:nvPr/>
        </p:nvSpPr>
        <p:spPr>
          <a:xfrm>
            <a:off x="651840" y="4734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5" name="Google Shape;275;p36"/>
          <p:cNvSpPr/>
          <p:nvPr/>
        </p:nvSpPr>
        <p:spPr>
          <a:xfrm>
            <a:off x="657622" y="197327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6" name="Google Shape;276;p36"/>
          <p:cNvSpPr/>
          <p:nvPr/>
        </p:nvSpPr>
        <p:spPr>
          <a:xfrm>
            <a:off x="657622" y="276192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77" name="Google Shape;277;p36"/>
          <p:cNvSpPr txBox="1"/>
          <p:nvPr/>
        </p:nvSpPr>
        <p:spPr>
          <a:xfrm>
            <a:off x="349062" y="41322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8" name="Google Shape;278;p36"/>
          <p:cNvSpPr txBox="1"/>
          <p:nvPr/>
        </p:nvSpPr>
        <p:spPr>
          <a:xfrm>
            <a:off x="4504061" y="393269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79" name="Google Shape;279;p36"/>
          <p:cNvSpPr/>
          <p:nvPr/>
        </p:nvSpPr>
        <p:spPr>
          <a:xfrm>
            <a:off x="657622" y="43433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0" name="Google Shape;280;p36"/>
          <p:cNvSpPr txBox="1"/>
          <p:nvPr/>
        </p:nvSpPr>
        <p:spPr>
          <a:xfrm>
            <a:off x="4367104" y="199209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1" name="Google Shape;281;p36"/>
          <p:cNvSpPr/>
          <p:nvPr/>
        </p:nvSpPr>
        <p:spPr>
          <a:xfrm>
            <a:off x="4667561" y="20033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2" name="Google Shape;282;p36"/>
          <p:cNvSpPr txBox="1"/>
          <p:nvPr/>
        </p:nvSpPr>
        <p:spPr>
          <a:xfrm>
            <a:off x="4504061" y="452611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3" name="Google Shape;283;p36"/>
          <p:cNvSpPr/>
          <p:nvPr/>
        </p:nvSpPr>
        <p:spPr>
          <a:xfrm>
            <a:off x="4667561" y="295412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4" name="Google Shape;284;p36"/>
          <p:cNvSpPr txBox="1"/>
          <p:nvPr/>
        </p:nvSpPr>
        <p:spPr>
          <a:xfrm>
            <a:off x="495922" y="354608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85" name="Google Shape;285;p36"/>
          <p:cNvSpPr txBox="1"/>
          <p:nvPr/>
        </p:nvSpPr>
        <p:spPr>
          <a:xfrm flipH="1">
            <a:off x="582849" y="158475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86" name="Google Shape;286;p36"/>
          <p:cNvSpPr txBox="1"/>
          <p:nvPr/>
        </p:nvSpPr>
        <p:spPr>
          <a:xfrm flipH="1">
            <a:off x="4598561" y="158341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87" name="Google Shape;287;p36"/>
          <p:cNvSpPr/>
          <p:nvPr/>
        </p:nvSpPr>
        <p:spPr>
          <a:xfrm>
            <a:off x="651847" y="395535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8" name="Google Shape;288;p36"/>
          <p:cNvSpPr/>
          <p:nvPr/>
        </p:nvSpPr>
        <p:spPr>
          <a:xfrm>
            <a:off x="4667561" y="315597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89" name="Google Shape;289;p36"/>
          <p:cNvSpPr/>
          <p:nvPr/>
        </p:nvSpPr>
        <p:spPr>
          <a:xfrm>
            <a:off x="4667561" y="415172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0" name="Google Shape;290;p36"/>
          <p:cNvSpPr/>
          <p:nvPr/>
        </p:nvSpPr>
        <p:spPr>
          <a:xfrm>
            <a:off x="651849" y="13909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1" name="Google Shape;291;p36"/>
          <p:cNvSpPr/>
          <p:nvPr/>
        </p:nvSpPr>
        <p:spPr>
          <a:xfrm>
            <a:off x="517870" y="335808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2" name="Google Shape;292;p36"/>
          <p:cNvSpPr/>
          <p:nvPr/>
        </p:nvSpPr>
        <p:spPr>
          <a:xfrm>
            <a:off x="4667561" y="37460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3" name="Google Shape;293;p36"/>
          <p:cNvSpPr/>
          <p:nvPr/>
        </p:nvSpPr>
        <p:spPr>
          <a:xfrm>
            <a:off x="657622" y="3364193"/>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4" name="Google Shape;294;p36"/>
          <p:cNvSpPr/>
          <p:nvPr/>
        </p:nvSpPr>
        <p:spPr>
          <a:xfrm>
            <a:off x="657622" y="41426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5" name="Google Shape;295;p36"/>
          <p:cNvSpPr txBox="1"/>
          <p:nvPr/>
        </p:nvSpPr>
        <p:spPr>
          <a:xfrm>
            <a:off x="495024" y="452091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96" name="Google Shape;296;p36"/>
          <p:cNvSpPr txBox="1"/>
          <p:nvPr/>
        </p:nvSpPr>
        <p:spPr>
          <a:xfrm>
            <a:off x="4454720" y="491977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97" name="Google Shape;297;p36"/>
          <p:cNvSpPr/>
          <p:nvPr/>
        </p:nvSpPr>
        <p:spPr>
          <a:xfrm>
            <a:off x="657622" y="374065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8" name="Google Shape;298;p36"/>
          <p:cNvSpPr/>
          <p:nvPr/>
        </p:nvSpPr>
        <p:spPr>
          <a:xfrm>
            <a:off x="4667561" y="433811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99" name="Google Shape;299;p36"/>
          <p:cNvSpPr/>
          <p:nvPr/>
        </p:nvSpPr>
        <p:spPr>
          <a:xfrm>
            <a:off x="6518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0" name="Google Shape;300;p36"/>
          <p:cNvSpPr/>
          <p:nvPr/>
        </p:nvSpPr>
        <p:spPr>
          <a:xfrm>
            <a:off x="651735" y="493187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1" name="Google Shape;301;p36"/>
          <p:cNvSpPr/>
          <p:nvPr/>
        </p:nvSpPr>
        <p:spPr>
          <a:xfrm>
            <a:off x="4667561" y="138996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2" name="Google Shape;302;p36"/>
          <p:cNvSpPr/>
          <p:nvPr/>
        </p:nvSpPr>
        <p:spPr>
          <a:xfrm>
            <a:off x="4667561" y="472762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3" name="Google Shape;303;p36"/>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04" name="Google Shape;304;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807477" y="864642"/>
            <a:ext cx="2882525" cy="4211420"/>
          </a:xfrm>
          <a:prstGeom prst="rect">
            <a:avLst/>
          </a:prstGeom>
          <a:noFill/>
          <a:ln w="9525" cap="flat" cmpd="sng">
            <a:solidFill>
              <a:srgbClr val="FF0000"/>
            </a:solidFill>
            <a:prstDash val="solid"/>
            <a:round/>
            <a:headEnd type="none" w="sm" len="sm"/>
            <a:tailEnd type="none" w="sm" len="sm"/>
          </a:ln>
        </p:spPr>
      </p:pic>
      <p:pic>
        <p:nvPicPr>
          <p:cNvPr id="305" name="Google Shape;305;p3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809516" y="864650"/>
            <a:ext cx="2882525" cy="4211404"/>
          </a:xfrm>
          <a:prstGeom prst="rect">
            <a:avLst/>
          </a:prstGeom>
          <a:noFill/>
          <a:ln w="9525" cap="flat" cmpd="sng">
            <a:solidFill>
              <a:srgbClr val="FF0000"/>
            </a:solidFill>
            <a:prstDash val="solid"/>
            <a:round/>
            <a:headEnd type="none" w="sm" len="sm"/>
            <a:tailEnd type="none" w="sm" len="sm"/>
          </a:ln>
        </p:spPr>
      </p:pic>
      <p:sp>
        <p:nvSpPr>
          <p:cNvPr id="306" name="Google Shape;306;p36"/>
          <p:cNvSpPr/>
          <p:nvPr/>
        </p:nvSpPr>
        <p:spPr>
          <a:xfrm>
            <a:off x="4667561" y="120134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7" name="Google Shape;307;p36"/>
          <p:cNvSpPr txBox="1"/>
          <p:nvPr/>
        </p:nvSpPr>
        <p:spPr>
          <a:xfrm>
            <a:off x="4367104" y="2373094"/>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08" name="Google Shape;308;p36"/>
          <p:cNvSpPr/>
          <p:nvPr/>
        </p:nvSpPr>
        <p:spPr>
          <a:xfrm>
            <a:off x="4667561" y="238438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09" name="Google Shape;309;p36"/>
          <p:cNvSpPr/>
          <p:nvPr/>
        </p:nvSpPr>
        <p:spPr>
          <a:xfrm>
            <a:off x="651849" y="17719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36"/>
          <p:cNvSpPr txBox="1"/>
          <p:nvPr/>
        </p:nvSpPr>
        <p:spPr>
          <a:xfrm>
            <a:off x="366753" y="25744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311" name="Google Shape;311;p36"/>
          <p:cNvSpPr/>
          <p:nvPr/>
        </p:nvSpPr>
        <p:spPr>
          <a:xfrm>
            <a:off x="657622" y="258287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pic>
        <p:nvPicPr>
          <p:cNvPr id="316" name="Google Shape;316;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7" name="Google Shape;317;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8" name="Google Shape;318;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9" name="Google Shape;319;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20" name="Google Shape;320;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1" name="Google Shape;321;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55075" y="52750"/>
            <a:ext cx="4021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Alibaba Qwen Models</a:t>
            </a:r>
            <a:endParaRPr sz="2000" b="1">
              <a:solidFill>
                <a:schemeClr val="dk1"/>
              </a:solidFill>
              <a:latin typeface="Calibri"/>
              <a:ea typeface="Calibri"/>
              <a:cs typeface="Calibri"/>
              <a:sym typeface="Calibri"/>
            </a:endParaRPr>
          </a:p>
        </p:txBody>
      </p:sp>
      <p:sp>
        <p:nvSpPr>
          <p:cNvPr id="85" name="Google Shape;85;p17"/>
          <p:cNvSpPr txBox="1"/>
          <p:nvPr/>
        </p:nvSpPr>
        <p:spPr>
          <a:xfrm>
            <a:off x="111925" y="567150"/>
            <a:ext cx="4431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rgbClr val="131313"/>
                </a:solidFill>
                <a:latin typeface="Calibri"/>
                <a:ea typeface="Calibri"/>
                <a:cs typeface="Calibri"/>
                <a:sym typeface="Calibri"/>
              </a:rPr>
              <a:t>Alibaba Qwen models:</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Proprietary: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Qwen2.5-Max (Jan 2025) - outperforms GPT-4o and DeepSeek-V3 accessible via API, Alibaba Cloud and Higging Face</a:t>
            </a:r>
            <a:endParaRPr sz="1200">
              <a:solidFill>
                <a:srgbClr val="131313"/>
              </a:solidFill>
              <a:latin typeface="Calibri"/>
              <a:ea typeface="Calibri"/>
              <a:cs typeface="Calibri"/>
              <a:sym typeface="Calibri"/>
            </a:endParaRPr>
          </a:p>
          <a:p>
            <a:pPr marL="0" lvl="0" indent="0" algn="l" rtl="0">
              <a:spcBef>
                <a:spcPts val="0"/>
              </a:spcBef>
              <a:spcAft>
                <a:spcPts val="0"/>
              </a:spcAft>
              <a:buNone/>
            </a:pPr>
            <a:endParaRPr sz="1200">
              <a:solidFill>
                <a:srgbClr val="131313"/>
              </a:solidFill>
              <a:latin typeface="Calibri"/>
              <a:ea typeface="Calibri"/>
              <a:cs typeface="Calibri"/>
              <a:sym typeface="Calibri"/>
            </a:endParaRPr>
          </a:p>
          <a:p>
            <a:pPr marL="0" lvl="0" indent="0" algn="l" rtl="0">
              <a:spcBef>
                <a:spcPts val="0"/>
              </a:spcBef>
              <a:spcAft>
                <a:spcPts val="0"/>
              </a:spcAft>
              <a:buNone/>
            </a:pPr>
            <a:r>
              <a:rPr lang="en" sz="1200">
                <a:solidFill>
                  <a:srgbClr val="131313"/>
                </a:solidFill>
                <a:latin typeface="Calibri"/>
                <a:ea typeface="Calibri"/>
                <a:cs typeface="Calibri"/>
                <a:sym typeface="Calibri"/>
              </a:rPr>
              <a:t>Open source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Qwen2.5-32B (Feb 26)</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QwQ-32B (March 6) - reasoning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QVQ-Max (March 28) - 32B visual reasoning model</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https://qwenlm.github.io/blog/qvq-max-preview/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Qwen2.5-VL-32B-Instruct (March 24) - multimodal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Qwen2.5-Omni-7B (March 26) multimodal, small, cost effective</a:t>
            </a:r>
            <a:endParaRPr sz="1200">
              <a:solidFill>
                <a:srgbClr val="131313"/>
              </a:solidFill>
              <a:latin typeface="Calibri"/>
              <a:ea typeface="Calibri"/>
              <a:cs typeface="Calibri"/>
              <a:sym typeface="Calibri"/>
            </a:endParaRPr>
          </a:p>
        </p:txBody>
      </p:sp>
      <p:pic>
        <p:nvPicPr>
          <p:cNvPr id="86" name="Google Shape;86;p17"/>
          <p:cNvPicPr preferRelativeResize="0"/>
          <p:nvPr/>
        </p:nvPicPr>
        <p:blipFill>
          <a:blip r:embed="rId4">
            <a:alphaModFix/>
          </a:blip>
          <a:stretch>
            <a:fillRect/>
          </a:stretch>
        </p:blipFill>
        <p:spPr>
          <a:xfrm>
            <a:off x="5255650" y="189250"/>
            <a:ext cx="3657600" cy="1247775"/>
          </a:xfrm>
          <a:prstGeom prst="rect">
            <a:avLst/>
          </a:prstGeom>
          <a:noFill/>
          <a:ln>
            <a:noFill/>
          </a:ln>
        </p:spPr>
      </p:pic>
      <p:pic>
        <p:nvPicPr>
          <p:cNvPr id="87" name="Google Shape;87;p17"/>
          <p:cNvPicPr preferRelativeResize="0"/>
          <p:nvPr/>
        </p:nvPicPr>
        <p:blipFill>
          <a:blip r:embed="rId5">
            <a:alphaModFix/>
          </a:blip>
          <a:stretch>
            <a:fillRect/>
          </a:stretch>
        </p:blipFill>
        <p:spPr>
          <a:xfrm>
            <a:off x="6091750" y="1812375"/>
            <a:ext cx="2857500" cy="1600200"/>
          </a:xfrm>
          <a:prstGeom prst="rect">
            <a:avLst/>
          </a:prstGeom>
          <a:noFill/>
          <a:ln>
            <a:noFill/>
          </a:ln>
        </p:spPr>
      </p:pic>
      <p:sp>
        <p:nvSpPr>
          <p:cNvPr id="88" name="Google Shape;88;p17"/>
          <p:cNvSpPr txBox="1"/>
          <p:nvPr/>
        </p:nvSpPr>
        <p:spPr>
          <a:xfrm>
            <a:off x="111925" y="3176050"/>
            <a:ext cx="5385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main scientists and contributors behind the creation of Qwen models include: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Zhibin Gou: A core contributor with a background linked to Tsinghua University.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Zhihong Shao: Another key contributor from Tsinghua University, who has co-authored papers with Nan Duan (Microsoft Research Asia (MSRA)).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Zhenda Xie: A notable contributor to the development of Qwen models.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 Yang: Credited as the submitter of the Qwen Technical Report on arXiv</a:t>
            </a:r>
            <a:endParaRPr sz="1200">
              <a:solidFill>
                <a:srgbClr val="131313"/>
              </a:solidFill>
              <a:latin typeface="Calibri"/>
              <a:ea typeface="Calibri"/>
              <a:cs typeface="Calibri"/>
              <a:sym typeface="Calibri"/>
            </a:endParaRPr>
          </a:p>
        </p:txBody>
      </p:sp>
      <p:sp>
        <p:nvSpPr>
          <p:cNvPr id="89" name="Google Shape;89;p17"/>
          <p:cNvSpPr txBox="1"/>
          <p:nvPr/>
        </p:nvSpPr>
        <p:spPr>
          <a:xfrm>
            <a:off x="111925" y="4478575"/>
            <a:ext cx="5385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QVQ-Max - visual reasoning model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https://qwenlm.github.io/blog/qvq-max-preview/</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Oversinking - thinking too much</a:t>
            </a:r>
            <a:endParaRPr sz="2000" b="1">
              <a:solidFill>
                <a:schemeClr val="dk1"/>
              </a:solidFill>
              <a:latin typeface="Calibri"/>
              <a:ea typeface="Calibri"/>
              <a:cs typeface="Calibri"/>
              <a:sym typeface="Calibri"/>
            </a:endParaRPr>
          </a:p>
        </p:txBody>
      </p:sp>
      <p:sp>
        <p:nvSpPr>
          <p:cNvPr id="95" name="Google Shape;95;p18"/>
          <p:cNvSpPr txBox="1"/>
          <p:nvPr/>
        </p:nvSpPr>
        <p:spPr>
          <a:xfrm>
            <a:off x="102400" y="500475"/>
            <a:ext cx="44313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The Danger of Overthinking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Danger of Overthinking: Examining the Reasoning-Action Dilemma in Agentic Tasks - </a:t>
            </a:r>
            <a:r>
              <a:rPr lang="en" sz="1200" u="sng">
                <a:solidFill>
                  <a:schemeClr val="hlink"/>
                </a:solidFill>
                <a:latin typeface="Calibri"/>
                <a:ea typeface="Calibri"/>
                <a:cs typeface="Calibri"/>
                <a:sym typeface="Calibri"/>
                <a:hlinkClick r:id="rId3"/>
              </a:rPr>
              <a:t>https://arxiv.org/abs/2502.08235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AI Reasoning Paradox: Why Agents FAIL - </a:t>
            </a:r>
            <a:r>
              <a:rPr lang="en" sz="1200" u="sng">
                <a:solidFill>
                  <a:schemeClr val="hlink"/>
                </a:solidFill>
                <a:latin typeface="Calibri"/>
                <a:ea typeface="Calibri"/>
                <a:cs typeface="Calibri"/>
                <a:sym typeface="Calibri"/>
                <a:hlinkClick r:id="rId4"/>
              </a:rPr>
              <a:t>https://www.youtube.com/watch?v=vpNmKN2szt8</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oversinking = spending too much time on internal reasoning rather than taking effective actions. Some models take x41 times more tokens than others for reasoning. Higher oversinking scores strongly correlate with lower task success rates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symptoms of oversinking: (1) Analysis paralysis: Extensive planning with minimal concrete actions; (2) Rouge actions: Taking actions without waiting for feedback; (3) Premature disengagement: Terminating tasks based on internal assessment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Counter-measures: </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Length budgeting</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System/model switching </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Parallel search</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Reinforcement learning with length rewards</a:t>
            </a:r>
            <a:endParaRPr sz="1200">
              <a:solidFill>
                <a:srgbClr val="131313"/>
              </a:solidFill>
              <a:latin typeface="Calibri"/>
              <a:ea typeface="Calibri"/>
              <a:cs typeface="Calibri"/>
              <a:sym typeface="Calibri"/>
            </a:endParaRPr>
          </a:p>
          <a:p>
            <a:pPr marL="40005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Subquadratic attention (Mamba ?)</a:t>
            </a:r>
            <a:endParaRPr sz="1200">
              <a:solidFill>
                <a:srgbClr val="131313"/>
              </a:solidFill>
              <a:latin typeface="Calibri"/>
              <a:ea typeface="Calibri"/>
              <a:cs typeface="Calibri"/>
              <a:sym typeface="Calibri"/>
            </a:endParaRPr>
          </a:p>
        </p:txBody>
      </p:sp>
      <p:pic>
        <p:nvPicPr>
          <p:cNvPr id="96" name="Google Shape;96;p1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21100" y="500475"/>
            <a:ext cx="2996900" cy="2996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p:nvPr/>
        </p:nvSpPr>
        <p:spPr>
          <a:xfrm>
            <a:off x="55075" y="52750"/>
            <a:ext cx="4431300" cy="2955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chemeClr val="dk1"/>
                </a:solidFill>
                <a:latin typeface="Calibri"/>
                <a:ea typeface="Calibri"/>
                <a:cs typeface="Calibri"/>
                <a:sym typeface="Calibri"/>
              </a:rPr>
              <a:t>Yann LeCun "No Way In HELL AGI In 2 Years"</a:t>
            </a:r>
            <a:endParaRPr sz="1800" b="1">
              <a:solidFill>
                <a:schemeClr val="dk1"/>
              </a:solidFill>
              <a:latin typeface="Calibri"/>
              <a:ea typeface="Calibri"/>
              <a:cs typeface="Calibri"/>
              <a:sym typeface="Calibri"/>
            </a:endParaRPr>
          </a:p>
        </p:txBody>
      </p:sp>
      <p:sp>
        <p:nvSpPr>
          <p:cNvPr id="102" name="Google Shape;102;p19"/>
          <p:cNvSpPr txBox="1"/>
          <p:nvPr/>
        </p:nvSpPr>
        <p:spPr>
          <a:xfrm>
            <a:off x="87700" y="603075"/>
            <a:ext cx="4431300" cy="3620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Yann LeCun, AI Godfather: "No Way In HELL AGI In 2 Years"</a:t>
            </a:r>
            <a:endParaRPr sz="1200" b="1">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https://www.youtube.com/shorts/MCyZDrrvwvM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https://www.youtube.com/watch?v=Ny4XilJuuy4&amp;t=162s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okay so the first thing you can say is we are not going to get to human level AI by just scaling up LLMs, this is just not going to happen.</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no way, absolutely no way and whatever you can hear from some of my more adventurous colleagues, it's not going to happen within the next two years.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There's absolutely no way in hell to, pardon my French, the idea that we we're going to have, a country of Genius in the data center. That's complete BS.  There's absolutely no way.</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What we're going to have maybe is systems that are trained on sufficiently large amounts of data, that any question that any reasonable person may ask will will find an answer through those systems.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And it would feel like you have a PhD sitting next to you. But it's not a PhD you have next to you, it's a system with gigantic memory and retrieval ability. Not a system that can invent solutions to new problems which is really what a PhD is. </a:t>
            </a:r>
            <a:endParaRPr sz="1200">
              <a:solidFill>
                <a:schemeClr val="dk1"/>
              </a:solidFill>
              <a:latin typeface="Calibri"/>
              <a:ea typeface="Calibri"/>
              <a:cs typeface="Calibri"/>
              <a:sym typeface="Calibri"/>
            </a:endParaRPr>
          </a:p>
        </p:txBody>
      </p:sp>
      <p:pic>
        <p:nvPicPr>
          <p:cNvPr id="103" name="Google Shape;103;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450" y="603075"/>
            <a:ext cx="4305500" cy="314082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55075" y="52750"/>
            <a:ext cx="2103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Chain-of-Tools</a:t>
            </a:r>
            <a:endParaRPr sz="2000" b="1">
              <a:solidFill>
                <a:schemeClr val="dk1"/>
              </a:solidFill>
              <a:latin typeface="Calibri"/>
              <a:ea typeface="Calibri"/>
              <a:cs typeface="Calibri"/>
              <a:sym typeface="Calibri"/>
            </a:endParaRPr>
          </a:p>
        </p:txBody>
      </p:sp>
      <p:sp>
        <p:nvSpPr>
          <p:cNvPr id="109" name="Google Shape;109;p20"/>
          <p:cNvSpPr txBox="1"/>
          <p:nvPr/>
        </p:nvSpPr>
        <p:spPr>
          <a:xfrm>
            <a:off x="102400" y="500475"/>
            <a:ext cx="44313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Chain-of-Tools: Utilizing Massive Unseen Tools in the CoT Reasoning of Frozen Language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https://github.com/fairyshine/Chain-of-Tools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https://arxiv.org/abs/2503.16779v1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Challenge - make LLMs use many tools efficiently. Including tools it never seen before.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Chain-of-Tools (CoTools) is a new method that </a:t>
            </a:r>
            <a:r>
              <a:rPr lang="en" sz="1200" b="1">
                <a:solidFill>
                  <a:srgbClr val="3C78D8"/>
                </a:solidFill>
                <a:latin typeface="Calibri"/>
                <a:ea typeface="Calibri"/>
                <a:cs typeface="Calibri"/>
                <a:sym typeface="Calibri"/>
              </a:rPr>
              <a:t>keeps the foundation LLM completely frozen</a:t>
            </a:r>
            <a:r>
              <a:rPr lang="en" sz="1200">
                <a:solidFill>
                  <a:srgbClr val="131313"/>
                </a:solidFill>
                <a:latin typeface="Calibri"/>
                <a:ea typeface="Calibri"/>
                <a:cs typeface="Calibri"/>
                <a:sym typeface="Calibri"/>
              </a:rPr>
              <a:t> while adding specialized modules for tool integration. No additional training is required.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Three key components: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1) A Tool </a:t>
            </a:r>
            <a:r>
              <a:rPr lang="en" sz="1200" b="1">
                <a:solidFill>
                  <a:srgbClr val="FF0000"/>
                </a:solidFill>
                <a:latin typeface="Calibri"/>
                <a:ea typeface="Calibri"/>
                <a:cs typeface="Calibri"/>
                <a:sym typeface="Calibri"/>
              </a:rPr>
              <a:t>Judge</a:t>
            </a:r>
            <a:r>
              <a:rPr lang="en" sz="1200">
                <a:solidFill>
                  <a:srgbClr val="131313"/>
                </a:solidFill>
                <a:latin typeface="Calibri"/>
                <a:ea typeface="Calibri"/>
                <a:cs typeface="Calibri"/>
                <a:sym typeface="Calibri"/>
              </a:rPr>
              <a:t> that determines </a:t>
            </a:r>
            <a:r>
              <a:rPr lang="en" sz="1200" b="1">
                <a:solidFill>
                  <a:srgbClr val="3C78D8"/>
                </a:solidFill>
                <a:latin typeface="Calibri"/>
                <a:ea typeface="Calibri"/>
                <a:cs typeface="Calibri"/>
                <a:sym typeface="Calibri"/>
              </a:rPr>
              <a:t>when to call tools</a:t>
            </a:r>
            <a:r>
              <a:rPr lang="en" sz="1200">
                <a:solidFill>
                  <a:srgbClr val="131313"/>
                </a:solidFill>
                <a:latin typeface="Calibri"/>
                <a:ea typeface="Calibri"/>
                <a:cs typeface="Calibri"/>
                <a:sym typeface="Calibri"/>
              </a:rPr>
              <a:t> during text generation by </a:t>
            </a:r>
            <a:r>
              <a:rPr lang="en" sz="1200" b="1">
                <a:solidFill>
                  <a:srgbClr val="3C78D8"/>
                </a:solidFill>
                <a:latin typeface="Calibri"/>
                <a:ea typeface="Calibri"/>
                <a:cs typeface="Calibri"/>
                <a:sym typeface="Calibri"/>
              </a:rPr>
              <a:t>analyzing the hidden states of the LLM</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2) A Tool </a:t>
            </a:r>
            <a:r>
              <a:rPr lang="en" sz="1200" b="1">
                <a:solidFill>
                  <a:srgbClr val="FF0000"/>
                </a:solidFill>
                <a:latin typeface="Calibri"/>
                <a:ea typeface="Calibri"/>
                <a:cs typeface="Calibri"/>
                <a:sym typeface="Calibri"/>
              </a:rPr>
              <a:t>Retriever</a:t>
            </a:r>
            <a:r>
              <a:rPr lang="en" sz="1200">
                <a:solidFill>
                  <a:srgbClr val="131313"/>
                </a:solidFill>
                <a:latin typeface="Calibri"/>
                <a:ea typeface="Calibri"/>
                <a:cs typeface="Calibri"/>
                <a:sym typeface="Calibri"/>
              </a:rPr>
              <a:t> that </a:t>
            </a:r>
            <a:r>
              <a:rPr lang="en" sz="1200" b="1">
                <a:solidFill>
                  <a:srgbClr val="3C78D8"/>
                </a:solidFill>
                <a:latin typeface="Calibri"/>
                <a:ea typeface="Calibri"/>
                <a:cs typeface="Calibri"/>
                <a:sym typeface="Calibri"/>
              </a:rPr>
              <a:t>selects appropriate tools</a:t>
            </a:r>
            <a:r>
              <a:rPr lang="en" sz="1200">
                <a:solidFill>
                  <a:srgbClr val="131313"/>
                </a:solidFill>
                <a:latin typeface="Calibri"/>
                <a:ea typeface="Calibri"/>
                <a:cs typeface="Calibri"/>
                <a:sym typeface="Calibri"/>
              </a:rPr>
              <a:t> by matching query vectors with tool vectors derived from tool descriptions, and </a:t>
            </a:r>
            <a:endParaRPr sz="1200">
              <a:solidFill>
                <a:srgbClr val="131313"/>
              </a:solidFill>
              <a:latin typeface="Calibri"/>
              <a:ea typeface="Calibri"/>
              <a:cs typeface="Calibri"/>
              <a:sym typeface="Calibri"/>
            </a:endParaRPr>
          </a:p>
          <a:p>
            <a:pPr marL="457200" lvl="1"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3) A Tool </a:t>
            </a:r>
            <a:r>
              <a:rPr lang="en" sz="1200" b="1">
                <a:solidFill>
                  <a:srgbClr val="FF0000"/>
                </a:solidFill>
                <a:latin typeface="Calibri"/>
                <a:ea typeface="Calibri"/>
                <a:cs typeface="Calibri"/>
                <a:sym typeface="Calibri"/>
              </a:rPr>
              <a:t>Calling component</a:t>
            </a:r>
            <a:r>
              <a:rPr lang="en" sz="1200">
                <a:solidFill>
                  <a:srgbClr val="131313"/>
                </a:solidFill>
                <a:latin typeface="Calibri"/>
                <a:ea typeface="Calibri"/>
                <a:cs typeface="Calibri"/>
                <a:sym typeface="Calibri"/>
              </a:rPr>
              <a:t> that handles </a:t>
            </a:r>
            <a:r>
              <a:rPr lang="en" sz="1200" b="1">
                <a:solidFill>
                  <a:srgbClr val="3C78D8"/>
                </a:solidFill>
                <a:latin typeface="Calibri"/>
                <a:ea typeface="Calibri"/>
                <a:cs typeface="Calibri"/>
                <a:sym typeface="Calibri"/>
              </a:rPr>
              <a:t>parameter filling and execution</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CoTools outperforms baseline methods across multiple benchmarks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High performance even with hundreds or thousands of tools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For unseen tools specifically, CoTools achieved 10.4% top-1 accuracy and 33.7% top-5 accuracy, while the baseline couldn't handle unseen tools at all (0% accuracy).</a:t>
            </a:r>
            <a:endParaRPr sz="1200">
              <a:solidFill>
                <a:srgbClr val="131313"/>
              </a:solidFill>
              <a:latin typeface="Calibri"/>
              <a:ea typeface="Calibri"/>
              <a:cs typeface="Calibri"/>
              <a:sym typeface="Calibri"/>
            </a:endParaRPr>
          </a:p>
        </p:txBody>
      </p:sp>
      <p:pic>
        <p:nvPicPr>
          <p:cNvPr id="110" name="Google Shape;110;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48775" y="119475"/>
            <a:ext cx="4305500" cy="2119113"/>
          </a:xfrm>
          <a:prstGeom prst="rect">
            <a:avLst/>
          </a:prstGeom>
          <a:noFill/>
          <a:ln w="9525" cap="flat" cmpd="sng">
            <a:solidFill>
              <a:srgbClr val="FF0000"/>
            </a:solidFill>
            <a:prstDash val="solid"/>
            <a:round/>
            <a:headEnd type="none" w="sm" len="sm"/>
            <a:tailEnd type="none" w="sm" len="sm"/>
          </a:ln>
        </p:spPr>
      </p:pic>
      <p:pic>
        <p:nvPicPr>
          <p:cNvPr id="111" name="Google Shape;111;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634263" y="2425225"/>
            <a:ext cx="2534525" cy="253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Quantum Research Center </a:t>
            </a:r>
            <a:endParaRPr sz="2000" b="1">
              <a:solidFill>
                <a:schemeClr val="dk1"/>
              </a:solidFill>
              <a:latin typeface="Calibri"/>
              <a:ea typeface="Calibri"/>
              <a:cs typeface="Calibri"/>
              <a:sym typeface="Calibri"/>
            </a:endParaRPr>
          </a:p>
        </p:txBody>
      </p:sp>
      <p:sp>
        <p:nvSpPr>
          <p:cNvPr id="117" name="Google Shape;117;p21"/>
          <p:cNvSpPr txBox="1"/>
          <p:nvPr/>
        </p:nvSpPr>
        <p:spPr>
          <a:xfrm>
            <a:off x="55075" y="582075"/>
            <a:ext cx="4254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Nvidia Accelerated Quantum Research Center (NVAQC)</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Boston, Street address location is not known yet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NVAQC plans to start running quantum simulations in 2025</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https://www.youtube.com/watch?v=ZatGE3f1Rl0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https://www.threads.net/@businessnews100/post/DHcxN2AotOZ</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https://www.nvidia.com/en-us/solutions/quantum-computing/accelerated-quantum-center/</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Idea - integrate AI, supercomputing, and quantum computing</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Use AI to help with error correction in quantum computers (boost quantum stability)</a:t>
            </a:r>
            <a:endParaRPr sz="1200" b="1">
              <a:solidFill>
                <a:srgbClr val="3C78D8"/>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NVAQC will do large-scale simulations (quantum processors + classical computers + AI)</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Nvidia collaborates with Quantinuum, QuEra, Quantum Machines, Harvard, MIT </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Hybrid quantum computing platforms - DGX Quantum and CUDA-Q</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Poosible applications - AI training, drug discovery, cybersecurity </a:t>
            </a:r>
            <a:endParaRPr sz="1200">
              <a:solidFill>
                <a:schemeClr val="dk1"/>
              </a:solidFill>
              <a:latin typeface="Calibri"/>
              <a:ea typeface="Calibri"/>
              <a:cs typeface="Calibri"/>
              <a:sym typeface="Calibri"/>
            </a:endParaRPr>
          </a:p>
        </p:txBody>
      </p:sp>
      <p:pic>
        <p:nvPicPr>
          <p:cNvPr id="118" name="Google Shape;118;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86375" y="527900"/>
            <a:ext cx="4253924" cy="4253924"/>
          </a:xfrm>
          <a:prstGeom prst="rect">
            <a:avLst/>
          </a:prstGeom>
          <a:noFill/>
          <a:ln w="9525" cap="flat" cmpd="sng">
            <a:solidFill>
              <a:srgbClr val="FF0000"/>
            </a:solidFill>
            <a:prstDash val="solid"/>
            <a:round/>
            <a:headEnd type="none" w="sm" len="sm"/>
            <a:tailEnd type="none" w="sm" len="sm"/>
          </a:ln>
        </p:spPr>
      </p:pic>
      <p:sp>
        <p:nvSpPr>
          <p:cNvPr id="119" name="Google Shape;119;p21"/>
          <p:cNvSpPr txBox="1"/>
          <p:nvPr/>
        </p:nvSpPr>
        <p:spPr>
          <a:xfrm>
            <a:off x="55075" y="3695375"/>
            <a:ext cx="42540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D-Wave Quantum</a:t>
            </a:r>
            <a:r>
              <a:rPr lang="en" sz="1200">
                <a:solidFill>
                  <a:schemeClr val="dk1"/>
                </a:solidFill>
                <a:latin typeface="Calibri"/>
                <a:ea typeface="Calibri"/>
                <a:cs typeface="Calibri"/>
                <a:sym typeface="Calibri"/>
              </a:rPr>
              <a:t> Inc. (NYSE: QBTS) and the pharmaceutical division of Japan Tobacco Inc. ("JT") - joint proof-of-concept proving that </a:t>
            </a:r>
            <a:r>
              <a:rPr lang="en" sz="1200" b="1">
                <a:solidFill>
                  <a:srgbClr val="FF0000"/>
                </a:solidFill>
                <a:latin typeface="Calibri"/>
                <a:ea typeface="Calibri"/>
                <a:cs typeface="Calibri"/>
                <a:sym typeface="Calibri"/>
              </a:rPr>
              <a:t>LLM hybrid models</a:t>
            </a:r>
            <a:r>
              <a:rPr lang="en" sz="1200">
                <a:solidFill>
                  <a:schemeClr val="dk1"/>
                </a:solidFill>
                <a:latin typeface="Calibri"/>
                <a:ea typeface="Calibri"/>
                <a:cs typeface="Calibri"/>
                <a:sym typeface="Calibri"/>
              </a:rPr>
              <a:t> (conventional + quantum) outperformed classical methods in the drug discovery process.</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7"/>
              </a:rPr>
              <a:t>https://finance.yahoo.com/news/japan-tobacco-d-wave-announce-110000623.html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GPT-4o update &amp; Image Generation</a:t>
            </a:r>
            <a:endParaRPr sz="2000" b="1">
              <a:solidFill>
                <a:schemeClr val="dk1"/>
              </a:solidFill>
              <a:latin typeface="Calibri"/>
              <a:ea typeface="Calibri"/>
              <a:cs typeface="Calibri"/>
              <a:sym typeface="Calibri"/>
            </a:endParaRPr>
          </a:p>
        </p:txBody>
      </p:sp>
      <p:sp>
        <p:nvSpPr>
          <p:cNvPr id="125" name="Google Shape;125;p22"/>
          <p:cNvSpPr txBox="1"/>
          <p:nvPr/>
        </p:nvSpPr>
        <p:spPr>
          <a:xfrm>
            <a:off x="55075" y="468586"/>
            <a:ext cx="4431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GPT-4o update surpasses GPT-4.5</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Better at following detailed instructions and complex technical and coding problems, Improved intuition and creativity, text-to-image</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https://help.openai.com/en/articles/6825453-chatgpt-release-notes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https://openai.com/chatgpt/team/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https://x.com/OpenAI/status/1905331956856050135</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6" name="Google Shape;126;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5075" y="1521033"/>
            <a:ext cx="4431300" cy="1494076"/>
          </a:xfrm>
          <a:prstGeom prst="rect">
            <a:avLst/>
          </a:prstGeom>
          <a:noFill/>
          <a:ln w="9525" cap="flat" cmpd="sng">
            <a:solidFill>
              <a:srgbClr val="FF0000"/>
            </a:solidFill>
            <a:prstDash val="solid"/>
            <a:round/>
            <a:headEnd type="none" w="sm" len="sm"/>
            <a:tailEnd type="none" w="sm" len="sm"/>
          </a:ln>
        </p:spPr>
      </p:pic>
      <p:sp>
        <p:nvSpPr>
          <p:cNvPr id="127" name="Google Shape;127;p22"/>
          <p:cNvSpPr txBox="1"/>
          <p:nvPr/>
        </p:nvSpPr>
        <p:spPr>
          <a:xfrm>
            <a:off x="55075" y="3079377"/>
            <a:ext cx="44313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GPT-4o Image Generation</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accent5"/>
                </a:solidFill>
                <a:latin typeface="Calibri"/>
                <a:ea typeface="Calibri"/>
                <a:cs typeface="Calibri"/>
                <a:sym typeface="Calibri"/>
                <a:hlinkClick r:id="rId7">
                  <a:extLst>
                    <a:ext uri="{A12FA001-AC4F-418D-AE19-62706E023703}">
                      <ahyp:hlinkClr xmlns:ahyp="http://schemas.microsoft.com/office/drawing/2018/hyperlinkcolor" val="tx"/>
                    </a:ext>
                  </a:extLst>
                </a:hlinkClick>
              </a:rPr>
              <a:t>https://www.youtube.com/watch?v=nZDpoICcxLM</a:t>
            </a:r>
            <a:r>
              <a:rPr lang="en" sz="900">
                <a:solidFill>
                  <a:schemeClr val="dk1"/>
                </a:solidFill>
                <a:latin typeface="Calibri"/>
                <a:ea typeface="Calibri"/>
                <a:cs typeface="Calibri"/>
                <a:sym typeface="Calibri"/>
              </a:rPr>
              <a:t> - video by Peter Yang</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1. Turn your family photos into Ghibli Studio type art</a:t>
            </a:r>
            <a:br>
              <a:rPr lang="en" sz="12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8"/>
              </a:rPr>
              <a:t>https://en.wikipedia.org/wiki/Studio_Ghibli</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2. Create professional marketing assets ( products and text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3. Mock up product designs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4. Edit YouTube thumbnails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5. Help in designing anime short movies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You can edit the image with text prompt and images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(including style transfer)</a:t>
            </a:r>
            <a:endParaRPr sz="1200">
              <a:solidFill>
                <a:schemeClr val="dk1"/>
              </a:solidFill>
              <a:latin typeface="Calibri"/>
              <a:ea typeface="Calibri"/>
              <a:cs typeface="Calibri"/>
              <a:sym typeface="Calibri"/>
            </a:endParaRPr>
          </a:p>
        </p:txBody>
      </p:sp>
      <p:pic>
        <p:nvPicPr>
          <p:cNvPr id="128" name="Google Shape;128;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38788" y="484250"/>
            <a:ext cx="4352824" cy="2176412"/>
          </a:xfrm>
          <a:prstGeom prst="rect">
            <a:avLst/>
          </a:prstGeom>
          <a:noFill/>
          <a:ln w="9525" cap="flat" cmpd="sng">
            <a:solidFill>
              <a:srgbClr val="FF0000"/>
            </a:solidFill>
            <a:prstDash val="solid"/>
            <a:round/>
            <a:headEnd type="none" w="sm" len="sm"/>
            <a:tailEnd type="none" w="sm" len="sm"/>
          </a:ln>
        </p:spPr>
      </p:pic>
      <p:pic>
        <p:nvPicPr>
          <p:cNvPr id="129" name="Google Shape;129;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38796" y="2737854"/>
            <a:ext cx="1947900" cy="1090850"/>
          </a:xfrm>
          <a:prstGeom prst="rect">
            <a:avLst/>
          </a:prstGeom>
          <a:noFill/>
          <a:ln w="9525" cap="flat" cmpd="sng">
            <a:solidFill>
              <a:srgbClr val="FF0000"/>
            </a:solidFill>
            <a:prstDash val="solid"/>
            <a:round/>
            <a:headEnd type="none" w="sm" len="sm"/>
            <a:tailEnd type="none" w="sm" len="sm"/>
          </a:ln>
        </p:spPr>
      </p:pic>
      <p:pic>
        <p:nvPicPr>
          <p:cNvPr id="130" name="Google Shape;130;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043700" y="2737850"/>
            <a:ext cx="1947900" cy="1094469"/>
          </a:xfrm>
          <a:prstGeom prst="rect">
            <a:avLst/>
          </a:prstGeom>
          <a:noFill/>
          <a:ln w="9525" cap="flat" cmpd="sng">
            <a:solidFill>
              <a:srgbClr val="FF0000"/>
            </a:solidFill>
            <a:prstDash val="solid"/>
            <a:round/>
            <a:headEnd type="none" w="sm" len="sm"/>
            <a:tailEnd type="none" w="sm" len="sm"/>
          </a:ln>
        </p:spPr>
      </p:pic>
      <p:sp>
        <p:nvSpPr>
          <p:cNvPr id="131" name="Google Shape;131;p22"/>
          <p:cNvSpPr txBox="1"/>
          <p:nvPr/>
        </p:nvSpPr>
        <p:spPr>
          <a:xfrm>
            <a:off x="4638800" y="3909525"/>
            <a:ext cx="43527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OpenAI has not confirmed whether Studio Ghibli's works were part of the training data for GPT-4o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The ability to closely mimic the Ghibli studio's distinctive aesthetic has raised questions about intellectual property rights and the legality of AI-generated art.</a:t>
            </a:r>
            <a:endParaRPr sz="1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p:nvPr/>
        </p:nvSpPr>
        <p:spPr>
          <a:xfrm>
            <a:off x="55075" y="52750"/>
            <a:ext cx="1816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37" name="Google Shape;137;p23"/>
          <p:cNvSpPr txBox="1"/>
          <p:nvPr/>
        </p:nvSpPr>
        <p:spPr>
          <a:xfrm>
            <a:off x="55066" y="1573356"/>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Cursor limits content length to 70k tokens</a:t>
            </a:r>
            <a:br>
              <a:rPr lang="en" sz="1200">
                <a:solidFill>
                  <a:srgbClr val="131313"/>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https://forum.cursor.com/t/the-whole-200k-context-window-of-claude-3-7-sonnet-max/69736</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38" name="Google Shape;138;p23"/>
          <p:cNvSpPr txBox="1"/>
          <p:nvPr/>
        </p:nvSpPr>
        <p:spPr>
          <a:xfrm>
            <a:off x="55075" y="495725"/>
            <a:ext cx="4431300" cy="988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OpenVLThinker-7B</a:t>
            </a:r>
            <a:r>
              <a:rPr lang="en" sz="1200">
                <a:solidFill>
                  <a:srgbClr val="131313"/>
                </a:solidFill>
                <a:latin typeface="Calibri"/>
                <a:ea typeface="Calibri"/>
                <a:cs typeface="Calibri"/>
                <a:sym typeface="Calibri"/>
              </a:rPr>
              <a:t> - A RL-Model for Complex Visual Reasoning and Step-by-Step Problem Solving in Multimodal Systems (UCLA - University of California, Los Angeles) </a:t>
            </a:r>
            <a:r>
              <a:rPr lang="en" sz="9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https://www.marktechpost.com/2025/03/28/ucla-researchers-released-openvlthinker-7b-a-reinforcement-learning-driven-model-for-enhancing-complex-visual-reasoning-and-step-by-step-problem-solving-in-multimodal-systems/</a:t>
            </a:r>
            <a:r>
              <a:rPr lang="en" sz="900">
                <a:solidFill>
                  <a:srgbClr val="131313"/>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139" name="Google Shape;139;p23"/>
          <p:cNvSpPr txBox="1"/>
          <p:nvPr/>
        </p:nvSpPr>
        <p:spPr>
          <a:xfrm>
            <a:off x="55066" y="2235481"/>
            <a:ext cx="4431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Anthropic - How LLMs "think"</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Anthropic has developed a new method for peering inside large language models (LLMs) like Claude.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How LLMs process information and make decisions.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research was published in two papers (links below).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They used "circuit tracing methodology"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plan ahead when writing poetry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use the same internal blueprint to interpret ideas regardless of language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Sometimes even work backward from a desired outcome instead of simply building up from the facts.</a:t>
            </a:r>
            <a:endParaRPr sz="1200">
              <a:solidFill>
                <a:srgbClr val="131313"/>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https://transformer-circuits.pub/2025/attribution-graphs/methods.html</a:t>
            </a:r>
            <a:endParaRPr sz="900">
              <a:solidFill>
                <a:srgbClr val="131313"/>
              </a:solidFill>
              <a:latin typeface="Calibri"/>
              <a:ea typeface="Calibri"/>
              <a:cs typeface="Calibri"/>
              <a:sym typeface="Calibri"/>
            </a:endParaRPr>
          </a:p>
          <a:p>
            <a:pPr marL="17145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https://transformer-circuits.pub/2025/attribution-graphs/biology.html</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
        <p:nvSpPr>
          <p:cNvPr id="140" name="Google Shape;140;p23"/>
          <p:cNvSpPr txBox="1"/>
          <p:nvPr/>
        </p:nvSpPr>
        <p:spPr>
          <a:xfrm>
            <a:off x="4662691" y="504996"/>
            <a:ext cx="44313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20 ideas for a startup </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7"/>
              </a:rPr>
              <a:t>https://x.com/gregisenberg/status/1906066968068719016</a:t>
            </a:r>
            <a:endParaRPr sz="600">
              <a:solidFill>
                <a:srgbClr val="131313"/>
              </a:solidFill>
              <a:latin typeface="Calibri"/>
              <a:ea typeface="Calibri"/>
              <a:cs typeface="Calibri"/>
              <a:sym typeface="Calibri"/>
            </a:endParaRPr>
          </a:p>
        </p:txBody>
      </p:sp>
      <p:sp>
        <p:nvSpPr>
          <p:cNvPr id="141" name="Google Shape;141;p23"/>
          <p:cNvSpPr txBox="1"/>
          <p:nvPr/>
        </p:nvSpPr>
        <p:spPr>
          <a:xfrm>
            <a:off x="4662700" y="908765"/>
            <a:ext cx="4431300" cy="177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Zhipu AI </a:t>
            </a:r>
            <a:r>
              <a:rPr lang="en" sz="1200">
                <a:solidFill>
                  <a:srgbClr val="131313"/>
                </a:solidFill>
                <a:latin typeface="Calibri"/>
                <a:ea typeface="Calibri"/>
                <a:cs typeface="Calibri"/>
                <a:sym typeface="Calibri"/>
              </a:rPr>
              <a:t>(since 2019, China's startup from a </a:t>
            </a:r>
            <a:r>
              <a:rPr lang="en" sz="1200" b="1">
                <a:solidFill>
                  <a:srgbClr val="3C78D8"/>
                </a:solidFill>
                <a:latin typeface="Calibri"/>
                <a:ea typeface="Calibri"/>
                <a:cs typeface="Calibri"/>
                <a:sym typeface="Calibri"/>
              </a:rPr>
              <a:t>Tsinghua University</a:t>
            </a:r>
            <a:r>
              <a:rPr lang="en" sz="1200">
                <a:solidFill>
                  <a:srgbClr val="131313"/>
                </a:solidFill>
                <a:latin typeface="Calibri"/>
                <a:ea typeface="Calibri"/>
                <a:cs typeface="Calibri"/>
                <a:sym typeface="Calibri"/>
              </a:rPr>
              <a:t>) has developed the GLM series of models. GLM4 outperforms OpenAI's GPT-4. Funded by government. Released a free AI agent called </a:t>
            </a:r>
            <a:r>
              <a:rPr lang="en" sz="1200" b="1">
                <a:solidFill>
                  <a:srgbClr val="FF0000"/>
                </a:solidFill>
                <a:latin typeface="Calibri"/>
                <a:ea typeface="Calibri"/>
                <a:cs typeface="Calibri"/>
                <a:sym typeface="Calibri"/>
              </a:rPr>
              <a:t>AutoGLM Rumination</a:t>
            </a:r>
            <a:r>
              <a:rPr lang="en" sz="1200">
                <a:solidFill>
                  <a:srgbClr val="131313"/>
                </a:solidFill>
                <a:latin typeface="Calibri"/>
                <a:ea typeface="Calibri"/>
                <a:cs typeface="Calibri"/>
                <a:sym typeface="Calibri"/>
              </a:rPr>
              <a:t> . It uses Zhipu's proprietary models (GLM-Z1-Air and GLM-4-Air-0414). GLM-Z1-Air matches DeepSeek's R1 in performance while running up to </a:t>
            </a:r>
            <a:r>
              <a:rPr lang="en" sz="1200" b="1">
                <a:solidFill>
                  <a:srgbClr val="3C78D8"/>
                </a:solidFill>
                <a:latin typeface="Calibri"/>
                <a:ea typeface="Calibri"/>
                <a:cs typeface="Calibri"/>
                <a:sym typeface="Calibri"/>
              </a:rPr>
              <a:t>x8 times faster and requiring only 1/30 of the computing resources</a:t>
            </a:r>
            <a:r>
              <a:rPr lang="en" sz="1200">
                <a:solidFill>
                  <a:srgbClr val="131313"/>
                </a:solidFill>
                <a:latin typeface="Calibri"/>
                <a:ea typeface="Calibri"/>
                <a:cs typeface="Calibri"/>
                <a:sym typeface="Calibri"/>
              </a:rPr>
              <a:t>. It will be </a:t>
            </a:r>
            <a:r>
              <a:rPr lang="en" sz="1200" b="1">
                <a:solidFill>
                  <a:srgbClr val="3C78D8"/>
                </a:solidFill>
                <a:latin typeface="Calibri"/>
                <a:ea typeface="Calibri"/>
                <a:cs typeface="Calibri"/>
                <a:sym typeface="Calibri"/>
              </a:rPr>
              <a:t>available for free</a:t>
            </a:r>
            <a:r>
              <a:rPr lang="en" sz="1200">
                <a:solidFill>
                  <a:srgbClr val="131313"/>
                </a:solidFill>
                <a:latin typeface="Calibri"/>
                <a:ea typeface="Calibri"/>
                <a:cs typeface="Calibri"/>
                <a:sym typeface="Calibri"/>
              </a:rPr>
              <a:t> (compare to $199/mo for Manus)</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8"/>
              </a:rPr>
              <a:t>https://www.reuters.com/technology/artificial-intelligence/chinas-zhipu-ai-launches-free-ai-agent-intensifying-domestic-tech-race-2025-03-31/</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4396</Words>
  <Application>Microsoft Macintosh PowerPoint</Application>
  <PresentationFormat>On-screen Show (16:9)</PresentationFormat>
  <Paragraphs>368</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2025-04-04T21:12:10Z</dcterms:modified>
</cp:coreProperties>
</file>