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4e15145a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04e15145a2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c094c7e66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34c094c7e66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52244f8db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52244f8db7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214c657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5214c6572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c094c7e66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4c094c7e66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04e15145a2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04e15145a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4c7c326bb1_0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4c7c326b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4e15145a2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04e15145a2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04e15145a2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04e15145a2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bd6feec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4bd6feec6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2244f8db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52244f8db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4e15145a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04e15145a2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214c6572c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5214c6572c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2156892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3521568925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21568925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35215689250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21eb43390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521eb43390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21f89291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521f89291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orkspace.google.com/marketplace/app/gpt_for_sheets_and_docs/677318054654"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arxiv.org/abs/2504.0709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zmo.ai/zmoai/" TargetMode="External"/><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huggingface.co/spaces/ArtificialAnalysis/Text-to-Image-Leaderboard" TargetMode="External"/><Relationship Id="rId4" Type="http://schemas.openxmlformats.org/officeDocument/2006/relationships/hyperlink" Target="https://artificialanalysis.ai/text-to-image/arena?tab=Leaderboar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youtube.com/watch?v=lcjdwSY2AzM" TargetMode="External"/><Relationship Id="rId7"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en.wikipedia.org/wiki/Emmy_Noether"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en.wikipedia.org/wiki/Elo_rating_system" TargetMode="External"/><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www.trueup.io/layoff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AIHNqAxzhR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openai.com/index/gpt-4-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x.com/testingcatalog/status/1911659791098708044"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tomsguide.com/computing/internet/exclusive-i-just-tried-operas-ai-powered-browser-operator-for-the-first-time-this-puts-chatgpt-on-notice" TargetMode="Externa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Scale_AI" TargetMode="External"/><Relationship Id="rId5" Type="http://schemas.openxmlformats.org/officeDocument/2006/relationships/hyperlink" Target="https://thenewstack.io/nvidia-finally-adds-native-python-support-to-cuda/" TargetMode="External"/><Relationship Id="rId10" Type="http://schemas.openxmlformats.org/officeDocument/2006/relationships/image" Target="../media/image9.png"/><Relationship Id="rId4" Type="http://schemas.openxmlformats.org/officeDocument/2006/relationships/hyperlink" Target="https://www.vincentschmalbach.com/always-use-max-models-in-cursor-ide/" TargetMode="Externa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indsurf.com/blog/windsurf-wave-7" TargetMode="External"/><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Jfc07PuEhYo" TargetMode="External"/><Relationship Id="rId5" Type="http://schemas.openxmlformats.org/officeDocument/2006/relationships/hyperlink" Target="https://arxiv.org/abs/2411.17525" TargetMode="Externa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1L509JK8p1I" TargetMode="External"/><Relationship Id="rId7" Type="http://schemas.openxmlformats.org/officeDocument/2006/relationships/hyperlink" Target="https://medium.datadriveninvestor.com/i-used-openais-gpt-4-5-to-create-a-trading-strategy-it-returned-over-10x-the-broader-market-7ab2ccce802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openrouter.ai"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app.all-hands.dev" TargetMode="External"/><Relationship Id="rId3" Type="http://schemas.openxmlformats.org/officeDocument/2006/relationships/hyperlink" Target="https://wccftech.com/china-first-in-house-alternative-to-nvidias-cuda-emerges-online/" TargetMode="External"/><Relationship Id="rId7" Type="http://schemas.openxmlformats.org/officeDocument/2006/relationships/hyperlink" Target="https://github.com/All-Hands-AI/OpenHand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all-hands.dev/blog/introducing-openhands-lm-32b----a-strong-open-coding-agent-model" TargetMode="External"/><Relationship Id="rId5" Type="http://schemas.openxmlformats.org/officeDocument/2006/relationships/hyperlink" Target="https://www.all-hands.dev" TargetMode="External"/><Relationship Id="rId4" Type="http://schemas.openxmlformats.org/officeDocument/2006/relationships/image" Target="../media/image16.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hyperlink" Target="https://huggingface.co/collections/nvidia/ultralong-67c773cfe53a9a518841fbbe" TargetMode="External"/><Relationship Id="rId3" Type="http://schemas.openxmlformats.org/officeDocument/2006/relationships/hyperlink" Target="https://www.youtube.com/watch?v=Gn2HlDfdCOA" TargetMode="External"/><Relationship Id="rId7" Type="http://schemas.openxmlformats.org/officeDocument/2006/relationships/hyperlink" Target="https://arxiv.org/abs/2504.06214" TargetMode="External"/><Relationship Id="rId12"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LbiEkzt7yhQ" TargetMode="External"/><Relationship Id="rId11" Type="http://schemas.openxmlformats.org/officeDocument/2006/relationships/image" Target="../media/image19.png"/><Relationship Id="rId5" Type="http://schemas.openxmlformats.org/officeDocument/2006/relationships/hyperlink" Target="https://www.geeky-gadgets.com/google-dragontail-ai-2025/" TargetMode="External"/><Relationship Id="rId10" Type="http://schemas.openxmlformats.org/officeDocument/2006/relationships/image" Target="../media/image18.png"/><Relationship Id="rId4" Type="http://schemas.openxmlformats.org/officeDocument/2006/relationships/hyperlink" Target="https://arxiv.org/abs/2504.08685" TargetMode="External"/><Relationship Id="rId9" Type="http://schemas.openxmlformats.org/officeDocument/2006/relationships/hyperlink" Target="https://www.marktechpost.com/2025/04/12/nvidia-a-releases-introduce-ultralong-8b-a-series-of-ultra-long-context-language-models-designed-to-process-extensive-sequences-of-text-up-to-1m-2m-and-4m-toke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GPT-4.1</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Opera Agentic AI web browser experience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"Max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 Native Python Support to CUDA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Scale AI - 25 Bln valuation preparing training data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NAS = Neural Architecture 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Windsurf Cascade on JetBrains IDEs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a:t>
            </a:r>
            <a:r>
              <a:rPr lang="en" sz="2200" b="1">
                <a:solidFill>
                  <a:srgbClr val="3C78D8"/>
                </a:solidFill>
                <a:latin typeface="Calibri"/>
                <a:ea typeface="Calibri"/>
                <a:cs typeface="Calibri"/>
                <a:sym typeface="Calibri"/>
              </a:rPr>
              <a:t>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63899"/>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2856662"/>
            <a:ext cx="4420200" cy="1403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Linearity Theorem - improve LLM Quantization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"Task Master" removes 90% Vibe coding errors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OpenRouter Quasar Alpha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MUSA SDK - alternative to Nvidia CUDA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OpenHands LLM 32B from All Hands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14401"/>
            <a:ext cx="4502400" cy="2327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Dragontail model at LMArena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UltraLong-8B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Seaweed-7B Chinese AI model is better than Sora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OLMoTrace from Allen Institute for AI (Ai2)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 for GSheets 7 GDocs - extension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Nova Sonic</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Mogao tops the Image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Sutskever's SSI valued at 32 Billion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Emmy Noether - Symmetries in Physics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p:nvPr/>
        </p:nvSpPr>
        <p:spPr>
          <a:xfrm>
            <a:off x="55075" y="52750"/>
            <a:ext cx="364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a:solidFill>
                <a:schemeClr val="dk1"/>
              </a:solidFill>
              <a:latin typeface="Calibri"/>
              <a:ea typeface="Calibri"/>
              <a:cs typeface="Calibri"/>
              <a:sym typeface="Calibri"/>
            </a:endParaRPr>
          </a:p>
        </p:txBody>
      </p:sp>
      <p:sp>
        <p:nvSpPr>
          <p:cNvPr id="152" name="Google Shape;152;p24"/>
          <p:cNvSpPr txBox="1"/>
          <p:nvPr/>
        </p:nvSpPr>
        <p:spPr>
          <a:xfrm>
            <a:off x="55075" y="2423813"/>
            <a:ext cx="4431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Browser extension - GPT for Sheets™ and Docs™ brings ChatGPT, Gemini™, Claude, Perplexity and other AIs directly into Google Sheets™ and Google Docs™.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https://workspace.google.com/marketplace/app/gpt_for_sheets_and_docs/677318054654</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3" name="Google Shape;153;p24"/>
          <p:cNvSpPr txBox="1"/>
          <p:nvPr/>
        </p:nvSpPr>
        <p:spPr>
          <a:xfrm>
            <a:off x="55075" y="3434588"/>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Nova Sonic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speech generation on AWS Bedrock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154" name="Google Shape;154;p24"/>
          <p:cNvSpPr txBox="1"/>
          <p:nvPr/>
        </p:nvSpPr>
        <p:spPr>
          <a:xfrm>
            <a:off x="55075" y="540138"/>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OLMoTrace from Allen Institute for AI (Ai2)</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Tracing LLM Outputs Back to Trillions of Training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https://arxiv.org/abs/2504.07096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5" name="Google Shape;155;p24"/>
          <p:cNvSpPr txBox="1"/>
          <p:nvPr/>
        </p:nvSpPr>
        <p:spPr>
          <a:xfrm>
            <a:off x="55075" y="1230625"/>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Harvard Business Review research indicates that therapy and companionship have become the top use cases for AI</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Mogao Tops the Image Leaderboard</a:t>
            </a:r>
            <a:endParaRPr sz="2000" b="1">
              <a:solidFill>
                <a:schemeClr val="dk1"/>
              </a:solidFill>
              <a:latin typeface="Calibri"/>
              <a:ea typeface="Calibri"/>
              <a:cs typeface="Calibri"/>
              <a:sym typeface="Calibri"/>
            </a:endParaRPr>
          </a:p>
        </p:txBody>
      </p:sp>
      <p:sp>
        <p:nvSpPr>
          <p:cNvPr id="161" name="Google Shape;161;p25"/>
          <p:cNvSpPr txBox="1"/>
          <p:nvPr/>
        </p:nvSpPr>
        <p:spPr>
          <a:xfrm>
            <a:off x="55075" y="474638"/>
            <a:ext cx="443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Mogao model - 1st place on Image Leaderboard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Zmo.ai - 100+ text-to-image models, tools for illustrations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https://www.zmo.ai/zmoai/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photo generation and ControlNet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Artificial Analysis Image Arena Leaderboard </a:t>
            </a:r>
            <a:r>
              <a:rPr lang="en" sz="900" u="sng">
                <a:solidFill>
                  <a:schemeClr val="hlink"/>
                </a:solidFill>
                <a:latin typeface="Calibri"/>
                <a:ea typeface="Calibri"/>
                <a:cs typeface="Calibri"/>
                <a:sym typeface="Calibri"/>
                <a:hlinkClick r:id="rId4"/>
              </a:rPr>
              <a:t>https://artificialanalysis.ai/text-to-image/arena?tab=Leaderboard</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5"/>
              </a:rPr>
              <a:t>https://huggingface.co/spaces/ArtificialAnalysis/Text-to-Image-Leaderboard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2" name="Google Shape;162;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5625" y="152400"/>
            <a:ext cx="4295977" cy="2971875"/>
          </a:xfrm>
          <a:prstGeom prst="rect">
            <a:avLst/>
          </a:prstGeom>
          <a:noFill/>
          <a:ln w="9525" cap="flat" cmpd="sng">
            <a:solidFill>
              <a:srgbClr val="FF0000"/>
            </a:solidFill>
            <a:prstDash val="solid"/>
            <a:round/>
            <a:headEnd type="none" w="sm" len="sm"/>
            <a:tailEnd type="none" w="sm" len="sm"/>
          </a:ln>
        </p:spPr>
      </p:pic>
      <p:pic>
        <p:nvPicPr>
          <p:cNvPr id="163" name="Google Shape;163;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11750" y="3276675"/>
            <a:ext cx="2711306" cy="1714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Ilya Sutskever's SSI valued at 32 Billion</a:t>
            </a:r>
            <a:endParaRPr sz="2000" b="1" i="0" u="none" strike="noStrike" cap="none">
              <a:solidFill>
                <a:schemeClr val="dk1"/>
              </a:solidFill>
              <a:latin typeface="Calibri"/>
              <a:ea typeface="Calibri"/>
              <a:cs typeface="Calibri"/>
              <a:sym typeface="Calibri"/>
            </a:endParaRPr>
          </a:p>
        </p:txBody>
      </p:sp>
      <p:sp>
        <p:nvSpPr>
          <p:cNvPr id="169" name="Google Shape;169;p26"/>
          <p:cNvSpPr txBox="1"/>
          <p:nvPr/>
        </p:nvSpPr>
        <p:spPr>
          <a:xfrm>
            <a:off x="111925" y="546550"/>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Alphabet &amp; Nvidia invest in OpenAI co-founder Ilya Sutskever's Startup SSI (Safe Super Intelligence)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SSI raised additional $2B at $32B valuation</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SSI will use Google's TPU chips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AI developers have historically preferred Nvidia's GPUs which hold more than 80% of the AI chips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But SSI is so far primarily using TPUs rather than GPUs for its AI research and development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Amazon is building Trainium and Inferentia chips.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Anthropic continues to use TPUs for its AI development</a:t>
            </a:r>
            <a:endParaRPr sz="1200">
              <a:solidFill>
                <a:srgbClr val="131313"/>
              </a:solidFill>
              <a:latin typeface="Calibri"/>
              <a:ea typeface="Calibri"/>
              <a:cs typeface="Calibri"/>
              <a:sym typeface="Calibri"/>
            </a:endParaRPr>
          </a:p>
        </p:txBody>
      </p:sp>
      <p:sp>
        <p:nvSpPr>
          <p:cNvPr id="170" name="Google Shape;170;p26"/>
          <p:cNvSpPr txBox="1"/>
          <p:nvPr/>
        </p:nvSpPr>
        <p:spPr>
          <a:xfrm>
            <a:off x="111925" y="2454275"/>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Safe Super Intelligence Inc. (SSI):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Sole Focus and long term goal is building "safe superintelligence". This is their mission, name, and sole product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SSI considers this the most important technical problem of our time - creating AI vastly smarter than humans, while ensuring it remains aligned with human interests and values, preventing potential existential risks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Developing this superintelligence "safely"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Research-Oriented, intentionally insulate themselves from short-term commercial pressures, product cycles, and management overhead that might distract from their core mission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SSI has offices in Palo Alto, California, and Tel Aviv, Israel</a:t>
            </a:r>
            <a:endParaRPr sz="1200">
              <a:solidFill>
                <a:srgbClr val="131313"/>
              </a:solidFill>
              <a:latin typeface="Calibri"/>
              <a:ea typeface="Calibri"/>
              <a:cs typeface="Calibri"/>
              <a:sym typeface="Calibri"/>
            </a:endParaRPr>
          </a:p>
        </p:txBody>
      </p:sp>
      <p:pic>
        <p:nvPicPr>
          <p:cNvPr id="171" name="Google Shape;171;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48350" y="91650"/>
            <a:ext cx="3925049" cy="2204950"/>
          </a:xfrm>
          <a:prstGeom prst="rect">
            <a:avLst/>
          </a:prstGeom>
          <a:noFill/>
          <a:ln>
            <a:noFill/>
          </a:ln>
        </p:spPr>
      </p:pic>
      <p:pic>
        <p:nvPicPr>
          <p:cNvPr id="172" name="Google Shape;172;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0750" y="2377300"/>
            <a:ext cx="3892650" cy="259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Emmy Noether - Symmetries in Physics </a:t>
            </a:r>
            <a:endParaRPr sz="2000" b="1" i="0" u="none" strike="noStrike" cap="none">
              <a:solidFill>
                <a:schemeClr val="dk1"/>
              </a:solidFill>
              <a:latin typeface="Calibri"/>
              <a:ea typeface="Calibri"/>
              <a:cs typeface="Calibri"/>
              <a:sym typeface="Calibri"/>
            </a:endParaRPr>
          </a:p>
        </p:txBody>
      </p:sp>
      <p:sp>
        <p:nvSpPr>
          <p:cNvPr id="178" name="Google Shape;178;p27"/>
          <p:cNvSpPr txBox="1"/>
          <p:nvPr/>
        </p:nvSpPr>
        <p:spPr>
          <a:xfrm>
            <a:off x="111925" y="546550"/>
            <a:ext cx="44313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Symmetries in Physics According to Emmy Noether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Translation Symmetry in Space = position doesn't matter. This symmetry leads to conservation of momentum - when you throw an object in empty space, it continues moving at constant velocity.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Rotation Symmetry = The laws of physics remain unchanged when you rotate an experiment. This symmetry leads to conservation of angular momentum - a spinning object in empty space will continue spinning indefinitely.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Time Translation Symmetry = The laws of physics don't change over time; experiments done today or tomorrow yield the same results. This symmetry leads to conservation of energy - in a static universe, energy would be conserved.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Local Symmetries (General Covariance) = In general relativity, the laws of physics look the same regardless of your frame of reference, even for accelerating or rotating frames. However, these are local symmetries (applying to small regions) rather than global symmetries.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Gauge Symmetry = Electrons have a "phase" that can be offset by any amount simultaneously for all electrons without changing anything physically. This symmetry leads to conservation of electric charge.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https://www.youtube.com/watch?v=lcjdwSY2AzM</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https://en.wikipedia.org/wiki/Emmy_Noether</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79" name="Google Shape;17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5626" y="3008831"/>
            <a:ext cx="2262824" cy="1619825"/>
          </a:xfrm>
          <a:prstGeom prst="rect">
            <a:avLst/>
          </a:prstGeom>
          <a:noFill/>
          <a:ln w="9525" cap="flat" cmpd="sng">
            <a:solidFill>
              <a:srgbClr val="FF0000"/>
            </a:solidFill>
            <a:prstDash val="solid"/>
            <a:round/>
            <a:headEnd type="none" w="sm" len="sm"/>
            <a:tailEnd type="none" w="sm" len="sm"/>
          </a:ln>
        </p:spPr>
      </p:pic>
      <p:pic>
        <p:nvPicPr>
          <p:cNvPr id="180" name="Google Shape;180;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79100" y="4652675"/>
            <a:ext cx="1681900" cy="495275"/>
          </a:xfrm>
          <a:prstGeom prst="rect">
            <a:avLst/>
          </a:prstGeom>
          <a:noFill/>
          <a:ln>
            <a:noFill/>
          </a:ln>
        </p:spPr>
      </p:pic>
      <p:pic>
        <p:nvPicPr>
          <p:cNvPr id="181" name="Google Shape;181;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90713" y="152400"/>
            <a:ext cx="2072656" cy="2072656"/>
          </a:xfrm>
          <a:prstGeom prst="rect">
            <a:avLst/>
          </a:prstGeom>
          <a:noFill/>
          <a:ln w="9525" cap="flat" cmpd="sng">
            <a:solidFill>
              <a:srgbClr val="FF0000"/>
            </a:solidFill>
            <a:prstDash val="solid"/>
            <a:round/>
            <a:headEnd type="none" w="sm" len="sm"/>
            <a:tailEnd type="none" w="sm" len="sm"/>
          </a:ln>
        </p:spPr>
      </p:pic>
      <p:sp>
        <p:nvSpPr>
          <p:cNvPr id="182" name="Google Shape;182;p27"/>
          <p:cNvSpPr txBox="1"/>
          <p:nvPr/>
        </p:nvSpPr>
        <p:spPr>
          <a:xfrm>
            <a:off x="5316375" y="4676600"/>
            <a:ext cx="1114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Derek Muller</a:t>
            </a:r>
            <a:endParaRPr sz="1200">
              <a:solidFill>
                <a:srgbClr val="131313"/>
              </a:solidFill>
              <a:latin typeface="Calibri"/>
              <a:ea typeface="Calibri"/>
              <a:cs typeface="Calibri"/>
              <a:sym typeface="Calibri"/>
            </a:endParaRPr>
          </a:p>
        </p:txBody>
      </p:sp>
      <p:sp>
        <p:nvSpPr>
          <p:cNvPr id="183" name="Google Shape;183;p27"/>
          <p:cNvSpPr txBox="1"/>
          <p:nvPr/>
        </p:nvSpPr>
        <p:spPr>
          <a:xfrm>
            <a:off x="5067300" y="2276300"/>
            <a:ext cx="1585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Emmy Noether</a:t>
            </a:r>
            <a:endParaRPr sz="1200">
              <a:solidFill>
                <a:srgbClr val="131313"/>
              </a:solidFill>
              <a:latin typeface="Calibri"/>
              <a:ea typeface="Calibri"/>
              <a:cs typeface="Calibri"/>
              <a:sym typeface="Calibri"/>
            </a:endParaRPr>
          </a:p>
          <a:p>
            <a:pPr marL="0" lvl="0" indent="0" algn="ctr" rtl="0">
              <a:spcBef>
                <a:spcPts val="0"/>
              </a:spcBef>
              <a:spcAft>
                <a:spcPts val="0"/>
              </a:spcAft>
              <a:buNone/>
            </a:pPr>
            <a:r>
              <a:rPr lang="en" sz="1200">
                <a:solidFill>
                  <a:srgbClr val="131313"/>
                </a:solidFill>
                <a:latin typeface="Calibri"/>
                <a:ea typeface="Calibri"/>
                <a:cs typeface="Calibri"/>
                <a:sym typeface="Calibri"/>
              </a:rPr>
              <a:t>1882-1935</a:t>
            </a:r>
            <a:endParaRPr sz="1200">
              <a:solidFill>
                <a:srgbClr val="131313"/>
              </a:solidFill>
              <a:latin typeface="Calibri"/>
              <a:ea typeface="Calibri"/>
              <a:cs typeface="Calibri"/>
              <a:sym typeface="Calibri"/>
            </a:endParaRPr>
          </a:p>
        </p:txBody>
      </p:sp>
      <p:pic>
        <p:nvPicPr>
          <p:cNvPr id="184" name="Google Shape;184;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110849" y="911056"/>
            <a:ext cx="1976951" cy="37175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90" name="Google Shape;190;p28"/>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91" name="Google Shape;191;p28"/>
          <p:cNvSpPr txBox="1"/>
          <p:nvPr/>
        </p:nvSpPr>
        <p:spPr>
          <a:xfrm>
            <a:off x="1729400" y="294550"/>
            <a:ext cx="2191800" cy="4803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2" name="Google Shape;192;p28"/>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193" name="Google Shape;193;p28"/>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2,854,133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2025-04-09</a:t>
            </a:r>
            <a:endParaRPr sz="1100" b="0" i="0" u="none" strike="noStrike" cap="none">
              <a:solidFill>
                <a:srgbClr val="1F2937"/>
              </a:solidFill>
              <a:highlight>
                <a:schemeClr val="lt1"/>
              </a:highlight>
              <a:latin typeface="Calibri"/>
              <a:ea typeface="Calibri"/>
              <a:cs typeface="Calibri"/>
              <a:sym typeface="Calibri"/>
            </a:endParaRPr>
          </a:p>
        </p:txBody>
      </p:sp>
      <p:sp>
        <p:nvSpPr>
          <p:cNvPr id="194" name="Google Shape;194;p28"/>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195" name="Google Shape;195;p28"/>
          <p:cNvSpPr txBox="1"/>
          <p:nvPr/>
        </p:nvSpPr>
        <p:spPr>
          <a:xfrm>
            <a:off x="55681" y="19433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6" name="Google Shape;196;p28"/>
          <p:cNvSpPr/>
          <p:nvPr/>
        </p:nvSpPr>
        <p:spPr>
          <a:xfrm>
            <a:off x="3465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8"/>
          <p:cNvSpPr/>
          <p:nvPr/>
        </p:nvSpPr>
        <p:spPr>
          <a:xfrm>
            <a:off x="346550" y="21610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8"/>
          <p:cNvSpPr/>
          <p:nvPr/>
        </p:nvSpPr>
        <p:spPr>
          <a:xfrm>
            <a:off x="36007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8"/>
          <p:cNvSpPr/>
          <p:nvPr/>
        </p:nvSpPr>
        <p:spPr>
          <a:xfrm>
            <a:off x="3607912" y="2151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8"/>
          <p:cNvSpPr txBox="1"/>
          <p:nvPr/>
        </p:nvSpPr>
        <p:spPr>
          <a:xfrm>
            <a:off x="52193" y="42850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1" name="Google Shape;201;p28"/>
          <p:cNvSpPr/>
          <p:nvPr/>
        </p:nvSpPr>
        <p:spPr>
          <a:xfrm>
            <a:off x="347049" y="2941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8"/>
          <p:cNvSpPr/>
          <p:nvPr/>
        </p:nvSpPr>
        <p:spPr>
          <a:xfrm>
            <a:off x="346550" y="33274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8"/>
          <p:cNvSpPr/>
          <p:nvPr/>
        </p:nvSpPr>
        <p:spPr>
          <a:xfrm>
            <a:off x="3600761" y="37095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8"/>
          <p:cNvSpPr/>
          <p:nvPr/>
        </p:nvSpPr>
        <p:spPr>
          <a:xfrm>
            <a:off x="3607415" y="1763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8"/>
          <p:cNvSpPr/>
          <p:nvPr/>
        </p:nvSpPr>
        <p:spPr>
          <a:xfrm>
            <a:off x="36007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8"/>
          <p:cNvSpPr/>
          <p:nvPr/>
        </p:nvSpPr>
        <p:spPr>
          <a:xfrm>
            <a:off x="347525" y="31239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8"/>
          <p:cNvSpPr/>
          <p:nvPr/>
        </p:nvSpPr>
        <p:spPr>
          <a:xfrm>
            <a:off x="346550" y="27288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8"/>
          <p:cNvSpPr txBox="1"/>
          <p:nvPr/>
        </p:nvSpPr>
        <p:spPr>
          <a:xfrm>
            <a:off x="44262" y="38988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9" name="Google Shape;209;p28"/>
          <p:cNvSpPr txBox="1"/>
          <p:nvPr/>
        </p:nvSpPr>
        <p:spPr>
          <a:xfrm>
            <a:off x="3437261" y="39090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0" name="Google Shape;210;p28"/>
          <p:cNvSpPr/>
          <p:nvPr/>
        </p:nvSpPr>
        <p:spPr>
          <a:xfrm>
            <a:off x="352822" y="42967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8"/>
          <p:cNvSpPr txBox="1"/>
          <p:nvPr/>
        </p:nvSpPr>
        <p:spPr>
          <a:xfrm>
            <a:off x="3306958" y="19514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2" name="Google Shape;212;p28"/>
          <p:cNvSpPr/>
          <p:nvPr/>
        </p:nvSpPr>
        <p:spPr>
          <a:xfrm>
            <a:off x="3607415" y="1962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8"/>
          <p:cNvSpPr/>
          <p:nvPr/>
        </p:nvSpPr>
        <p:spPr>
          <a:xfrm>
            <a:off x="36007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8"/>
          <p:cNvSpPr txBox="1"/>
          <p:nvPr/>
        </p:nvSpPr>
        <p:spPr>
          <a:xfrm>
            <a:off x="191122" y="34995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5" name="Google Shape;215;p28"/>
          <p:cNvSpPr txBox="1"/>
          <p:nvPr/>
        </p:nvSpPr>
        <p:spPr>
          <a:xfrm flipH="1">
            <a:off x="278049" y="155793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16" name="Google Shape;216;p28"/>
          <p:cNvSpPr txBox="1"/>
          <p:nvPr/>
        </p:nvSpPr>
        <p:spPr>
          <a:xfrm flipH="1">
            <a:off x="3538415" y="156343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17" name="Google Shape;217;p28"/>
          <p:cNvSpPr/>
          <p:nvPr/>
        </p:nvSpPr>
        <p:spPr>
          <a:xfrm>
            <a:off x="347047" y="41066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8"/>
          <p:cNvSpPr/>
          <p:nvPr/>
        </p:nvSpPr>
        <p:spPr>
          <a:xfrm>
            <a:off x="36007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8"/>
          <p:cNvSpPr/>
          <p:nvPr/>
        </p:nvSpPr>
        <p:spPr>
          <a:xfrm>
            <a:off x="3600761" y="44891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8"/>
          <p:cNvSpPr/>
          <p:nvPr/>
        </p:nvSpPr>
        <p:spPr>
          <a:xfrm>
            <a:off x="347049" y="13641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8"/>
          <p:cNvSpPr/>
          <p:nvPr/>
        </p:nvSpPr>
        <p:spPr>
          <a:xfrm>
            <a:off x="206798" y="31283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8"/>
          <p:cNvSpPr/>
          <p:nvPr/>
        </p:nvSpPr>
        <p:spPr>
          <a:xfrm>
            <a:off x="347522" y="3719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8"/>
          <p:cNvSpPr/>
          <p:nvPr/>
        </p:nvSpPr>
        <p:spPr>
          <a:xfrm>
            <a:off x="3528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8"/>
          <p:cNvSpPr txBox="1"/>
          <p:nvPr/>
        </p:nvSpPr>
        <p:spPr>
          <a:xfrm>
            <a:off x="190224" y="44743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5" name="Google Shape;225;p28"/>
          <p:cNvSpPr/>
          <p:nvPr/>
        </p:nvSpPr>
        <p:spPr>
          <a:xfrm>
            <a:off x="3600761" y="43033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8"/>
          <p:cNvSpPr/>
          <p:nvPr/>
        </p:nvSpPr>
        <p:spPr>
          <a:xfrm>
            <a:off x="3470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8"/>
          <p:cNvSpPr/>
          <p:nvPr/>
        </p:nvSpPr>
        <p:spPr>
          <a:xfrm>
            <a:off x="36074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8"/>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8"/>
          <p:cNvSpPr/>
          <p:nvPr/>
        </p:nvSpPr>
        <p:spPr>
          <a:xfrm>
            <a:off x="36074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8"/>
          <p:cNvSpPr txBox="1"/>
          <p:nvPr/>
        </p:nvSpPr>
        <p:spPr>
          <a:xfrm>
            <a:off x="3300304" y="23464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1" name="Google Shape;231;p28"/>
          <p:cNvSpPr/>
          <p:nvPr/>
        </p:nvSpPr>
        <p:spPr>
          <a:xfrm>
            <a:off x="3600761" y="23577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8"/>
          <p:cNvSpPr/>
          <p:nvPr/>
        </p:nvSpPr>
        <p:spPr>
          <a:xfrm>
            <a:off x="347049" y="17567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8"/>
          <p:cNvSpPr txBox="1"/>
          <p:nvPr/>
        </p:nvSpPr>
        <p:spPr>
          <a:xfrm>
            <a:off x="55681" y="25330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4" name="Google Shape;234;p28"/>
          <p:cNvSpPr/>
          <p:nvPr/>
        </p:nvSpPr>
        <p:spPr>
          <a:xfrm>
            <a:off x="346550" y="25414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8"/>
          <p:cNvSpPr/>
          <p:nvPr/>
        </p:nvSpPr>
        <p:spPr>
          <a:xfrm>
            <a:off x="346550" y="19506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8"/>
          <p:cNvSpPr txBox="1"/>
          <p:nvPr/>
        </p:nvSpPr>
        <p:spPr>
          <a:xfrm>
            <a:off x="190224" y="48753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7" name="Google Shape;237;p28"/>
          <p:cNvSpPr txBox="1"/>
          <p:nvPr/>
        </p:nvSpPr>
        <p:spPr>
          <a:xfrm>
            <a:off x="6639278" y="31975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B45F06"/>
                </a:solidFill>
                <a:latin typeface="Calibri"/>
                <a:ea typeface="Calibri"/>
                <a:cs typeface="Calibri"/>
                <a:sym typeface="Calibri"/>
              </a:rPr>
              <a:t>DeepCoder-14B</a:t>
            </a:r>
            <a:endParaRPr sz="1400" b="0" i="0" u="none" strike="noStrike" cap="none">
              <a:solidFill>
                <a:srgbClr val="B45F06"/>
              </a:solidFill>
              <a:latin typeface="Arial"/>
              <a:ea typeface="Arial"/>
              <a:cs typeface="Arial"/>
              <a:sym typeface="Arial"/>
            </a:endParaRPr>
          </a:p>
        </p:txBody>
      </p:sp>
      <p:pic>
        <p:nvPicPr>
          <p:cNvPr id="238" name="Google Shape;238;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54507" y="864650"/>
            <a:ext cx="2737727" cy="4211399"/>
          </a:xfrm>
          <a:prstGeom prst="rect">
            <a:avLst/>
          </a:prstGeom>
          <a:noFill/>
          <a:ln w="9525" cap="flat" cmpd="sng">
            <a:solidFill>
              <a:srgbClr val="FF0000"/>
            </a:solidFill>
            <a:prstDash val="solid"/>
            <a:round/>
            <a:headEnd type="none" w="sm" len="sm"/>
            <a:tailEnd type="none" w="sm" len="sm"/>
          </a:ln>
        </p:spPr>
      </p:pic>
      <p:pic>
        <p:nvPicPr>
          <p:cNvPr id="239" name="Google Shape;239;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2942" y="864650"/>
            <a:ext cx="2737724" cy="4211428"/>
          </a:xfrm>
          <a:prstGeom prst="rect">
            <a:avLst/>
          </a:prstGeom>
          <a:noFill/>
          <a:ln w="9525" cap="flat" cmpd="sng">
            <a:solidFill>
              <a:srgbClr val="FF0000"/>
            </a:solidFill>
            <a:prstDash val="solid"/>
            <a:round/>
            <a:headEnd type="none" w="sm" len="sm"/>
            <a:tailEnd type="none" w="sm" len="sm"/>
          </a:ln>
        </p:spPr>
      </p:pic>
      <p:sp>
        <p:nvSpPr>
          <p:cNvPr id="240" name="Google Shape;240;p28"/>
          <p:cNvSpPr txBox="1"/>
          <p:nvPr/>
        </p:nvSpPr>
        <p:spPr>
          <a:xfrm>
            <a:off x="190224" y="46763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1" name="Google Shape;241;p28"/>
          <p:cNvSpPr txBox="1"/>
          <p:nvPr/>
        </p:nvSpPr>
        <p:spPr>
          <a:xfrm>
            <a:off x="6631050" y="854375"/>
            <a:ext cx="2461500" cy="166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"Llama-4-Maverick-03-26-Experimental"</a:t>
            </a:r>
            <a:r>
              <a:rPr lang="en" sz="11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which got 2nd place with ELO score 1,417, was removed because this variant was specifically optimized to appeal to human voters.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was substituted by </a:t>
            </a:r>
            <a:r>
              <a:rPr lang="en" sz="1100" b="1">
                <a:solidFill>
                  <a:srgbClr val="FF0000"/>
                </a:solidFill>
                <a:latin typeface="Calibri"/>
                <a:ea typeface="Calibri"/>
                <a:cs typeface="Calibri"/>
                <a:sym typeface="Calibri"/>
              </a:rPr>
              <a:t>"Llama-4-Maverick-17B-128E-Instruct"</a:t>
            </a:r>
            <a:r>
              <a:rPr lang="en" sz="11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which got much lower score 1,273 (32nd place).</a:t>
            </a:r>
            <a:endParaRPr sz="1200">
              <a:solidFill>
                <a:schemeClr val="dk1"/>
              </a:solidFill>
              <a:latin typeface="Calibri"/>
              <a:ea typeface="Calibri"/>
              <a:cs typeface="Calibri"/>
              <a:sym typeface="Calibri"/>
            </a:endParaRPr>
          </a:p>
        </p:txBody>
      </p:sp>
      <p:sp>
        <p:nvSpPr>
          <p:cNvPr id="242" name="Google Shape;242;p28"/>
          <p:cNvSpPr/>
          <p:nvPr/>
        </p:nvSpPr>
        <p:spPr>
          <a:xfrm>
            <a:off x="3600761" y="25395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8"/>
          <p:cNvSpPr/>
          <p:nvPr/>
        </p:nvSpPr>
        <p:spPr>
          <a:xfrm>
            <a:off x="3600761" y="29482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8"/>
          <p:cNvSpPr txBox="1"/>
          <p:nvPr/>
        </p:nvSpPr>
        <p:spPr>
          <a:xfrm>
            <a:off x="3437261" y="4105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5" name="Google Shape;245;p28"/>
          <p:cNvSpPr txBox="1"/>
          <p:nvPr/>
        </p:nvSpPr>
        <p:spPr>
          <a:xfrm>
            <a:off x="3300304" y="467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6" name="Google Shape;246;p28"/>
          <p:cNvSpPr/>
          <p:nvPr/>
        </p:nvSpPr>
        <p:spPr>
          <a:xfrm>
            <a:off x="3600761" y="46903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8"/>
          <p:cNvSpPr txBox="1"/>
          <p:nvPr/>
        </p:nvSpPr>
        <p:spPr>
          <a:xfrm>
            <a:off x="3437261" y="4867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8" name="Google Shape;248;p28"/>
          <p:cNvSpPr/>
          <p:nvPr/>
        </p:nvSpPr>
        <p:spPr>
          <a:xfrm>
            <a:off x="6586650" y="2901075"/>
            <a:ext cx="81000" cy="9978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4875" y="1418675"/>
            <a:ext cx="3743850" cy="3363124"/>
          </a:xfrm>
          <a:prstGeom prst="rect">
            <a:avLst/>
          </a:prstGeom>
          <a:noFill/>
          <a:ln w="9525" cap="flat" cmpd="sng">
            <a:solidFill>
              <a:srgbClr val="FF0000"/>
            </a:solidFill>
            <a:prstDash val="solid"/>
            <a:round/>
            <a:headEnd type="none" w="sm" len="sm"/>
            <a:tailEnd type="none" w="sm" len="sm"/>
          </a:ln>
        </p:spPr>
      </p:pic>
      <p:sp>
        <p:nvSpPr>
          <p:cNvPr id="254" name="Google Shape;254;p29"/>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latin typeface="Calibri"/>
                <a:ea typeface="Calibri"/>
                <a:cs typeface="Calibri"/>
                <a:sym typeface="Calibri"/>
              </a:rPr>
              <a:t>Tech layoffs</a:t>
            </a:r>
            <a:r>
              <a:rPr lang="en" sz="2000" b="1">
                <a:solidFill>
                  <a:srgbClr val="000000"/>
                </a:solidFill>
                <a:latin typeface="Calibri"/>
                <a:ea typeface="Calibri"/>
                <a:cs typeface="Calibri"/>
                <a:sym typeface="Calibri"/>
              </a:rPr>
              <a:t> </a:t>
            </a:r>
            <a:endParaRPr sz="2000" b="1" i="0" u="none" strike="noStrike" cap="none">
              <a:solidFill>
                <a:srgbClr val="000000"/>
              </a:solidFill>
              <a:latin typeface="Calibri"/>
              <a:ea typeface="Calibri"/>
              <a:cs typeface="Calibri"/>
              <a:sym typeface="Calibri"/>
            </a:endParaRPr>
          </a:p>
        </p:txBody>
      </p:sp>
      <p:sp>
        <p:nvSpPr>
          <p:cNvPr id="255" name="Google Shape;255;p29"/>
          <p:cNvSpPr txBox="1"/>
          <p:nvPr/>
        </p:nvSpPr>
        <p:spPr>
          <a:xfrm>
            <a:off x="108050" y="555000"/>
            <a:ext cx="43368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500" b="1">
                <a:solidFill>
                  <a:srgbClr val="0F0F0F"/>
                </a:solidFill>
                <a:latin typeface="Calibri"/>
                <a:ea typeface="Calibri"/>
                <a:cs typeface="Calibri"/>
                <a:sym typeface="Calibri"/>
              </a:rPr>
              <a:t>The Tech Layoff Tracker (as of April 10, 2025)</a:t>
            </a:r>
            <a:endParaRPr sz="1500" b="1">
              <a:solidFill>
                <a:srgbClr val="0F0F0F"/>
              </a:solidFill>
              <a:latin typeface="Calibri"/>
              <a:ea typeface="Calibri"/>
              <a:cs typeface="Calibri"/>
              <a:sym typeface="Calibri"/>
            </a:endParaRPr>
          </a:p>
          <a:p>
            <a:pPr marL="457200" lvl="0" indent="457200" algn="l" rtl="0">
              <a:spcBef>
                <a:spcPts val="0"/>
              </a:spcBef>
              <a:spcAft>
                <a:spcPts val="0"/>
              </a:spcAft>
              <a:buNone/>
            </a:pPr>
            <a:r>
              <a:rPr lang="en" sz="11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https://www.trueup.io/layoffs</a:t>
            </a:r>
            <a:endParaRPr>
              <a:solidFill>
                <a:srgbClr val="0F0F0F"/>
              </a:solidFill>
              <a:latin typeface="Calibri"/>
              <a:ea typeface="Calibri"/>
              <a:cs typeface="Calibri"/>
              <a:sym typeface="Calibri"/>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Workers laid off:</a:t>
            </a:r>
            <a:endParaRPr sz="1300">
              <a:solidFill>
                <a:srgbClr val="0F0F0F"/>
              </a:solidFill>
              <a:latin typeface="Calibri"/>
              <a:ea typeface="Calibri"/>
              <a:cs typeface="Calibri"/>
              <a:sym typeface="Calibri"/>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2025 --  45,503 so far (455 per day)</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2024 -- 238,461        (653 per day) </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2023 -- 430,000</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2022 -- 244,000</a:t>
            </a:r>
            <a:endParaRPr sz="1100" b="1">
              <a:solidFill>
                <a:srgbClr val="3C78D8"/>
              </a:solidFill>
              <a:latin typeface="Roboto Mono"/>
              <a:ea typeface="Roboto Mono"/>
              <a:cs typeface="Roboto Mono"/>
              <a:sym typeface="Roboto Mono"/>
            </a:endParaRPr>
          </a:p>
        </p:txBody>
      </p:sp>
      <p:sp>
        <p:nvSpPr>
          <p:cNvPr id="256" name="Google Shape;256;p29"/>
          <p:cNvSpPr txBox="1"/>
          <p:nvPr/>
        </p:nvSpPr>
        <p:spPr>
          <a:xfrm>
            <a:off x="108050" y="2369950"/>
            <a:ext cx="4336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There were several key factors that contributed to the massive tech layoffs in 2023: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Correction after pandemic over-hiring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Rising interest rates - the Federal Reserve significantly increased interest rates throughout 2022 and 2023 to combat inflation. This made capital more expensive and put pressure on tech companies to reduce costs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Economic uncertainty - fears of recession and slower economic growth made investors more risk-averse, pushing tech companies to focus on profitability rather than growth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investments - some companies were pivoting resources toward artificial intelligence, leading to restructuring and layoffs in other departments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2" name="Google Shape;262;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3" name="Google Shape;263;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4" name="Google Shape;264;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5" name="Google Shape;265;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6" name="Google Shape;266;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GPT-4.1</a:t>
            </a:r>
            <a:endParaRPr sz="2000" b="1">
              <a:solidFill>
                <a:schemeClr val="dk1"/>
              </a:solidFill>
              <a:latin typeface="Calibri"/>
              <a:ea typeface="Calibri"/>
              <a:cs typeface="Calibri"/>
              <a:sym typeface="Calibri"/>
            </a:endParaRPr>
          </a:p>
        </p:txBody>
      </p:sp>
      <p:sp>
        <p:nvSpPr>
          <p:cNvPr id="73" name="Google Shape;73;p16"/>
          <p:cNvSpPr txBox="1"/>
          <p:nvPr/>
        </p:nvSpPr>
        <p:spPr>
          <a:xfrm>
            <a:off x="4584100" y="445760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GPT-o4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recently launched a Memory feature that allows the AI to reference past conversations for more personalized interactions</a:t>
            </a:r>
            <a:endParaRPr sz="1200">
              <a:solidFill>
                <a:schemeClr val="dk1"/>
              </a:solidFill>
              <a:latin typeface="Calibri"/>
              <a:ea typeface="Calibri"/>
              <a:cs typeface="Calibri"/>
              <a:sym typeface="Calibri"/>
            </a:endParaRPr>
          </a:p>
        </p:txBody>
      </p:sp>
      <p:sp>
        <p:nvSpPr>
          <p:cNvPr id="74" name="Google Shape;74;p16"/>
          <p:cNvSpPr txBox="1"/>
          <p:nvPr/>
        </p:nvSpPr>
        <p:spPr>
          <a:xfrm>
            <a:off x="55075" y="498750"/>
            <a:ext cx="4431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GPT-4.1 (also "mini" and "nano"):</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https://www.youtube.com/watch?v=AIHNqAxzhRk</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https://openai.com/index/gpt-4-1/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instruction following and long context capabilities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GPT-4.0 (and even GPT-4.5 in some benchmark areas)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smaller cheaper "mini" and "nano" models released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(per 1M tokens): $1.84 ($0.42 mini, $0.12 nano)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caching discount increased from 50% to 75%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 surpass o1-high and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double the performance on the ADA polyglot benchmark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visual design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physics understanding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60% higher performance on Vince Cerf's internal coding benchmark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code suggestions in 55% of cases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handling of XML, YAML, Markdown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understanding of negative instructions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bnhanced content requirements ranking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reduced overconfidence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1 Million tokens (up from 128,000 in GPT-4.0)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Excellent performance on "needle in the haystack" tests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accurate for RAG, Intelligent information retrieval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Vision performance on par with GPT-4.5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GPT-4.1 mini outperforms GPT-4 mini for vision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video long context understanding</a:t>
            </a:r>
            <a:endParaRPr sz="1200">
              <a:solidFill>
                <a:schemeClr val="dk1"/>
              </a:solidFill>
              <a:latin typeface="Calibri"/>
              <a:ea typeface="Calibri"/>
              <a:cs typeface="Calibri"/>
              <a:sym typeface="Calibri"/>
            </a:endParaRPr>
          </a:p>
        </p:txBody>
      </p:sp>
      <p:pic>
        <p:nvPicPr>
          <p:cNvPr id="75" name="Google Shape;75;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84100" y="128425"/>
            <a:ext cx="2690941" cy="19806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84100" y="2178201"/>
            <a:ext cx="3786049" cy="2063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50001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Updates (looks like duplicate, need to update)</a:t>
            </a:r>
            <a:endParaRPr sz="2000" b="1">
              <a:solidFill>
                <a:schemeClr val="dk1"/>
              </a:solidFill>
              <a:latin typeface="Calibri"/>
              <a:ea typeface="Calibri"/>
              <a:cs typeface="Calibri"/>
              <a:sym typeface="Calibri"/>
            </a:endParaRPr>
          </a:p>
        </p:txBody>
      </p:sp>
      <p:pic>
        <p:nvPicPr>
          <p:cNvPr id="82" name="Google Shape;82;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09500" y="116975"/>
            <a:ext cx="3883650" cy="2912751"/>
          </a:xfrm>
          <a:prstGeom prst="rect">
            <a:avLst/>
          </a:prstGeom>
          <a:noFill/>
          <a:ln w="9525" cap="flat" cmpd="sng">
            <a:solidFill>
              <a:srgbClr val="FF0000"/>
            </a:solidFill>
            <a:prstDash val="solid"/>
            <a:round/>
            <a:headEnd type="none" w="sm" len="sm"/>
            <a:tailEnd type="none" w="sm" len="sm"/>
          </a:ln>
        </p:spPr>
      </p:pic>
      <p:sp>
        <p:nvSpPr>
          <p:cNvPr id="83" name="Google Shape;83;p17"/>
          <p:cNvSpPr txBox="1"/>
          <p:nvPr/>
        </p:nvSpPr>
        <p:spPr>
          <a:xfrm>
            <a:off x="111925" y="607775"/>
            <a:ext cx="4431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is preparing to launch more new models this week: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Full o3, o4-mini, GPT-4.1, 4.1 nano, 4.1 mini</a:t>
            </a:r>
            <a:br>
              <a:rPr lang="en" sz="12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https://x.com/testingcatalog/status/1911659791098708044</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GPT-4.1 AI models focus on coding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will not be part of this rollout due to GPU shortages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will soon retire GPT-4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recently launched a </a:t>
            </a:r>
            <a:r>
              <a:rPr lang="en" sz="1200" b="1">
                <a:solidFill>
                  <a:srgbClr val="FF0000"/>
                </a:solidFill>
                <a:latin typeface="Calibri"/>
                <a:ea typeface="Calibri"/>
                <a:cs typeface="Calibri"/>
                <a:sym typeface="Calibri"/>
              </a:rPr>
              <a:t>memory feature</a:t>
            </a:r>
            <a:r>
              <a:rPr lang="en" sz="1200">
                <a:solidFill>
                  <a:schemeClr val="dk1"/>
                </a:solidFill>
                <a:latin typeface="Calibri"/>
                <a:ea typeface="Calibri"/>
                <a:cs typeface="Calibri"/>
                <a:sym typeface="Calibri"/>
              </a:rPr>
              <a:t> that allows the AI to reference past conversations for more personalized interactions</a:t>
            </a:r>
            <a:endParaRPr sz="1200">
              <a:solidFill>
                <a:schemeClr val="dk1"/>
              </a:solidFill>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85350" y="3241244"/>
            <a:ext cx="2707799" cy="1805207"/>
          </a:xfrm>
          <a:prstGeom prst="rect">
            <a:avLst/>
          </a:prstGeom>
          <a:noFill/>
          <a:ln w="9525" cap="flat" cmpd="sng">
            <a:solidFill>
              <a:srgbClr val="FF0000"/>
            </a:solidFill>
            <a:prstDash val="solid"/>
            <a:round/>
            <a:headEnd type="none" w="sm" len="sm"/>
            <a:tailEnd type="none" w="sm" len="sm"/>
          </a:ln>
        </p:spPr>
      </p:pic>
      <p:pic>
        <p:nvPicPr>
          <p:cNvPr id="85" name="Google Shape;85;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81025" y="1943525"/>
            <a:ext cx="4567825" cy="3199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1</a:t>
            </a:r>
            <a:endParaRPr sz="2000" b="1" i="0" u="none" strike="noStrike" cap="none">
              <a:solidFill>
                <a:schemeClr val="dk1"/>
              </a:solidFill>
              <a:latin typeface="Calibri"/>
              <a:ea typeface="Calibri"/>
              <a:cs typeface="Calibri"/>
              <a:sym typeface="Calibri"/>
            </a:endParaRPr>
          </a:p>
        </p:txBody>
      </p:sp>
      <p:sp>
        <p:nvSpPr>
          <p:cNvPr id="91" name="Google Shape;91;p18"/>
          <p:cNvSpPr txBox="1"/>
          <p:nvPr/>
        </p:nvSpPr>
        <p:spPr>
          <a:xfrm>
            <a:off x="111925" y="532600"/>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Opera Agentic AI web browser experience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Opera AI agent called </a:t>
            </a:r>
            <a:r>
              <a:rPr lang="en" sz="1200" b="1">
                <a:solidFill>
                  <a:srgbClr val="3C78D8"/>
                </a:solidFill>
                <a:latin typeface="Calibri"/>
                <a:ea typeface="Calibri"/>
                <a:cs typeface="Calibri"/>
                <a:sym typeface="Calibri"/>
              </a:rPr>
              <a:t>Browser Operator </a:t>
            </a:r>
            <a:r>
              <a:rPr lang="en" sz="1200">
                <a:solidFill>
                  <a:schemeClr val="dk1"/>
                </a:solidFill>
                <a:latin typeface="Calibri"/>
                <a:ea typeface="Calibri"/>
                <a:cs typeface="Calibri"/>
                <a:sym typeface="Calibri"/>
              </a:rPr>
              <a:t>navigated the web on a user’s behalf in a science-fiction-like demonstration.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https://www.tomsguide.com/computing/internet/exclusive-i-just-tried-operas-ai-powered-browser-operator-for-the-first-time-this-puts-chatgpt-on-notice</a:t>
            </a:r>
            <a:endParaRPr sz="900">
              <a:solidFill>
                <a:srgbClr val="131313"/>
              </a:solidFill>
              <a:latin typeface="Calibri"/>
              <a:ea typeface="Calibri"/>
              <a:cs typeface="Calibri"/>
              <a:sym typeface="Calibri"/>
            </a:endParaRPr>
          </a:p>
        </p:txBody>
      </p:sp>
      <p:sp>
        <p:nvSpPr>
          <p:cNvPr id="92" name="Google Shape;92;p18"/>
          <p:cNvSpPr txBox="1"/>
          <p:nvPr/>
        </p:nvSpPr>
        <p:spPr>
          <a:xfrm>
            <a:off x="111925" y="14711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Max Models in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Cursor's default behavior is to send only a pruned or summarized portion of your context. This context reduction lead to frustrating experiences where models provide wrong answers</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Solution - use Max Models in Cursor.  "Max" models are the same models - but without Cursor's heavy-handed context pruning. Both Claude 3.7 Sonnet MAX and Gemini 2.5 Pro MAX modes are designed to give the AI access to the entire long context that the underlying models support. In other words, Max models remove the artificial truncation or summarization that standard Cursor applies.</a:t>
            </a:r>
            <a:endParaRPr sz="1200">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https://www.vincentschmalbach.com/always-use-max-models-in-cursor-ide/</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3" name="Google Shape;93;p18"/>
          <p:cNvSpPr txBox="1"/>
          <p:nvPr/>
        </p:nvSpPr>
        <p:spPr>
          <a:xfrm>
            <a:off x="111925" y="36887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 Native Python Support to CUDA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https://thenewstack.io/nvidia-finally-adds-native-python-support-to-cuda/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4" name="Google Shape;94;p18"/>
          <p:cNvSpPr txBox="1"/>
          <p:nvPr/>
        </p:nvSpPr>
        <p:spPr>
          <a:xfrm>
            <a:off x="111925" y="4428850"/>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Scale AI - 25 Bln valuation</a:t>
            </a:r>
            <a:r>
              <a:rPr lang="en" sz="1200">
                <a:latin typeface="Calibri"/>
                <a:ea typeface="Calibri"/>
                <a:cs typeface="Calibri"/>
                <a:sym typeface="Calibri"/>
              </a:rPr>
              <a:t> - preparing training data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Alexandr Wang </a:t>
            </a:r>
            <a:endParaRPr sz="1200">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https://en.wikipedia.org/wiki/Scale_AI</a:t>
            </a:r>
            <a:r>
              <a:rPr lang="en" sz="900">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95" name="Google Shape;95;p1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01675" y="3386075"/>
            <a:ext cx="1636224" cy="730550"/>
          </a:xfrm>
          <a:prstGeom prst="rect">
            <a:avLst/>
          </a:prstGeom>
          <a:noFill/>
          <a:ln w="9525" cap="flat" cmpd="sng">
            <a:solidFill>
              <a:srgbClr val="FF0000"/>
            </a:solidFill>
            <a:prstDash val="solid"/>
            <a:round/>
            <a:headEnd type="none" w="sm" len="sm"/>
            <a:tailEnd type="none" w="sm" len="sm"/>
          </a:ln>
        </p:spPr>
      </p:pic>
      <p:pic>
        <p:nvPicPr>
          <p:cNvPr id="96" name="Google Shape;96;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01676" y="4289727"/>
            <a:ext cx="1537701" cy="804725"/>
          </a:xfrm>
          <a:prstGeom prst="rect">
            <a:avLst/>
          </a:prstGeom>
          <a:noFill/>
          <a:ln w="9525" cap="flat" cmpd="sng">
            <a:solidFill>
              <a:srgbClr val="FF0000"/>
            </a:solidFill>
            <a:prstDash val="solid"/>
            <a:round/>
            <a:headEnd type="none" w="sm" len="sm"/>
            <a:tailEnd type="none" w="sm" len="sm"/>
          </a:ln>
        </p:spPr>
      </p:pic>
      <p:pic>
        <p:nvPicPr>
          <p:cNvPr id="97" name="Google Shape;97;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01675" y="1638198"/>
            <a:ext cx="2841599" cy="1614350"/>
          </a:xfrm>
          <a:prstGeom prst="rect">
            <a:avLst/>
          </a:prstGeom>
          <a:noFill/>
          <a:ln w="9525" cap="flat" cmpd="sng">
            <a:solidFill>
              <a:srgbClr val="FF0000"/>
            </a:solidFill>
            <a:prstDash val="solid"/>
            <a:round/>
            <a:headEnd type="none" w="sm" len="sm"/>
            <a:tailEnd type="none" w="sm" len="sm"/>
          </a:ln>
        </p:spPr>
      </p:pic>
      <p:pic>
        <p:nvPicPr>
          <p:cNvPr id="98" name="Google Shape;98;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801677" y="384561"/>
            <a:ext cx="1636224" cy="112011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Neural Architecture Search - NAS</a:t>
            </a:r>
            <a:endParaRPr sz="2000" b="1" i="0" u="none" strike="noStrike" cap="none">
              <a:solidFill>
                <a:schemeClr val="dk1"/>
              </a:solidFill>
              <a:latin typeface="Calibri"/>
              <a:ea typeface="Calibri"/>
              <a:cs typeface="Calibri"/>
              <a:sym typeface="Calibri"/>
            </a:endParaRPr>
          </a:p>
        </p:txBody>
      </p:sp>
      <p:sp>
        <p:nvSpPr>
          <p:cNvPr id="104" name="Google Shape;104;p19"/>
          <p:cNvSpPr txBox="1"/>
          <p:nvPr/>
        </p:nvSpPr>
        <p:spPr>
          <a:xfrm>
            <a:off x="55075" y="524325"/>
            <a:ext cx="3921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NAS = Neural Architecture 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Came from </a:t>
            </a:r>
            <a:r>
              <a:rPr lang="en" sz="1200" b="1">
                <a:solidFill>
                  <a:srgbClr val="FF0000"/>
                </a:solidFill>
                <a:latin typeface="Calibri"/>
                <a:ea typeface="Calibri"/>
                <a:cs typeface="Calibri"/>
                <a:sym typeface="Calibri"/>
              </a:rPr>
              <a:t>deci.ai - Israeli startup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3C78D8"/>
                </a:solidFill>
                <a:latin typeface="Calibri"/>
                <a:ea typeface="Calibri"/>
                <a:cs typeface="Calibri"/>
                <a:sym typeface="Calibri"/>
              </a:rPr>
              <a:t>Nvidia bought it 2 years ago</a:t>
            </a:r>
            <a:r>
              <a:rPr lang="en" sz="1200">
                <a:latin typeface="Calibri"/>
                <a:ea typeface="Calibri"/>
                <a:cs typeface="Calibri"/>
                <a:sym typeface="Calibri"/>
              </a:rPr>
              <a:t>, so deci.ai redirects to Nvidia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Deci AI was co-founded in 2019 by Yonatan Geifman (CEO), Jonathan Elial (COO), and Ran El-Yaniv (Chief Scientist)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They had developed SOTA object detection (YOLO-NAS - You Only Look Once). They used NAS while building it.</a:t>
            </a:r>
            <a:endParaRPr sz="1200">
              <a:solidFill>
                <a:srgbClr val="131313"/>
              </a:solidFill>
              <a:latin typeface="Calibri"/>
              <a:ea typeface="Calibri"/>
              <a:cs typeface="Calibri"/>
              <a:sym typeface="Calibri"/>
            </a:endParaRPr>
          </a:p>
        </p:txBody>
      </p:sp>
      <p:sp>
        <p:nvSpPr>
          <p:cNvPr id="105" name="Google Shape;105;p19"/>
          <p:cNvSpPr txBox="1"/>
          <p:nvPr/>
        </p:nvSpPr>
        <p:spPr>
          <a:xfrm>
            <a:off x="55075" y="2176725"/>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NAS was used in </a:t>
            </a:r>
            <a:r>
              <a:rPr lang="en" sz="1200" b="1" i="0" u="none" strike="noStrike" cap="none">
                <a:solidFill>
                  <a:srgbClr val="FF0000"/>
                </a:solidFill>
                <a:latin typeface="Calibri"/>
                <a:ea typeface="Calibri"/>
                <a:cs typeface="Calibri"/>
                <a:sym typeface="Calibri"/>
              </a:rPr>
              <a:t>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This LLM was </a:t>
            </a:r>
            <a:r>
              <a:rPr lang="en" sz="1200" b="0" i="0" u="none" strike="noStrike" cap="none">
                <a:solidFill>
                  <a:srgbClr val="000000"/>
                </a:solidFill>
                <a:latin typeface="Calibri"/>
                <a:ea typeface="Calibri"/>
                <a:cs typeface="Calibri"/>
                <a:sym typeface="Calibri"/>
              </a:rPr>
              <a:t>released on April 8, 2025</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It is </a:t>
            </a:r>
            <a:r>
              <a:rPr lang="en" sz="1200" b="0" i="0" u="none" strike="noStrike" cap="none">
                <a:solidFill>
                  <a:srgbClr val="000000"/>
                </a:solidFill>
                <a:latin typeface="Calibri"/>
                <a:ea typeface="Calibri"/>
                <a:cs typeface="Calibri"/>
                <a:sym typeface="Calibri"/>
              </a:rPr>
              <a:t>derived from Meta Llama-3.1-405B-Instruct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Open Source, accessible for commercial use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Better than Llama4 and Deepseek-R1</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rgbClr val="000000"/>
                </a:solidFill>
                <a:latin typeface="Calibri"/>
                <a:ea typeface="Calibri"/>
                <a:cs typeface="Calibri"/>
                <a:sym typeface="Calibri"/>
              </a:rPr>
              <a:t> setup with high inference throughput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Toggleable "Reasoning On/Off"</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128Ktokens Context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https://build.nvidia.com/nvidia/llama-3_1-nemotron-ultra-253b-v1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https://huggingface.co/nvidia/Llama-3_1-Nemotron-Ultra-253B-v1</a:t>
            </a:r>
            <a:endParaRPr sz="9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https://sebastian-petrus.medium.com/nvidias-llama-nemotron-ultra-253b-via-api-b503bf8a0a37</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106" name="Google Shape;106;p19"/>
          <p:cNvSpPr txBox="1"/>
          <p:nvPr/>
        </p:nvSpPr>
        <p:spPr>
          <a:xfrm>
            <a:off x="4628400" y="2175700"/>
            <a:ext cx="4393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1200" b="1">
                <a:solidFill>
                  <a:srgbClr val="FF0000"/>
                </a:solidFill>
                <a:latin typeface="Calibri"/>
                <a:ea typeface="Calibri"/>
                <a:cs typeface="Calibri"/>
                <a:sym typeface="Calibri"/>
              </a:rPr>
              <a:t>Neural Architecture Search (NAS) </a:t>
            </a:r>
            <a:r>
              <a:rPr lang="en" sz="1200">
                <a:latin typeface="Calibri"/>
                <a:ea typeface="Calibri"/>
                <a:cs typeface="Calibri"/>
                <a:sym typeface="Calibri"/>
              </a:rPr>
              <a:t>is the </a:t>
            </a:r>
            <a:r>
              <a:rPr lang="en" sz="1200" b="1">
                <a:solidFill>
                  <a:srgbClr val="3C78D8"/>
                </a:solidFill>
                <a:latin typeface="Calibri"/>
                <a:ea typeface="Calibri"/>
                <a:cs typeface="Calibri"/>
                <a:sym typeface="Calibri"/>
              </a:rPr>
              <a:t>process of automating the design of artificial neural network architectures</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a:latin typeface="Calibri"/>
                <a:ea typeface="Calibri"/>
                <a:cs typeface="Calibri"/>
                <a:sym typeface="Calibri"/>
              </a:rPr>
              <a:t>How many layers should the network have? What type of layers should be used (e.g., convolutional, recurrent, dense)? How should these layers be connected? What hyperparameters (like learning rate, filter size) should be used within those layers? etc.</a:t>
            </a:r>
            <a:endParaRPr sz="1200">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a:latin typeface="Calibri"/>
                <a:ea typeface="Calibri"/>
                <a:cs typeface="Calibri"/>
                <a:sym typeface="Calibri"/>
              </a:rPr>
              <a:t>NAS uses algorithms to automatically search through a space of possible architectures and find one that performs well on a specific task.</a:t>
            </a:r>
            <a:endParaRPr sz="1200">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a:latin typeface="Calibri"/>
                <a:ea typeface="Calibri"/>
                <a:cs typeface="Calibri"/>
                <a:sym typeface="Calibri"/>
              </a:rPr>
              <a:t>NAS involves defining Search Space, selecting Search Strategy (Reinforcement Learning, Evolutionary Algorithms, Gradient-based Methods, Random Search), Performance Estimation Strategy for faster results (Training on smaller datasets or for fewer epochs, Using parameter sharing across child models, Predicting performance based on architectural properties)</a:t>
            </a:r>
            <a:endParaRPr sz="1200">
              <a:latin typeface="Calibri"/>
              <a:ea typeface="Calibri"/>
              <a:cs typeface="Calibri"/>
              <a:sym typeface="Calibri"/>
            </a:endParaRPr>
          </a:p>
        </p:txBody>
      </p:sp>
      <p:pic>
        <p:nvPicPr>
          <p:cNvPr id="107" name="Google Shape;107;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650950" y="524325"/>
            <a:ext cx="2331200" cy="1311300"/>
          </a:xfrm>
          <a:prstGeom prst="rect">
            <a:avLst/>
          </a:prstGeom>
          <a:noFill/>
          <a:ln w="9525" cap="flat" cmpd="sng">
            <a:solidFill>
              <a:srgbClr val="FF0000"/>
            </a:solidFill>
            <a:prstDash val="solid"/>
            <a:round/>
            <a:headEnd type="none" w="sm" len="sm"/>
            <a:tailEnd type="none" w="sm" len="sm"/>
          </a:ln>
        </p:spPr>
      </p:pic>
      <p:pic>
        <p:nvPicPr>
          <p:cNvPr id="108" name="Google Shape;108;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75400" y="524325"/>
            <a:ext cx="2331206"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4" name="Google Shape;114;p20"/>
          <p:cNvSpPr txBox="1"/>
          <p:nvPr/>
        </p:nvSpPr>
        <p:spPr>
          <a:xfrm>
            <a:off x="111925" y="54655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Windsurf Cascade on JetBrains IDEs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Agentic multi-step coding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https://windsurf.com/blog/windsurf-wave-7</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5" name="Google Shape;11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0500" y="299400"/>
            <a:ext cx="1885301" cy="1061276"/>
          </a:xfrm>
          <a:prstGeom prst="rect">
            <a:avLst/>
          </a:prstGeom>
          <a:noFill/>
          <a:ln w="9525" cap="flat" cmpd="sng">
            <a:solidFill>
              <a:srgbClr val="FF0000"/>
            </a:solidFill>
            <a:prstDash val="solid"/>
            <a:round/>
            <a:headEnd type="none" w="sm" len="sm"/>
            <a:tailEnd type="none" w="sm" len="sm"/>
          </a:ln>
        </p:spPr>
      </p:pic>
      <p:sp>
        <p:nvSpPr>
          <p:cNvPr id="116" name="Google Shape;116;p20"/>
          <p:cNvSpPr txBox="1"/>
          <p:nvPr/>
        </p:nvSpPr>
        <p:spPr>
          <a:xfrm>
            <a:off x="111925" y="1286650"/>
            <a:ext cx="44313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Linearity Theorem - improve LLM Quantization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https://arxiv.org/abs/2411.17525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6"/>
              </a:rPr>
              <a:t>https://www.youtube.com/watch?v=Jfc07PuEhYo</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"linearity theorem" helps to establish a direct relationship between the layer-wise ℓ2 reconstruction error and the model perplexity increase due to quantization. This enables:</a:t>
            </a:r>
            <a:endParaRPr sz="1200">
              <a:solidFill>
                <a:srgbClr val="131313"/>
              </a:solidFill>
              <a:latin typeface="Calibri"/>
              <a:ea typeface="Calibri"/>
              <a:cs typeface="Calibri"/>
              <a:sym typeface="Calibri"/>
            </a:endParaRPr>
          </a:p>
          <a:p>
            <a:pPr marL="457200" lvl="0" indent="-133350" algn="l" rtl="0">
              <a:spcBef>
                <a:spcPts val="0"/>
              </a:spcBef>
              <a:spcAft>
                <a:spcPts val="0"/>
              </a:spcAft>
              <a:buClr>
                <a:srgbClr val="131313"/>
              </a:buClr>
              <a:buSzPts val="1200"/>
              <a:buFont typeface="Calibri"/>
              <a:buAutoNum type="arabicPeriod"/>
            </a:pPr>
            <a:r>
              <a:rPr lang="en" sz="1200">
                <a:solidFill>
                  <a:srgbClr val="131313"/>
                </a:solidFill>
                <a:latin typeface="Calibri"/>
                <a:ea typeface="Calibri"/>
                <a:cs typeface="Calibri"/>
                <a:sym typeface="Calibri"/>
              </a:rPr>
              <a:t>a simple data-free </a:t>
            </a:r>
            <a:r>
              <a:rPr lang="en" sz="1200" b="1">
                <a:solidFill>
                  <a:srgbClr val="FF0000"/>
                </a:solidFill>
                <a:latin typeface="Calibri"/>
                <a:ea typeface="Calibri"/>
                <a:cs typeface="Calibri"/>
                <a:sym typeface="Calibri"/>
              </a:rPr>
              <a:t>LLM quantization method</a:t>
            </a:r>
            <a:r>
              <a:rPr lang="en" sz="1200">
                <a:solidFill>
                  <a:srgbClr val="131313"/>
                </a:solidFill>
                <a:latin typeface="Calibri"/>
                <a:ea typeface="Calibri"/>
                <a:cs typeface="Calibri"/>
                <a:sym typeface="Calibri"/>
              </a:rPr>
              <a:t> using Hadamard rotations and MSE-optimal grids, dubbed </a:t>
            </a:r>
            <a:r>
              <a:rPr lang="en" sz="1200" b="1">
                <a:solidFill>
                  <a:srgbClr val="FF0000"/>
                </a:solidFill>
                <a:latin typeface="Calibri"/>
                <a:ea typeface="Calibri"/>
                <a:cs typeface="Calibri"/>
                <a:sym typeface="Calibri"/>
              </a:rPr>
              <a:t>HIGGS</a:t>
            </a:r>
            <a:r>
              <a:rPr lang="en" sz="1200">
                <a:solidFill>
                  <a:srgbClr val="131313"/>
                </a:solidFill>
                <a:latin typeface="Calibri"/>
                <a:ea typeface="Calibri"/>
                <a:cs typeface="Calibri"/>
                <a:sym typeface="Calibri"/>
              </a:rPr>
              <a:t> (Hadamard Incoherence with Gaussian MSE-optimal GridS), which outperforms all prior data-free approaches such as the extremely popular NF4 quantized format</a:t>
            </a:r>
            <a:endParaRPr sz="1200">
              <a:solidFill>
                <a:srgbClr val="131313"/>
              </a:solidFill>
              <a:latin typeface="Calibri"/>
              <a:ea typeface="Calibri"/>
              <a:cs typeface="Calibri"/>
              <a:sym typeface="Calibri"/>
            </a:endParaRPr>
          </a:p>
          <a:p>
            <a:pPr marL="457200" lvl="0" indent="-133350" algn="l" rtl="0">
              <a:spcBef>
                <a:spcPts val="0"/>
              </a:spcBef>
              <a:spcAft>
                <a:spcPts val="0"/>
              </a:spcAft>
              <a:buClr>
                <a:srgbClr val="131313"/>
              </a:buClr>
              <a:buSzPts val="1200"/>
              <a:buFont typeface="Calibri"/>
              <a:buAutoNum type="arabicPeriod"/>
            </a:pPr>
            <a:r>
              <a:rPr lang="en" sz="1200">
                <a:solidFill>
                  <a:srgbClr val="131313"/>
                </a:solidFill>
                <a:latin typeface="Calibri"/>
                <a:ea typeface="Calibri"/>
                <a:cs typeface="Calibri"/>
                <a:sym typeface="Calibri"/>
              </a:rPr>
              <a:t>an optimal solution to the problem of finding non-uniform per-layer quantization levels which match a given compression constraint in the medium-bitwidth regime, obtained by reduction to dynamic programming.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We demonstrate improved accuracy-compression trade-offs on Llama-3.1, Llama-3.2, and on Qwen-family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Further, we show that our method can be efficiently supported in terms of GPU kernels at various batch sizes, advancing both data-free and non-uniform quantization for LLMs.</a:t>
            </a:r>
            <a:endParaRPr sz="1200">
              <a:solidFill>
                <a:srgbClr val="131313"/>
              </a:solidFill>
              <a:latin typeface="Calibri"/>
              <a:ea typeface="Calibri"/>
              <a:cs typeface="Calibri"/>
              <a:sym typeface="Calibri"/>
            </a:endParaRPr>
          </a:p>
        </p:txBody>
      </p:sp>
      <p:pic>
        <p:nvPicPr>
          <p:cNvPr id="117" name="Google Shape;117;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95050" y="2005450"/>
            <a:ext cx="3992076" cy="2417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3" name="Google Shape;123;p21"/>
          <p:cNvSpPr txBox="1"/>
          <p:nvPr/>
        </p:nvSpPr>
        <p:spPr>
          <a:xfrm>
            <a:off x="111925" y="546550"/>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"Task Master" removes 90% Vibe coding errors</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https://www.youtube.com/watch?v=1L509JK8p1I</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124" name="Google Shape;12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05000" y="52750"/>
            <a:ext cx="3839677" cy="1897351"/>
          </a:xfrm>
          <a:prstGeom prst="rect">
            <a:avLst/>
          </a:prstGeom>
          <a:noFill/>
          <a:ln w="9525" cap="flat" cmpd="sng">
            <a:solidFill>
              <a:srgbClr val="FF0000"/>
            </a:solidFill>
            <a:prstDash val="solid"/>
            <a:round/>
            <a:headEnd type="none" w="sm" len="sm"/>
            <a:tailEnd type="none" w="sm" len="sm"/>
          </a:ln>
        </p:spPr>
      </p:pic>
      <p:pic>
        <p:nvPicPr>
          <p:cNvPr id="125" name="Google Shape;12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05000" y="2041275"/>
            <a:ext cx="3839675" cy="2362519"/>
          </a:xfrm>
          <a:prstGeom prst="rect">
            <a:avLst/>
          </a:prstGeom>
          <a:noFill/>
          <a:ln w="9525" cap="flat" cmpd="sng">
            <a:solidFill>
              <a:srgbClr val="FF0000"/>
            </a:solidFill>
            <a:prstDash val="solid"/>
            <a:round/>
            <a:headEnd type="none" w="sm" len="sm"/>
            <a:tailEnd type="none" w="sm" len="sm"/>
          </a:ln>
        </p:spPr>
      </p:pic>
      <p:sp>
        <p:nvSpPr>
          <p:cNvPr id="126" name="Google Shape;126;p21"/>
          <p:cNvSpPr txBox="1"/>
          <p:nvPr/>
        </p:nvSpPr>
        <p:spPr>
          <a:xfrm>
            <a:off x="111925" y="2312075"/>
            <a:ext cx="44313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OpenRouter</a:t>
            </a:r>
            <a:r>
              <a:rPr lang="en" sz="1200">
                <a:solidFill>
                  <a:srgbClr val="131313"/>
                </a:solidFill>
                <a:latin typeface="Calibri"/>
                <a:ea typeface="Calibri"/>
                <a:cs typeface="Calibri"/>
                <a:sym typeface="Calibri"/>
              </a:rPr>
              <a:t> - a platform providing access to many LLMs (OpenAI, Anthropic, Google, and many others) - </a:t>
            </a:r>
            <a:r>
              <a:rPr lang="en" sz="1200" u="sng">
                <a:solidFill>
                  <a:schemeClr val="hlink"/>
                </a:solidFill>
                <a:latin typeface="Calibri"/>
                <a:ea typeface="Calibri"/>
                <a:cs typeface="Calibri"/>
                <a:sym typeface="Calibri"/>
                <a:hlinkClick r:id="rId6"/>
              </a:rPr>
              <a:t>https://openrouter.ai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Quasar Alpha</a:t>
            </a:r>
            <a:r>
              <a:rPr lang="en" sz="1200">
                <a:solidFill>
                  <a:srgbClr val="131313"/>
                </a:solidFill>
                <a:latin typeface="Calibri"/>
                <a:ea typeface="Calibri"/>
                <a:cs typeface="Calibri"/>
                <a:sym typeface="Calibri"/>
              </a:rPr>
              <a:t> - one of the models on OpenRouter. </a:t>
            </a:r>
            <a:r>
              <a:rPr lang="en" sz="900" u="sng">
                <a:solidFill>
                  <a:schemeClr val="hlink"/>
                </a:solidFill>
                <a:latin typeface="Calibri"/>
                <a:ea typeface="Calibri"/>
                <a:cs typeface="Calibri"/>
                <a:sym typeface="Calibri"/>
                <a:hlinkClick r:id="rId7"/>
              </a:rPr>
              <a:t>https://medium.datadriveninvestor.com/i-used-openais-gpt-4-5-to-create-a-trading-strategy-it-returned-over-10x-the-broader-market-7ab2ccce8021</a:t>
            </a:r>
            <a:r>
              <a:rPr lang="en" sz="900">
                <a:solidFill>
                  <a:srgbClr val="131313"/>
                </a:solidFill>
                <a:latin typeface="Calibri"/>
                <a:ea typeface="Calibri"/>
                <a:cs typeface="Calibri"/>
                <a:sym typeface="Calibri"/>
              </a:rPr>
              <a:t> </a:t>
            </a:r>
            <a:endParaRPr sz="6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55075" y="52750"/>
            <a:ext cx="159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32" name="Google Shape;132;p22"/>
          <p:cNvSpPr txBox="1"/>
          <p:nvPr/>
        </p:nvSpPr>
        <p:spPr>
          <a:xfrm>
            <a:off x="111925" y="607775"/>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MUSA SDK - alternative to Nvidia CUDA</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Chinese firm Moore Threads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Intel &amp; ARM Processors along with their own GPUs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easy code porting from NVIDIA's CUDA Stack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parallel computing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https://wccftech.com/china-first-in-house-alternative-to-nvidias-cuda-emerges-online/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3" name="Google Shape;133;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96525" y="316375"/>
            <a:ext cx="4112749" cy="2020650"/>
          </a:xfrm>
          <a:prstGeom prst="rect">
            <a:avLst/>
          </a:prstGeom>
          <a:noFill/>
          <a:ln>
            <a:noFill/>
          </a:ln>
        </p:spPr>
      </p:pic>
      <p:sp>
        <p:nvSpPr>
          <p:cNvPr id="134" name="Google Shape;134;p22"/>
          <p:cNvSpPr txBox="1"/>
          <p:nvPr/>
        </p:nvSpPr>
        <p:spPr>
          <a:xfrm>
            <a:off x="111925" y="3008625"/>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OpenHands LLM 32B from All Hands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5"/>
              </a:rPr>
              <a:t>https://www.all-hands.dev</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&amp; Open Coding Agent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on top of Qwen Coder 2.5 Instruct 32B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https://www.all-hands.dev/blog/introducing-openhands-lm-32b----a-strong-open-coding-agent-model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https://github.com/All-Hands-AI/OpenHands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https://app.all-hands.dev</a:t>
            </a:r>
            <a:r>
              <a:rPr lang="en" sz="1200">
                <a:solidFill>
                  <a:schemeClr val="dk1"/>
                </a:solidFill>
                <a:latin typeface="Calibri"/>
                <a:ea typeface="Calibri"/>
                <a:cs typeface="Calibri"/>
                <a:sym typeface="Calibri"/>
              </a:rPr>
              <a:t> - try it live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ollama run huihui_ai/openhands-lm-abliterated</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ollama run omercelik/openhands-lm</a:t>
            </a:r>
            <a:endParaRPr sz="1200" b="1">
              <a:solidFill>
                <a:srgbClr val="3C78D8"/>
              </a:solidFill>
              <a:latin typeface="Calibri"/>
              <a:ea typeface="Calibri"/>
              <a:cs typeface="Calibri"/>
              <a:sym typeface="Calibri"/>
            </a:endParaRPr>
          </a:p>
        </p:txBody>
      </p:sp>
      <p:pic>
        <p:nvPicPr>
          <p:cNvPr id="135" name="Google Shape;135;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95625" y="2489425"/>
            <a:ext cx="4295975" cy="23989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55075" y="52750"/>
            <a:ext cx="194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a:solidFill>
                <a:schemeClr val="dk1"/>
              </a:solidFill>
              <a:latin typeface="Calibri"/>
              <a:ea typeface="Calibri"/>
              <a:cs typeface="Calibri"/>
              <a:sym typeface="Calibri"/>
            </a:endParaRPr>
          </a:p>
        </p:txBody>
      </p:sp>
      <p:sp>
        <p:nvSpPr>
          <p:cNvPr id="141" name="Google Shape;141;p23"/>
          <p:cNvSpPr txBox="1"/>
          <p:nvPr/>
        </p:nvSpPr>
        <p:spPr>
          <a:xfrm>
            <a:off x="111925" y="3001396"/>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Seaweed-7B Chinese video generation better than Sora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Bytedance, competitive against much larger models like Kling 1.6, Google Veo, massively outperforming Sora and Wan 2.1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text-to-video, image-to-video, and audio-driven synthesis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length up to 20 seconds.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Multi-shot storytelling, controlled camera movements, synchronized audio-visual generation, realistic human animation and lip syncing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models are crushing AI video leaderboards:  Wan (Alibaba), Kling, and ByteDance’s Seaweed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https://www.youtube.com/watch?v=Gn2HlDfdCOA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https://arxiv.org/abs/2504.08685</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sp>
        <p:nvSpPr>
          <p:cNvPr id="142" name="Google Shape;142;p23"/>
          <p:cNvSpPr txBox="1"/>
          <p:nvPr/>
        </p:nvSpPr>
        <p:spPr>
          <a:xfrm>
            <a:off x="111925" y="415825"/>
            <a:ext cx="443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Dragontail model at LMArena (Google?)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par with o3-mini-high and claude-3-7-sonnet-20250219-thinking-32k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consistently delivers the correct answers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https://www.geeky-gadgets.com/google-dragontail-ai-2025/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https://www.youtube.com/watch?v=LbiEkzt7yhQ</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3" name="Google Shape;143;p23"/>
          <p:cNvSpPr txBox="1"/>
          <p:nvPr/>
        </p:nvSpPr>
        <p:spPr>
          <a:xfrm>
            <a:off x="111925" y="1824950"/>
            <a:ext cx="5574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UltraLong-8B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Ultra-Long Context LLMs (1M, 2M, and 4M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Llama3.1-8B-Instruct 128K to 4M - </a:t>
            </a:r>
            <a:r>
              <a:rPr lang="en" sz="900" u="sng">
                <a:solidFill>
                  <a:schemeClr val="hlink"/>
                </a:solidFill>
                <a:latin typeface="Calibri"/>
                <a:ea typeface="Calibri"/>
                <a:cs typeface="Calibri"/>
                <a:sym typeface="Calibri"/>
                <a:hlinkClick r:id="rId7"/>
              </a:rPr>
              <a:t>https://arxiv.org/abs/2504.06214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https://huggingface.co/collections/nvidia/ultralong-67c773cfe53a9a518841fbbe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https://www.marktechpost.com/2025/04/12/nvidia-a-releases-introduce-ultralong-8b-a-series-of-ultra-long-context-language-models-designed-to-process-extensive-sequences-of-text-up-to-1m-2m-and-4m-tokens/</a:t>
            </a:r>
            <a:endParaRPr sz="900">
              <a:solidFill>
                <a:schemeClr val="dk1"/>
              </a:solidFill>
              <a:latin typeface="Calibri"/>
              <a:ea typeface="Calibri"/>
              <a:cs typeface="Calibri"/>
              <a:sym typeface="Calibri"/>
            </a:endParaRPr>
          </a:p>
        </p:txBody>
      </p:sp>
      <p:pic>
        <p:nvPicPr>
          <p:cNvPr id="144" name="Google Shape;144;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217075" y="119599"/>
            <a:ext cx="1227224" cy="1247399"/>
          </a:xfrm>
          <a:prstGeom prst="rect">
            <a:avLst/>
          </a:prstGeom>
          <a:noFill/>
          <a:ln w="9525" cap="flat" cmpd="sng">
            <a:solidFill>
              <a:srgbClr val="FF0000"/>
            </a:solidFill>
            <a:prstDash val="solid"/>
            <a:round/>
            <a:headEnd type="none" w="sm" len="sm"/>
            <a:tailEnd type="none" w="sm" len="sm"/>
          </a:ln>
        </p:spPr>
      </p:pic>
      <p:pic>
        <p:nvPicPr>
          <p:cNvPr id="145" name="Google Shape;145;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7150" y="3554809"/>
            <a:ext cx="2729276" cy="1497881"/>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018300" y="609110"/>
            <a:ext cx="3035301" cy="267959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2524</Words>
  <Application>Microsoft Macintosh PowerPoint</Application>
  <PresentationFormat>On-screen Show (16:9)</PresentationFormat>
  <Paragraphs>246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2025-04-15T16:17:17Z</dcterms:modified>
</cp:coreProperties>
</file>