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1"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9144000" cy="5143500" type="screen16x9"/>
  <p:notesSz cx="6858000" cy="9144000"/>
  <p:embeddedFontLst>
    <p:embeddedFont>
      <p:font typeface="Roboto Mono" pitchFamily="49"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37E95AA-4546-418D-B601-3EF486D005B3}">
  <a:tblStyle styleId="{F37E95AA-4546-418D-B601-3EF486D005B3}"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185075C4-5965-4748-800E-8A7E312C58D9}"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p:cViewPr varScale="1">
        <p:scale>
          <a:sx n="137" d="100"/>
          <a:sy n="137" d="100"/>
        </p:scale>
        <p:origin x="1368" y="4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3633c15ed8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 name="Google Shape;61;g3633c15ed82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3724119abb9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2" name="Google Shape;202;g3724119abb9_0_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3639a080c12_1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3" name="Google Shape;213;g3639a080c12_1_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3639a080c12_1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5" name="Google Shape;225;g3639a080c12_1_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3719944189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4" name="Google Shape;234;g37199441898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3711579303b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1" name="Google Shape;241;g3711579303b_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3720fc376dc_1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0" name="Google Shape;250;g3720fc376dc_1_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g3718c17fd46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8" name="Google Shape;258;g3718c17fd46_0_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37189450894_1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9" name="Google Shape;269;g37189450894_1_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g37189450894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7" name="Google Shape;277;g37189450894_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g3639a080c12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4" name="Google Shape;284;g3639a080c12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p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1" name="Google Shape;71;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6" name="Google Shape;296;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6" name="Google Shape;306;p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p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6" name="Google Shape;316;p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34500cae827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5" name="Google Shape;135;g34500cae827_0_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344f3349e1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5" name="Google Shape;145;g344f3349e1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37217a7ed93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2" name="Google Shape;152;g37217a7ed93_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35f406ef591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0" name="Google Shape;160;g35f406ef591_0_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3720fc376dc_1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6" name="Google Shape;166;g3720fc376dc_1_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3720fc376dc_1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3" name="Google Shape;173;g3720fc376dc_1_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3724119abb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7" name="Google Shape;187;g3724119abb9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457172" y="205067"/>
            <a:ext cx="8228700" cy="858600"/>
          </a:xfrm>
          <a:prstGeom prst="rect">
            <a:avLst/>
          </a:prstGeom>
          <a:noFill/>
          <a:ln>
            <a:noFill/>
          </a:ln>
        </p:spPr>
        <p:txBody>
          <a:bodyPr spcFirstLastPara="1" wrap="square" lIns="0" tIns="0" rIns="0" bIns="0" anchor="ctr"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52" name="Google Shape;52;p13"/>
          <p:cNvSpPr txBox="1">
            <a:spLocks noGrp="1"/>
          </p:cNvSpPr>
          <p:nvPr>
            <p:ph type="body" idx="1"/>
          </p:nvPr>
        </p:nvSpPr>
        <p:spPr>
          <a:xfrm>
            <a:off x="457172" y="1203299"/>
            <a:ext cx="8228700" cy="2982600"/>
          </a:xfrm>
          <a:prstGeom prst="rect">
            <a:avLst/>
          </a:prstGeom>
          <a:noFill/>
          <a:ln>
            <a:noFill/>
          </a:ln>
        </p:spPr>
        <p:txBody>
          <a:bodyPr spcFirstLastPara="1" wrap="square" lIns="0" tIns="0" rIns="0" bIns="0" anchor="t" anchorCtr="0">
            <a:normAutofit/>
          </a:bodyPr>
          <a:lstStyle>
            <a:lvl1pPr marL="457200" lvl="0" indent="-228600" algn="l">
              <a:lnSpc>
                <a:spcPct val="115000"/>
              </a:lnSpc>
              <a:spcBef>
                <a:spcPts val="0"/>
              </a:spcBef>
              <a:spcAft>
                <a:spcPts val="0"/>
              </a:spcAft>
              <a:buSzPts val="1800"/>
              <a:buNone/>
              <a:defRPr/>
            </a:lvl1pPr>
            <a:lvl2pPr marL="914400" lvl="1" indent="-228600" algn="l">
              <a:lnSpc>
                <a:spcPct val="115000"/>
              </a:lnSpc>
              <a:spcBef>
                <a:spcPts val="0"/>
              </a:spcBef>
              <a:spcAft>
                <a:spcPts val="0"/>
              </a:spcAft>
              <a:buSzPts val="1400"/>
              <a:buNone/>
              <a:defRPr/>
            </a:lvl2pPr>
            <a:lvl3pPr marL="1371600" lvl="2" indent="-228600" algn="l">
              <a:lnSpc>
                <a:spcPct val="115000"/>
              </a:lnSpc>
              <a:spcBef>
                <a:spcPts val="0"/>
              </a:spcBef>
              <a:spcAft>
                <a:spcPts val="0"/>
              </a:spcAft>
              <a:buSzPts val="1400"/>
              <a:buNone/>
              <a:defRPr/>
            </a:lvl3pPr>
            <a:lvl4pPr marL="1828800" lvl="3" indent="-228600" algn="l">
              <a:lnSpc>
                <a:spcPct val="115000"/>
              </a:lnSpc>
              <a:spcBef>
                <a:spcPts val="0"/>
              </a:spcBef>
              <a:spcAft>
                <a:spcPts val="0"/>
              </a:spcAft>
              <a:buSzPts val="1400"/>
              <a:buNone/>
              <a:defRPr/>
            </a:lvl4pPr>
            <a:lvl5pPr marL="2286000" lvl="4" indent="-228600" algn="l">
              <a:lnSpc>
                <a:spcPct val="115000"/>
              </a:lnSpc>
              <a:spcBef>
                <a:spcPts val="0"/>
              </a:spcBef>
              <a:spcAft>
                <a:spcPts val="0"/>
              </a:spcAft>
              <a:buSzPts val="1400"/>
              <a:buNone/>
              <a:defRPr/>
            </a:lvl5pPr>
            <a:lvl6pPr marL="2743200" lvl="5" indent="-228600" algn="l">
              <a:lnSpc>
                <a:spcPct val="115000"/>
              </a:lnSpc>
              <a:spcBef>
                <a:spcPts val="0"/>
              </a:spcBef>
              <a:spcAft>
                <a:spcPts val="0"/>
              </a:spcAft>
              <a:buSzPts val="1400"/>
              <a:buNone/>
              <a:defRPr/>
            </a:lvl6pPr>
            <a:lvl7pPr marL="3200400" lvl="6" indent="-228600" algn="l">
              <a:lnSpc>
                <a:spcPct val="115000"/>
              </a:lnSpc>
              <a:spcBef>
                <a:spcPts val="0"/>
              </a:spcBef>
              <a:spcAft>
                <a:spcPts val="0"/>
              </a:spcAft>
              <a:buSzPts val="1400"/>
              <a:buNone/>
              <a:defRPr/>
            </a:lvl7pPr>
            <a:lvl8pPr marL="3657600" lvl="7" indent="-228600" algn="l">
              <a:lnSpc>
                <a:spcPct val="115000"/>
              </a:lnSpc>
              <a:spcBef>
                <a:spcPts val="0"/>
              </a:spcBef>
              <a:spcAft>
                <a:spcPts val="0"/>
              </a:spcAft>
              <a:buSzPts val="1400"/>
              <a:buNone/>
              <a:defRPr/>
            </a:lvl8pPr>
            <a:lvl9pPr marL="4114800" lvl="8" indent="-228600" algn="l">
              <a:lnSpc>
                <a:spcPct val="115000"/>
              </a:lnSpc>
              <a:spcBef>
                <a:spcPts val="0"/>
              </a:spcBef>
              <a:spcAft>
                <a:spcPts val="0"/>
              </a:spcAft>
              <a:buSzPts val="14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p:cSld name="SECTION_HEADER_1">
    <p:spTree>
      <p:nvGrpSpPr>
        <p:cNvPr id="1" name="Shape 53"/>
        <p:cNvGrpSpPr/>
        <p:nvPr/>
      </p:nvGrpSpPr>
      <p:grpSpPr>
        <a:xfrm>
          <a:off x="0" y="0"/>
          <a:ext cx="0" cy="0"/>
          <a:chOff x="0" y="0"/>
          <a:chExt cx="0" cy="0"/>
        </a:xfrm>
      </p:grpSpPr>
      <p:sp>
        <p:nvSpPr>
          <p:cNvPr id="54" name="Google Shape;54;p14"/>
          <p:cNvSpPr txBox="1">
            <a:spLocks noGrp="1"/>
          </p:cNvSpPr>
          <p:nvPr>
            <p:ph type="title"/>
          </p:nvPr>
        </p:nvSpPr>
        <p:spPr>
          <a:xfrm>
            <a:off x="623888" y="1282303"/>
            <a:ext cx="7886700" cy="2139600"/>
          </a:xfrm>
          <a:prstGeom prst="rect">
            <a:avLst/>
          </a:prstGeom>
          <a:noFill/>
          <a:ln>
            <a:noFill/>
          </a:ln>
        </p:spPr>
        <p:txBody>
          <a:bodyPr spcFirstLastPara="1" wrap="square" lIns="68575" tIns="68575" rIns="68575" bIns="68575" anchor="b" anchorCtr="0">
            <a:noAutofit/>
          </a:bodyPr>
          <a:lstStyle>
            <a:lvl1pPr marR="0" lvl="0" algn="l">
              <a:lnSpc>
                <a:spcPct val="90000"/>
              </a:lnSpc>
              <a:spcBef>
                <a:spcPts val="0"/>
              </a:spcBef>
              <a:spcAft>
                <a:spcPts val="0"/>
              </a:spcAft>
              <a:buClr>
                <a:schemeClr val="dk1"/>
              </a:buClr>
              <a:buSzPts val="4500"/>
              <a:buFont typeface="Calibri"/>
              <a:buNone/>
              <a:defRPr sz="4500" b="0" i="0" u="none" strike="noStrike" cap="none">
                <a:solidFill>
                  <a:schemeClr val="dk1"/>
                </a:solidFill>
                <a:latin typeface="Calibri"/>
                <a:ea typeface="Calibri"/>
                <a:cs typeface="Calibri"/>
                <a:sym typeface="Calibri"/>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a:endParaRPr/>
          </a:p>
        </p:txBody>
      </p:sp>
      <p:sp>
        <p:nvSpPr>
          <p:cNvPr id="55" name="Google Shape;55;p14"/>
          <p:cNvSpPr txBox="1">
            <a:spLocks noGrp="1"/>
          </p:cNvSpPr>
          <p:nvPr>
            <p:ph type="body" idx="1"/>
          </p:nvPr>
        </p:nvSpPr>
        <p:spPr>
          <a:xfrm>
            <a:off x="623888" y="3442097"/>
            <a:ext cx="7886700" cy="1125300"/>
          </a:xfrm>
          <a:prstGeom prst="rect">
            <a:avLst/>
          </a:prstGeom>
          <a:noFill/>
          <a:ln>
            <a:noFill/>
          </a:ln>
        </p:spPr>
        <p:txBody>
          <a:bodyPr spcFirstLastPara="1" wrap="square" lIns="68575" tIns="68575" rIns="68575" bIns="68575" anchor="t" anchorCtr="0">
            <a:noAutofit/>
          </a:bodyPr>
          <a:lstStyle>
            <a:lvl1pPr marL="457200" marR="0" lvl="0" indent="-228600" algn="l">
              <a:lnSpc>
                <a:spcPct val="90000"/>
              </a:lnSpc>
              <a:spcBef>
                <a:spcPts val="80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1pPr>
            <a:lvl2pPr marL="914400" marR="0" lvl="1" indent="-228600" algn="l">
              <a:lnSpc>
                <a:spcPct val="90000"/>
              </a:lnSpc>
              <a:spcBef>
                <a:spcPts val="400"/>
              </a:spcBef>
              <a:spcAft>
                <a:spcPts val="0"/>
              </a:spcAft>
              <a:buClr>
                <a:srgbClr val="888888"/>
              </a:buClr>
              <a:buSzPts val="1500"/>
              <a:buFont typeface="Arial"/>
              <a:buNone/>
              <a:defRPr sz="1500" b="0" i="0" u="none" strike="noStrike" cap="none">
                <a:solidFill>
                  <a:srgbClr val="888888"/>
                </a:solidFill>
                <a:latin typeface="Calibri"/>
                <a:ea typeface="Calibri"/>
                <a:cs typeface="Calibri"/>
                <a:sym typeface="Calibri"/>
              </a:defRPr>
            </a:lvl2pPr>
            <a:lvl3pPr marL="1371600" marR="0" lvl="2" indent="-228600" algn="l">
              <a:lnSpc>
                <a:spcPct val="90000"/>
              </a:lnSpc>
              <a:spcBef>
                <a:spcPts val="40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3pPr>
            <a:lvl4pPr marL="1828800" marR="0" lvl="3"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4pPr>
            <a:lvl5pPr marL="2286000" marR="0" lvl="4"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5pPr>
            <a:lvl6pPr marL="2743200" marR="0" lvl="5"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6pPr>
            <a:lvl7pPr marL="3200400" marR="0" lvl="6"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7pPr>
            <a:lvl8pPr marL="3657600" marR="0" lvl="7"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8pPr>
            <a:lvl9pPr marL="4114800" marR="0" lvl="8"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9pPr>
          </a:lstStyle>
          <a:p>
            <a:endParaRPr/>
          </a:p>
        </p:txBody>
      </p:sp>
      <p:sp>
        <p:nvSpPr>
          <p:cNvPr id="56" name="Google Shape;56;p14"/>
          <p:cNvSpPr txBox="1">
            <a:spLocks noGrp="1"/>
          </p:cNvSpPr>
          <p:nvPr>
            <p:ph type="dt" idx="10"/>
          </p:nvPr>
        </p:nvSpPr>
        <p:spPr>
          <a:xfrm>
            <a:off x="628650" y="4767263"/>
            <a:ext cx="2057400" cy="273900"/>
          </a:xfrm>
          <a:prstGeom prst="rect">
            <a:avLst/>
          </a:prstGeom>
          <a:noFill/>
          <a:ln>
            <a:noFill/>
          </a:ln>
        </p:spPr>
        <p:txBody>
          <a:bodyPr spcFirstLastPara="1" wrap="square" lIns="68575" tIns="68575" rIns="68575" bIns="68575" anchor="ctr" anchorCtr="0">
            <a:noAutofit/>
          </a:bodyPr>
          <a:lstStyle>
            <a:lvl1pPr marR="0" lvl="0" algn="l" rtl="0">
              <a:lnSpc>
                <a:spcPct val="100000"/>
              </a:lnSpc>
              <a:spcBef>
                <a:spcPts val="0"/>
              </a:spcBef>
              <a:spcAft>
                <a:spcPts val="0"/>
              </a:spcAft>
              <a:buClr>
                <a:srgbClr val="000000"/>
              </a:buClr>
              <a:buSzPts val="1100"/>
              <a:buFont typeface="Arial"/>
              <a:buNone/>
              <a:defRPr sz="9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endParaRPr/>
          </a:p>
        </p:txBody>
      </p:sp>
      <p:sp>
        <p:nvSpPr>
          <p:cNvPr id="57" name="Google Shape;57;p14"/>
          <p:cNvSpPr txBox="1">
            <a:spLocks noGrp="1"/>
          </p:cNvSpPr>
          <p:nvPr>
            <p:ph type="ftr" idx="11"/>
          </p:nvPr>
        </p:nvSpPr>
        <p:spPr>
          <a:xfrm>
            <a:off x="3028950" y="4767263"/>
            <a:ext cx="3086100" cy="273900"/>
          </a:xfrm>
          <a:prstGeom prst="rect">
            <a:avLst/>
          </a:prstGeom>
          <a:noFill/>
          <a:ln>
            <a:noFill/>
          </a:ln>
        </p:spPr>
        <p:txBody>
          <a:bodyPr spcFirstLastPara="1" wrap="square" lIns="68575" tIns="68575" rIns="68575" bIns="68575" anchor="ctr" anchorCtr="0">
            <a:noAutofit/>
          </a:bodyPr>
          <a:lstStyle>
            <a:lvl1pPr marR="0" lvl="0" algn="ctr" rtl="0">
              <a:lnSpc>
                <a:spcPct val="100000"/>
              </a:lnSpc>
              <a:spcBef>
                <a:spcPts val="0"/>
              </a:spcBef>
              <a:spcAft>
                <a:spcPts val="0"/>
              </a:spcAft>
              <a:buClr>
                <a:srgbClr val="000000"/>
              </a:buClr>
              <a:buSzPts val="1100"/>
              <a:buFont typeface="Arial"/>
              <a:buNone/>
              <a:defRPr sz="9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endParaRPr/>
          </a:p>
        </p:txBody>
      </p:sp>
      <p:sp>
        <p:nvSpPr>
          <p:cNvPr id="58" name="Google Shape;58;p14"/>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hyperlink" Target="https://www.warp.dev" TargetMode="External"/><Relationship Id="rId7" Type="http://schemas.openxmlformats.org/officeDocument/2006/relationships/hyperlink" Target="https://huggingface.co/tencent/HunyuanWorld-1" TargetMode="External"/><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hyperlink" Target="https://github.com/Tencent-Hunyuan/HunyuanWorld-1.0" TargetMode="External"/><Relationship Id="rId5" Type="http://schemas.openxmlformats.org/officeDocument/2006/relationships/hyperlink" Target="https://x.com/scaling01/status/1949300037051134245" TargetMode="External"/><Relationship Id="rId10" Type="http://schemas.openxmlformats.org/officeDocument/2006/relationships/image" Target="../media/image16.png"/><Relationship Id="rId4" Type="http://schemas.openxmlformats.org/officeDocument/2006/relationships/hyperlink" Target="https://wan.video" TargetMode="External"/><Relationship Id="rId9" Type="http://schemas.openxmlformats.org/officeDocument/2006/relationships/image" Target="../media/image15.png"/></Relationships>
</file>

<file path=ppt/slides/_rels/slide11.xml.rels><?xml version="1.0" encoding="UTF-8" standalone="yes"?>
<Relationships xmlns="http://schemas.openxmlformats.org/package/2006/relationships"><Relationship Id="rId8" Type="http://schemas.openxmlformats.org/officeDocument/2006/relationships/hyperlink" Target="https://agentissue.medium.com/anthropic-teams-100x-claude-workflows-what-they-didn-t-tell-you-until-now-fdecc6d80f48" TargetMode="External"/><Relationship Id="rId3" Type="http://schemas.openxmlformats.org/officeDocument/2006/relationships/hyperlink" Target="https://www.showrunner.xyz/" TargetMode="External"/><Relationship Id="rId7"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hyperlink" Target="https://medium.com/@joe.njenga/how-im-using-claude-code-sub-agents-newest-feature-as-my-coding-army-9598e30c1318" TargetMode="External"/><Relationship Id="rId5" Type="http://schemas.openxmlformats.org/officeDocument/2006/relationships/image" Target="../media/image18.png"/><Relationship Id="rId4" Type="http://schemas.openxmlformats.org/officeDocument/2006/relationships/image" Target="../media/image17.jpeg"/></Relationships>
</file>

<file path=ppt/slides/_rels/slide12.xml.rels><?xml version="1.0" encoding="UTF-8" standalone="yes"?>
<Relationships xmlns="http://schemas.openxmlformats.org/package/2006/relationships"><Relationship Id="rId3" Type="http://schemas.openxmlformats.org/officeDocument/2006/relationships/hyperlink" Target="https://ai.gopubby.com/this-simple-prompt-improved-my-llms-performance-by-200-3a016406150b" TargetMode="External"/><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21.png"/><Relationship Id="rId5" Type="http://schemas.openxmlformats.org/officeDocument/2006/relationships/hyperlink" Target="https://mistral.ai/news/codestral-25-08" TargetMode="External"/><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3" Type="http://schemas.openxmlformats.org/officeDocument/2006/relationships/hyperlink" Target="https://flowiseai.com" TargetMode="External"/><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22.png"/><Relationship Id="rId5" Type="http://schemas.openxmlformats.org/officeDocument/2006/relationships/hyperlink" Target="http://node.js" TargetMode="External"/><Relationship Id="rId4" Type="http://schemas.openxmlformats.org/officeDocument/2006/relationships/hyperlink" Target="https://github.com/FlowiseAI/Flowise"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www.youtube.com/watch?v=aStf54Vxy24" TargetMode="External"/><Relationship Id="rId2" Type="http://schemas.openxmlformats.org/officeDocument/2006/relationships/notesSlide" Target="../notesSlides/notesSlide14.xml"/><Relationship Id="rId1" Type="http://schemas.openxmlformats.org/officeDocument/2006/relationships/slideLayout" Target="../slideLayouts/slideLayout1.xml"/><Relationship Id="rId5" Type="http://schemas.openxmlformats.org/officeDocument/2006/relationships/image" Target="../media/image24.jpeg"/><Relationship Id="rId4" Type="http://schemas.openxmlformats.org/officeDocument/2006/relationships/image" Target="../media/image23.png"/></Relationships>
</file>

<file path=ppt/slides/_rels/slide15.xml.rels><?xml version="1.0" encoding="UTF-8" standalone="yes"?>
<Relationships xmlns="http://schemas.openxmlformats.org/package/2006/relationships"><Relationship Id="rId3" Type="http://schemas.openxmlformats.org/officeDocument/2006/relationships/hyperlink" Target="https://medium.com/@sohail_saifi/the-death-of-agile-why-tech-giants-are-abandoning-scrum-and-what-they-use-instead-f92f6e1efcb2" TargetMode="External"/><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hyperlink" Target="https://aws.plainenglish.io/kubernetes-is-the-new-legacy-tech-heres-what-silicon-valley-is-using-instead-2025-b19922faed47" TargetMode="External"/><Relationship Id="rId7" Type="http://schemas.openxmlformats.org/officeDocument/2006/relationships/image" Target="../media/image26.png"/><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image" Target="../media/image25.png"/><Relationship Id="rId5" Type="http://schemas.openxmlformats.org/officeDocument/2006/relationships/hyperlink" Target="https://github.com/firecracker-microvm/firecracker" TargetMode="External"/><Relationship Id="rId4" Type="http://schemas.openxmlformats.org/officeDocument/2006/relationships/hyperlink" Target="https://github.com/hashicorp/nomad"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s://www.youtube.com/watch?v=qaPHK1fJL5s" TargetMode="External"/><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27.png"/></Relationships>
</file>

<file path=ppt/slides/_rels/slide18.xml.rels><?xml version="1.0" encoding="UTF-8" standalone="yes"?>
<Relationships xmlns="http://schemas.openxmlformats.org/package/2006/relationships"><Relationship Id="rId3" Type="http://schemas.openxmlformats.org/officeDocument/2006/relationships/hyperlink" Target="https://www.youtube.com/watch?v=8rABwKRsec4" TargetMode="External"/><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hyperlink" Target="https://techpreneurr.medium.com/why-amazon-built-firecracker-and-changed-the-future-of-serverless-5a27910fe4cd" TargetMode="External"/><Relationship Id="rId7" Type="http://schemas.openxmlformats.org/officeDocument/2006/relationships/image" Target="../media/image30.png"/><Relationship Id="rId2" Type="http://schemas.openxmlformats.org/officeDocument/2006/relationships/notesSlide" Target="../notesSlides/notesSlide19.xml"/><Relationship Id="rId1" Type="http://schemas.openxmlformats.org/officeDocument/2006/relationships/slideLayout" Target="../slideLayouts/slideLayout1.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hyperlink" Target="https://github.com/firecracker-microvm/firecracker" TargetMode="External"/><Relationship Id="rId9" Type="http://schemas.openxmlformats.org/officeDocument/2006/relationships/image" Target="../media/image32.png"/></Relationships>
</file>

<file path=ppt/slides/_rels/slide2.xml.rels><?xml version="1.0" encoding="UTF-8" standalone="yes"?>
<Relationships xmlns="http://schemas.openxmlformats.org/package/2006/relationships"><Relationship Id="rId13" Type="http://schemas.openxmlformats.org/officeDocument/2006/relationships/hyperlink" Target="https://huggingface.co/open-llm-leaderboard" TargetMode="External"/><Relationship Id="rId18" Type="http://schemas.openxmlformats.org/officeDocument/2006/relationships/hyperlink" Target="https://www.anthropic.com/news/claude-4" TargetMode="External"/><Relationship Id="rId26" Type="http://schemas.openxmlformats.org/officeDocument/2006/relationships/hyperlink" Target="https://openai.com/index/gpt-4-1/" TargetMode="External"/><Relationship Id="rId3" Type="http://schemas.openxmlformats.org/officeDocument/2006/relationships/hyperlink" Target="https://en.wikipedia.org/wiki/Elo_rating_system" TargetMode="External"/><Relationship Id="rId21" Type="http://schemas.openxmlformats.org/officeDocument/2006/relationships/hyperlink" Target="https://docs.x.ai/docs/models/grok-4-0709" TargetMode="External"/><Relationship Id="rId34" Type="http://schemas.openxmlformats.org/officeDocument/2006/relationships/hyperlink" Target="https://aistudio.google.com/app/prompts/new_chat?model=gemini-2.5-flash-lite-preview-06-17" TargetMode="External"/><Relationship Id="rId7" Type="http://schemas.openxmlformats.org/officeDocument/2006/relationships/hyperlink" Target="https://web.lmarena.ai/leaderboard" TargetMode="External"/><Relationship Id="rId12" Type="http://schemas.openxmlformats.org/officeDocument/2006/relationships/hyperlink" Target="https://artificialanalysis.ai/leaderboards/models" TargetMode="External"/><Relationship Id="rId17" Type="http://schemas.openxmlformats.org/officeDocument/2006/relationships/hyperlink" Target="http://aistudio.google.com/app/prompts/new_chat?model=gemini-2.5-pro" TargetMode="External"/><Relationship Id="rId25" Type="http://schemas.openxmlformats.org/officeDocument/2006/relationships/hyperlink" Target="https://qwenlm.github.io/blog/qwen3/" TargetMode="External"/><Relationship Id="rId33" Type="http://schemas.openxmlformats.org/officeDocument/2006/relationships/hyperlink" Target="https://aistudio.google.com/app/prompts/new_chat?model=gemini-2.5-flash" TargetMode="External"/><Relationship Id="rId2" Type="http://schemas.openxmlformats.org/officeDocument/2006/relationships/notesSlide" Target="../notesSlides/notesSlide2.xml"/><Relationship Id="rId16" Type="http://schemas.openxmlformats.org/officeDocument/2006/relationships/hyperlink" Target="https://artificialanalysis.ai/models/grok-4" TargetMode="External"/><Relationship Id="rId20" Type="http://schemas.openxmlformats.org/officeDocument/2006/relationships/hyperlink" Target="https://openai.com/index/introducing-o3-and-o4-mini/" TargetMode="External"/><Relationship Id="rId29" Type="http://schemas.openxmlformats.org/officeDocument/2006/relationships/hyperlink" Target="https://api-docs.deepseek.com/news/news250120" TargetMode="External"/><Relationship Id="rId1" Type="http://schemas.openxmlformats.org/officeDocument/2006/relationships/slideLayout" Target="../slideLayouts/slideLayout1.xml"/><Relationship Id="rId6" Type="http://schemas.openxmlformats.org/officeDocument/2006/relationships/hyperlink" Target="https://lmarena.ai/leaderboard/text/coding" TargetMode="External"/><Relationship Id="rId11" Type="http://schemas.openxmlformats.org/officeDocument/2006/relationships/hyperlink" Target="https://www.stack-ai.com/llm-leaderboard" TargetMode="External"/><Relationship Id="rId24" Type="http://schemas.openxmlformats.org/officeDocument/2006/relationships/hyperlink" Target="https://moonshotai.github.io/Kimi-K2/" TargetMode="External"/><Relationship Id="rId32" Type="http://schemas.openxmlformats.org/officeDocument/2006/relationships/hyperlink" Target="https://aistudio.google.com/app/prompts/new_chat?model=gemini-2.5-pro" TargetMode="External"/><Relationship Id="rId5" Type="http://schemas.openxmlformats.org/officeDocument/2006/relationships/hyperlink" Target="https://lmarena.ai/leaderboard/text" TargetMode="External"/><Relationship Id="rId15" Type="http://schemas.openxmlformats.org/officeDocument/2006/relationships/hyperlink" Target="https://epoch.ai/data/ai-benchmarking-dashboard" TargetMode="External"/><Relationship Id="rId23" Type="http://schemas.openxmlformats.org/officeDocument/2006/relationships/hyperlink" Target="https://api-docs.deepseek.com/news/news250528" TargetMode="External"/><Relationship Id="rId28" Type="http://schemas.openxmlformats.org/officeDocument/2006/relationships/hyperlink" Target="https://x.ai/blog/grok-3" TargetMode="External"/><Relationship Id="rId10" Type="http://schemas.openxmlformats.org/officeDocument/2006/relationships/hyperlink" Target="https://llmworld.net/llm_leaderboards/" TargetMode="External"/><Relationship Id="rId19" Type="http://schemas.openxmlformats.org/officeDocument/2006/relationships/hyperlink" Target="https://x.com/OpenAI/status/1905331956856050135" TargetMode="External"/><Relationship Id="rId31" Type="http://schemas.openxmlformats.org/officeDocument/2006/relationships/hyperlink" Target="https://openai.com/index/o1-and-new-tools-for-developers/" TargetMode="External"/><Relationship Id="rId4" Type="http://schemas.openxmlformats.org/officeDocument/2006/relationships/hyperlink" Target="https://lmarena.ai/?leaderboard" TargetMode="External"/><Relationship Id="rId9" Type="http://schemas.openxmlformats.org/officeDocument/2006/relationships/hyperlink" Target="https://beta.lmarena.ai" TargetMode="External"/><Relationship Id="rId14" Type="http://schemas.openxmlformats.org/officeDocument/2006/relationships/hyperlink" Target="https://www.vellum.ai/llm-leaderboard" TargetMode="External"/><Relationship Id="rId22" Type="http://schemas.openxmlformats.org/officeDocument/2006/relationships/hyperlink" Target="https://openai.com/index/introducing-gpt-4-5/" TargetMode="External"/><Relationship Id="rId27" Type="http://schemas.openxmlformats.org/officeDocument/2006/relationships/hyperlink" Target="https://api-docs.deepseek.com/news/news250325" TargetMode="External"/><Relationship Id="rId30" Type="http://schemas.openxmlformats.org/officeDocument/2006/relationships/hyperlink" Target="https://mistral.ai/news/mistral-medium-3" TargetMode="External"/><Relationship Id="rId8" Type="http://schemas.openxmlformats.org/officeDocument/2006/relationships/hyperlink" Target="https://openlm.ai/chatbot-arena/" TargetMode="External"/></Relationships>
</file>

<file path=ppt/slides/_rels/slide20.xml.rels><?xml version="1.0" encoding="UTF-8" standalone="yes"?>
<Relationships xmlns="http://schemas.openxmlformats.org/package/2006/relationships"><Relationship Id="rId3" Type="http://schemas.openxmlformats.org/officeDocument/2006/relationships/hyperlink" Target="https://layoffs.fyi" TargetMode="External"/><Relationship Id="rId2" Type="http://schemas.openxmlformats.org/officeDocument/2006/relationships/notesSlide" Target="../notesSlides/notesSlide20.xml"/><Relationship Id="rId1" Type="http://schemas.openxmlformats.org/officeDocument/2006/relationships/slideLayout" Target="../slideLayouts/slideLayout1.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hyperlink" Target="https://trueup.io/layoffs" TargetMode="External"/></Relationships>
</file>

<file path=ppt/slides/_rels/slide21.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notesSlide" Target="../notesSlides/notesSlide21.xml"/><Relationship Id="rId1" Type="http://schemas.openxmlformats.org/officeDocument/2006/relationships/slideLayout" Target="../slideLayouts/slideLayout1.xml"/><Relationship Id="rId5" Type="http://schemas.openxmlformats.org/officeDocument/2006/relationships/hyperlink" Target="https://eais.ai" TargetMode="External"/><Relationship Id="rId4" Type="http://schemas.openxmlformats.org/officeDocument/2006/relationships/image" Target="../media/image36.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hyperlink" Target="https://qwenlm.github.io/blog/qwen3/" TargetMode="External"/><Relationship Id="rId7" Type="http://schemas.openxmlformats.org/officeDocument/2006/relationships/hyperlink" Target="https://x.com/Alibaba_Qwen/status/1948406830688018471"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hyperlink" Target="https://www.youtube.com/watch?v=qcCf4Q9seSw" TargetMode="External"/><Relationship Id="rId4" Type="http://schemas.openxmlformats.org/officeDocument/2006/relationships/hyperlink" Target="https://openrouter.ai/qwen/qwen3-235b-a22b-thinking-2507" TargetMode="External"/><Relationship Id="rId9" Type="http://schemas.openxmlformats.org/officeDocument/2006/relationships/hyperlink" Target="https://www.youtube.com/watch?v=CDgQ1-gJQHE" TargetMode="External"/></Relationships>
</file>

<file path=ppt/slides/_rels/slide4.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hyperlink" Target="http://z.ai" TargetMode="External"/><Relationship Id="rId7" Type="http://schemas.openxmlformats.org/officeDocument/2006/relationships/hyperlink" Target="https://www.youtube.com/watch?v=Ri_o1TpHYsw" TargetMode="External"/><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hyperlink" Target="https://github.com/zai-org/GLM-4.5" TargetMode="External"/><Relationship Id="rId5" Type="http://schemas.openxmlformats.org/officeDocument/2006/relationships/hyperlink" Target="https://z.ai/blog/glm-4.5" TargetMode="External"/><Relationship Id="rId4" Type="http://schemas.openxmlformats.org/officeDocument/2006/relationships/hyperlink" Target="https://huggingface.co/zai-org/GLM-4.5"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www.boson.ai/blog/higgs-audio-v2" TargetMode="External"/><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hyperlink" Target="https://github.com/boson-ai/higgs-audio"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www.youtube.com/@lev-selector/videos" TargetMode="External"/><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hyperlink" Target="https://developers.googleblog.com/en/introducing-opal/" TargetMode="External"/><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8" Type="http://schemas.openxmlformats.org/officeDocument/2006/relationships/hyperlink" Target="https://www.meta.com/superintelligence/" TargetMode="External"/><Relationship Id="rId3" Type="http://schemas.openxmlformats.org/officeDocument/2006/relationships/hyperlink" Target="https://tomtunguz.com/ai-rd-percent/" TargetMode="External"/><Relationship Id="rId7" Type="http://schemas.openxmlformats.org/officeDocument/2006/relationships/hyperlink" Target="https://www.youtube.com/shorts/PE1B815XNDc" TargetMode="External"/><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hyperlink" Target="https://interestingengineering.com/innovation/worlds-largest-brain-like-supercomputer" TargetMode="External"/><Relationship Id="rId4" Type="http://schemas.openxmlformats.org/officeDocument/2006/relationships/hyperlink" Target="https://arxiv.org/pdf/2507.18074" TargetMode="External"/><Relationship Id="rId9" Type="http://schemas.openxmlformats.org/officeDocument/2006/relationships/image" Target="../media/image9.png"/></Relationships>
</file>

<file path=ppt/slides/_rels/slide9.xml.rels><?xml version="1.0" encoding="UTF-8" standalone="yes"?>
<Relationships xmlns="http://schemas.openxmlformats.org/package/2006/relationships"><Relationship Id="rId8" Type="http://schemas.openxmlformats.org/officeDocument/2006/relationships/image" Target="../media/image13.jpeg"/><Relationship Id="rId3" Type="http://schemas.openxmlformats.org/officeDocument/2006/relationships/hyperlink" Target="https://github.com/SWE-agent/mini-swe-agent" TargetMode="External"/><Relationship Id="rId7"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hyperlink" Target="https://interestingengineering.com/innovation/unitree-launches-cheapest-humanoid-robot-r1" TargetMode="External"/><Relationship Id="rId5" Type="http://schemas.openxmlformats.org/officeDocument/2006/relationships/image" Target="../media/image11.jpe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5"/>
          <p:cNvSpPr txBox="1"/>
          <p:nvPr/>
        </p:nvSpPr>
        <p:spPr>
          <a:xfrm>
            <a:off x="78651" y="857195"/>
            <a:ext cx="4420200" cy="1527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Crowd-sourced "LM Arena" Leaderboard</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Qwen3 thinking upgrade</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Qwen3-MT - most powerful translation model</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GLM-4.5 - advanced open-source</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Higgs Audio v2 model</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Google Opal - vibe-code apps</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ASI-ARCH = Artificial Superintelligence for AI Research</a:t>
            </a:r>
            <a:endParaRPr b="1">
              <a:solidFill>
                <a:srgbClr val="3C78D8"/>
              </a:solidFill>
              <a:latin typeface="Calibri"/>
              <a:ea typeface="Calibri"/>
              <a:cs typeface="Calibri"/>
              <a:sym typeface="Calibri"/>
            </a:endParaRPr>
          </a:p>
        </p:txBody>
      </p:sp>
      <p:sp>
        <p:nvSpPr>
          <p:cNvPr id="64" name="Google Shape;64;p15"/>
          <p:cNvSpPr txBox="1"/>
          <p:nvPr/>
        </p:nvSpPr>
        <p:spPr>
          <a:xfrm>
            <a:off x="1481900" y="-89350"/>
            <a:ext cx="2072400" cy="818700"/>
          </a:xfrm>
          <a:prstGeom prst="rect">
            <a:avLst/>
          </a:prstGeom>
          <a:noFill/>
          <a:ln>
            <a:noFill/>
          </a:ln>
        </p:spPr>
        <p:txBody>
          <a:bodyPr spcFirstLastPara="1" wrap="square" lIns="9125" tIns="9125" rIns="9125" bIns="9125"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 sz="3000" b="1" i="0" u="none" strike="noStrike" cap="none">
                <a:solidFill>
                  <a:srgbClr val="3C78D8"/>
                </a:solidFill>
                <a:latin typeface="Calibri"/>
                <a:ea typeface="Calibri"/>
                <a:cs typeface="Calibri"/>
                <a:sym typeface="Calibri"/>
              </a:rPr>
              <a:t>AI Updates</a:t>
            </a:r>
            <a:endParaRPr sz="3000" b="1" i="0" u="none" strike="noStrike" cap="none">
              <a:solidFill>
                <a:srgbClr val="3C78D8"/>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3600"/>
              <a:buFont typeface="Arial"/>
              <a:buNone/>
            </a:pPr>
            <a:r>
              <a:rPr lang="en" sz="2200" b="1">
                <a:solidFill>
                  <a:srgbClr val="3C78D8"/>
                </a:solidFill>
                <a:latin typeface="Calibri"/>
                <a:ea typeface="Calibri"/>
                <a:cs typeface="Calibri"/>
                <a:sym typeface="Calibri"/>
              </a:rPr>
              <a:t>August 1</a:t>
            </a:r>
            <a:r>
              <a:rPr lang="en" sz="2200" b="1" i="0" u="none" strike="noStrike" cap="none">
                <a:solidFill>
                  <a:srgbClr val="3C78D8"/>
                </a:solidFill>
                <a:latin typeface="Calibri"/>
                <a:ea typeface="Calibri"/>
                <a:cs typeface="Calibri"/>
                <a:sym typeface="Calibri"/>
              </a:rPr>
              <a:t>, 2025</a:t>
            </a:r>
            <a:endParaRPr sz="2200" b="1" i="0" u="none" strike="noStrike" cap="none">
              <a:solidFill>
                <a:srgbClr val="3C78D8"/>
              </a:solidFill>
              <a:latin typeface="Calibri"/>
              <a:ea typeface="Calibri"/>
              <a:cs typeface="Calibri"/>
              <a:sym typeface="Calibri"/>
            </a:endParaRPr>
          </a:p>
        </p:txBody>
      </p:sp>
      <p:sp>
        <p:nvSpPr>
          <p:cNvPr id="65" name="Google Shape;65;p15"/>
          <p:cNvSpPr txBox="1"/>
          <p:nvPr/>
        </p:nvSpPr>
        <p:spPr>
          <a:xfrm>
            <a:off x="4576975" y="4653759"/>
            <a:ext cx="4502400" cy="449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xxx</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i="0" u="none" strike="noStrike" cap="none">
                <a:solidFill>
                  <a:srgbClr val="3C78D8"/>
                </a:solidFill>
                <a:latin typeface="Calibri"/>
                <a:ea typeface="Calibri"/>
                <a:cs typeface="Calibri"/>
                <a:sym typeface="Calibri"/>
              </a:rPr>
              <a:t>Jobs, Layoffs</a:t>
            </a:r>
            <a:endParaRPr b="1" i="0" u="none" strike="noStrike" cap="none">
              <a:solidFill>
                <a:srgbClr val="3C78D8"/>
              </a:solidFill>
              <a:latin typeface="Calibri"/>
              <a:ea typeface="Calibri"/>
              <a:cs typeface="Calibri"/>
              <a:sym typeface="Calibri"/>
            </a:endParaRPr>
          </a:p>
        </p:txBody>
      </p:sp>
      <p:sp>
        <p:nvSpPr>
          <p:cNvPr id="66" name="Google Shape;66;p15"/>
          <p:cNvSpPr txBox="1"/>
          <p:nvPr/>
        </p:nvSpPr>
        <p:spPr>
          <a:xfrm>
            <a:off x="78651" y="2499907"/>
            <a:ext cx="4420200" cy="23889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Startups to spend $30K/year per engineer on AI tools</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$1B of Nvidia AI Chips Smuggled to China In 3 months</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Supercoomputer with 650K cores for drug discovery</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Gregory Barbaccia - Federal Chief AI Officer (CAIO)</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Meta Personal Superintelligence</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Unitree R1 - $6k robot from China</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Baby Grok, a child-focused version Grok</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mini-swe-agent - 100 line AI agent</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Shengjia Zhao - new chief scientist at Meta</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Top Open Models Come from China</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Google NotebookLM Upgrades</a:t>
            </a:r>
            <a:endParaRPr b="1">
              <a:solidFill>
                <a:srgbClr val="3C78D8"/>
              </a:solidFill>
              <a:latin typeface="Calibri"/>
              <a:ea typeface="Calibri"/>
              <a:cs typeface="Calibri"/>
              <a:sym typeface="Calibri"/>
            </a:endParaRPr>
          </a:p>
        </p:txBody>
      </p:sp>
      <p:sp>
        <p:nvSpPr>
          <p:cNvPr id="67" name="Google Shape;67;p15"/>
          <p:cNvSpPr txBox="1"/>
          <p:nvPr/>
        </p:nvSpPr>
        <p:spPr>
          <a:xfrm>
            <a:off x="4576975" y="854047"/>
            <a:ext cx="4502400" cy="3250800"/>
          </a:xfrm>
          <a:prstGeom prst="rect">
            <a:avLst/>
          </a:prstGeom>
          <a:solidFill>
            <a:srgbClr val="C7E6AF"/>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Warp's AI coding agent leaps ahead of Claude Code</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Alibaba wan.video platform</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Tencent Hunyuan3D World Model 1.0</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Fable Showrunner - generate TV Episodes</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Deep agent vs Shallow Agent</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Claude Code Sub-Agents</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Opinion-based Prompt Template</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Mistral Codestral 25.08 - Enterprise Coding</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FlowiseAI - Build Agentic Workflows</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Ben Mann Interview</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The Death of Agile</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Don't Use Kubernetes</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Eric Schmidt - fastest mover wins</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Specifications = Unit of Programming</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Firecracker MicroVM (AWS Lambda &amp; Fargate)</a:t>
            </a:r>
            <a:endParaRPr b="1">
              <a:solidFill>
                <a:srgbClr val="3C78D8"/>
              </a:solidFill>
              <a:latin typeface="Calibri"/>
              <a:ea typeface="Calibri"/>
              <a:cs typeface="Calibri"/>
              <a:sym typeface="Calibri"/>
            </a:endParaRPr>
          </a:p>
        </p:txBody>
      </p:sp>
      <p:sp>
        <p:nvSpPr>
          <p:cNvPr id="68" name="Google Shape;68;p15"/>
          <p:cNvSpPr txBox="1"/>
          <p:nvPr/>
        </p:nvSpPr>
        <p:spPr>
          <a:xfrm>
            <a:off x="4765650" y="110675"/>
            <a:ext cx="4194900" cy="5109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None/>
            </a:pPr>
            <a:r>
              <a:rPr lang="en" sz="1600" b="1" i="1">
                <a:solidFill>
                  <a:srgbClr val="FF0000"/>
                </a:solidFill>
                <a:latin typeface="Calibri"/>
                <a:ea typeface="Calibri"/>
                <a:cs typeface="Calibri"/>
                <a:sym typeface="Calibri"/>
              </a:rPr>
              <a:t>"Economic Turing test" - Hiring AI vs Human</a:t>
            </a:r>
            <a:endParaRPr sz="1600" b="1" i="1">
              <a:solidFill>
                <a:srgbClr val="FF0000"/>
              </a:solidFill>
              <a:latin typeface="Calibri"/>
              <a:ea typeface="Calibri"/>
              <a:cs typeface="Calibri"/>
              <a:sym typeface="Calibri"/>
            </a:endParaRPr>
          </a:p>
          <a:p>
            <a:pPr marL="0" marR="0" lvl="0" indent="0" algn="l" rtl="0">
              <a:lnSpc>
                <a:spcPct val="100000"/>
              </a:lnSpc>
              <a:spcBef>
                <a:spcPts val="0"/>
              </a:spcBef>
              <a:spcAft>
                <a:spcPts val="0"/>
              </a:spcAft>
              <a:buNone/>
            </a:pPr>
            <a:r>
              <a:rPr lang="en" sz="1600" b="1" i="1">
                <a:solidFill>
                  <a:srgbClr val="FF0000"/>
                </a:solidFill>
                <a:latin typeface="Calibri"/>
                <a:ea typeface="Calibri"/>
                <a:cs typeface="Calibri"/>
                <a:sym typeface="Calibri"/>
              </a:rPr>
              <a:t>             - Ben Mann (Anthropic Co-founder)</a:t>
            </a:r>
            <a:endParaRPr sz="1600" b="1" i="1">
              <a:solidFill>
                <a:srgbClr val="FF0000"/>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24"/>
          <p:cNvSpPr txBox="1"/>
          <p:nvPr/>
        </p:nvSpPr>
        <p:spPr>
          <a:xfrm>
            <a:off x="55075" y="-9225"/>
            <a:ext cx="31686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- 3 </a:t>
            </a:r>
            <a:endParaRPr sz="2000" b="1" i="0" u="none" strike="noStrike" cap="none">
              <a:solidFill>
                <a:schemeClr val="dk1"/>
              </a:solidFill>
              <a:latin typeface="Calibri"/>
              <a:ea typeface="Calibri"/>
              <a:cs typeface="Calibri"/>
              <a:sym typeface="Calibri"/>
            </a:endParaRPr>
          </a:p>
        </p:txBody>
      </p:sp>
      <p:sp>
        <p:nvSpPr>
          <p:cNvPr id="205" name="Google Shape;205;p24"/>
          <p:cNvSpPr txBox="1"/>
          <p:nvPr/>
        </p:nvSpPr>
        <p:spPr>
          <a:xfrm>
            <a:off x="55075" y="580813"/>
            <a:ext cx="3810600" cy="572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Warp's AI coding agent leaps ahead of Claude Code</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latin typeface="Calibri"/>
                <a:ea typeface="Calibri"/>
                <a:cs typeface="Calibri"/>
                <a:sym typeface="Calibri"/>
              </a:rPr>
              <a:t>Hits #1 on Terminal-Bench</a:t>
            </a:r>
            <a:endParaRPr sz="1200">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3"/>
              </a:rPr>
              <a:t>https://www.warp.dev</a:t>
            </a:r>
            <a:endParaRPr sz="1200">
              <a:solidFill>
                <a:schemeClr val="dk1"/>
              </a:solidFill>
              <a:latin typeface="Calibri"/>
              <a:ea typeface="Calibri"/>
              <a:cs typeface="Calibri"/>
              <a:sym typeface="Calibri"/>
            </a:endParaRPr>
          </a:p>
        </p:txBody>
      </p:sp>
      <p:sp>
        <p:nvSpPr>
          <p:cNvPr id="206" name="Google Shape;206;p24"/>
          <p:cNvSpPr txBox="1"/>
          <p:nvPr/>
        </p:nvSpPr>
        <p:spPr>
          <a:xfrm>
            <a:off x="55075" y="1862188"/>
            <a:ext cx="3810600" cy="1496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Alibaba wan.video platform</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latin typeface="Calibri"/>
                <a:ea typeface="Calibri"/>
                <a:cs typeface="Calibri"/>
                <a:sym typeface="Calibri"/>
              </a:rPr>
              <a:t>Text-to-Video Generation (T2V)</a:t>
            </a:r>
            <a:endParaRPr sz="1200">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latin typeface="Calibri"/>
                <a:ea typeface="Calibri"/>
                <a:cs typeface="Calibri"/>
                <a:sym typeface="Calibri"/>
              </a:rPr>
              <a:t>High Output Quality (720p, 16 frames/sec)</a:t>
            </a:r>
            <a:endParaRPr sz="1200">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latin typeface="Calibri"/>
                <a:ea typeface="Calibri"/>
                <a:cs typeface="Calibri"/>
                <a:sym typeface="Calibri"/>
              </a:rPr>
              <a:t>Customizable (aspect ratio, quality vs. speed, guidance scale (controlling adherence to text prompts), and inclusion of safety checks</a:t>
            </a:r>
            <a:endParaRPr sz="1200">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latin typeface="Calibri"/>
                <a:ea typeface="Calibri"/>
                <a:cs typeface="Calibri"/>
                <a:sym typeface="Calibri"/>
              </a:rPr>
              <a:t>API for developers</a:t>
            </a:r>
            <a:endParaRPr sz="1200">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4"/>
              </a:rPr>
              <a:t>https://wan.video</a:t>
            </a:r>
            <a:endParaRPr sz="1200">
              <a:solidFill>
                <a:schemeClr val="dk1"/>
              </a:solidFill>
              <a:latin typeface="Calibri"/>
              <a:ea typeface="Calibri"/>
              <a:cs typeface="Calibri"/>
              <a:sym typeface="Calibri"/>
            </a:endParaRPr>
          </a:p>
        </p:txBody>
      </p:sp>
      <p:sp>
        <p:nvSpPr>
          <p:cNvPr id="207" name="Google Shape;207;p24"/>
          <p:cNvSpPr txBox="1"/>
          <p:nvPr/>
        </p:nvSpPr>
        <p:spPr>
          <a:xfrm>
            <a:off x="55075" y="3762163"/>
            <a:ext cx="3810600" cy="1126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Tencent Hunyuan3D World Model 1.0</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latin typeface="Calibri"/>
                <a:ea typeface="Calibri"/>
                <a:cs typeface="Calibri"/>
                <a:sym typeface="Calibri"/>
              </a:rPr>
              <a:t>open-source</a:t>
            </a:r>
            <a:endParaRPr sz="1200">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latin typeface="Calibri"/>
                <a:ea typeface="Calibri"/>
                <a:cs typeface="Calibri"/>
                <a:sym typeface="Calibri"/>
              </a:rPr>
              <a:t>generation of explorable 3D environments</a:t>
            </a:r>
            <a:endParaRPr sz="1200">
              <a:latin typeface="Calibri"/>
              <a:ea typeface="Calibri"/>
              <a:cs typeface="Calibri"/>
              <a:sym typeface="Calibri"/>
            </a:endParaRPr>
          </a:p>
          <a:p>
            <a:pPr marL="171450" marR="0" lvl="0" indent="-133350" algn="l" rtl="0">
              <a:lnSpc>
                <a:spcPct val="100000"/>
              </a:lnSpc>
              <a:spcBef>
                <a:spcPts val="0"/>
              </a:spcBef>
              <a:spcAft>
                <a:spcPts val="0"/>
              </a:spcAft>
              <a:buSzPts val="1200"/>
              <a:buFont typeface="Calibri"/>
              <a:buChar char="●"/>
            </a:pPr>
            <a:r>
              <a:rPr lang="en" sz="1200" u="sng">
                <a:solidFill>
                  <a:schemeClr val="hlink"/>
                </a:solidFill>
                <a:latin typeface="Calibri"/>
                <a:ea typeface="Calibri"/>
                <a:cs typeface="Calibri"/>
                <a:sym typeface="Calibri"/>
                <a:hlinkClick r:id="rId5"/>
              </a:rPr>
              <a:t>https://x.com/scaling01/status/1949300037051134245</a:t>
            </a:r>
            <a:endParaRPr sz="1200">
              <a:latin typeface="Calibri"/>
              <a:ea typeface="Calibri"/>
              <a:cs typeface="Calibri"/>
              <a:sym typeface="Calibri"/>
            </a:endParaRPr>
          </a:p>
          <a:p>
            <a:pPr marL="171450" marR="0" lvl="0" indent="-133350" algn="l" rtl="0">
              <a:lnSpc>
                <a:spcPct val="100000"/>
              </a:lnSpc>
              <a:spcBef>
                <a:spcPts val="0"/>
              </a:spcBef>
              <a:spcAft>
                <a:spcPts val="0"/>
              </a:spcAft>
              <a:buSzPts val="1200"/>
              <a:buFont typeface="Calibri"/>
              <a:buChar char="●"/>
            </a:pPr>
            <a:r>
              <a:rPr lang="en" sz="1200" u="sng">
                <a:solidFill>
                  <a:schemeClr val="hlink"/>
                </a:solidFill>
                <a:latin typeface="Calibri"/>
                <a:ea typeface="Calibri"/>
                <a:cs typeface="Calibri"/>
                <a:sym typeface="Calibri"/>
                <a:hlinkClick r:id="rId6"/>
              </a:rPr>
              <a:t>https://github.com/Tencent-Hunyuan/HunyuanWorld-1.0</a:t>
            </a:r>
            <a:r>
              <a:rPr lang="en" sz="1200">
                <a:latin typeface="Calibri"/>
                <a:ea typeface="Calibri"/>
                <a:cs typeface="Calibri"/>
                <a:sym typeface="Calibri"/>
              </a:rPr>
              <a:t> </a:t>
            </a:r>
            <a:endParaRPr sz="1200">
              <a:latin typeface="Calibri"/>
              <a:ea typeface="Calibri"/>
              <a:cs typeface="Calibri"/>
              <a:sym typeface="Calibri"/>
            </a:endParaRPr>
          </a:p>
          <a:p>
            <a:pPr marL="171450" marR="0" lvl="0" indent="-133350" algn="l" rtl="0">
              <a:lnSpc>
                <a:spcPct val="100000"/>
              </a:lnSpc>
              <a:spcBef>
                <a:spcPts val="0"/>
              </a:spcBef>
              <a:spcAft>
                <a:spcPts val="0"/>
              </a:spcAft>
              <a:buSzPts val="1200"/>
              <a:buFont typeface="Calibri"/>
              <a:buChar char="●"/>
            </a:pPr>
            <a:r>
              <a:rPr lang="en" sz="1200" u="sng">
                <a:solidFill>
                  <a:schemeClr val="hlink"/>
                </a:solidFill>
                <a:latin typeface="Calibri"/>
                <a:ea typeface="Calibri"/>
                <a:cs typeface="Calibri"/>
                <a:sym typeface="Calibri"/>
                <a:hlinkClick r:id="rId7"/>
              </a:rPr>
              <a:t>https://huggingface.co/tencent/HunyuanWorld-1</a:t>
            </a:r>
            <a:r>
              <a:rPr lang="en" sz="1200">
                <a:latin typeface="Calibri"/>
                <a:ea typeface="Calibri"/>
                <a:cs typeface="Calibri"/>
                <a:sym typeface="Calibri"/>
              </a:rPr>
              <a:t>  </a:t>
            </a:r>
            <a:endParaRPr sz="1200">
              <a:latin typeface="Calibri"/>
              <a:ea typeface="Calibri"/>
              <a:cs typeface="Calibri"/>
              <a:sym typeface="Calibri"/>
            </a:endParaRPr>
          </a:p>
        </p:txBody>
      </p:sp>
      <p:pic>
        <p:nvPicPr>
          <p:cNvPr id="208" name="Google Shape;208;p24"/>
          <p:cNvPicPr preferRelativeResize="0"/>
          <p:nvPr/>
        </p:nvPicPr>
        <p:blipFill>
          <a:blip r:embed="rId8">
            <a:alphaModFix/>
          </a:blip>
          <a:stretch>
            <a:fillRect/>
          </a:stretch>
        </p:blipFill>
        <p:spPr>
          <a:xfrm>
            <a:off x="4018075" y="3484747"/>
            <a:ext cx="2857500" cy="1600200"/>
          </a:xfrm>
          <a:prstGeom prst="rect">
            <a:avLst/>
          </a:prstGeom>
          <a:noFill/>
          <a:ln w="9525" cap="flat" cmpd="sng">
            <a:solidFill>
              <a:srgbClr val="FF0000"/>
            </a:solidFill>
            <a:prstDash val="solid"/>
            <a:round/>
            <a:headEnd type="none" w="sm" len="sm"/>
            <a:tailEnd type="none" w="sm" len="sm"/>
          </a:ln>
        </p:spPr>
      </p:pic>
      <p:pic>
        <p:nvPicPr>
          <p:cNvPr id="209" name="Google Shape;209;p24"/>
          <p:cNvPicPr preferRelativeResize="0"/>
          <p:nvPr/>
        </p:nvPicPr>
        <p:blipFill>
          <a:blip r:embed="rId9">
            <a:alphaModFix/>
          </a:blip>
          <a:stretch>
            <a:fillRect/>
          </a:stretch>
        </p:blipFill>
        <p:spPr>
          <a:xfrm>
            <a:off x="4018075" y="1833623"/>
            <a:ext cx="2857500" cy="1600200"/>
          </a:xfrm>
          <a:prstGeom prst="rect">
            <a:avLst/>
          </a:prstGeom>
          <a:noFill/>
          <a:ln w="9525" cap="flat" cmpd="sng">
            <a:solidFill>
              <a:srgbClr val="FF0000"/>
            </a:solidFill>
            <a:prstDash val="solid"/>
            <a:round/>
            <a:headEnd type="none" w="sm" len="sm"/>
            <a:tailEnd type="none" w="sm" len="sm"/>
          </a:ln>
        </p:spPr>
      </p:pic>
      <p:pic>
        <p:nvPicPr>
          <p:cNvPr id="210" name="Google Shape;210;p24"/>
          <p:cNvPicPr preferRelativeResize="0"/>
          <p:nvPr/>
        </p:nvPicPr>
        <p:blipFill>
          <a:blip r:embed="rId10" cstate="email">
            <a:alphaModFix/>
            <a:extLst>
              <a:ext uri="{28A0092B-C50C-407E-A947-70E740481C1C}">
                <a14:useLocalDpi xmlns:a14="http://schemas.microsoft.com/office/drawing/2010/main"/>
              </a:ext>
            </a:extLst>
          </a:blip>
          <a:stretch>
            <a:fillRect/>
          </a:stretch>
        </p:blipFill>
        <p:spPr>
          <a:xfrm>
            <a:off x="4018075" y="67075"/>
            <a:ext cx="2167832" cy="1718926"/>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25"/>
          <p:cNvSpPr txBox="1"/>
          <p:nvPr/>
        </p:nvSpPr>
        <p:spPr>
          <a:xfrm>
            <a:off x="55075" y="-9225"/>
            <a:ext cx="31686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- 4 </a:t>
            </a:r>
            <a:endParaRPr sz="2000" b="1" i="0" u="none" strike="noStrike" cap="none">
              <a:solidFill>
                <a:schemeClr val="dk1"/>
              </a:solidFill>
              <a:latin typeface="Calibri"/>
              <a:ea typeface="Calibri"/>
              <a:cs typeface="Calibri"/>
              <a:sym typeface="Calibri"/>
            </a:endParaRPr>
          </a:p>
        </p:txBody>
      </p:sp>
      <p:sp>
        <p:nvSpPr>
          <p:cNvPr id="216" name="Google Shape;216;p25"/>
          <p:cNvSpPr txBox="1"/>
          <p:nvPr/>
        </p:nvSpPr>
        <p:spPr>
          <a:xfrm>
            <a:off x="142375" y="479325"/>
            <a:ext cx="3810600" cy="2050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Fable Showrunner - generate TV Episodes</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3"/>
              </a:rPr>
              <a:t>https://www.showrunner.xyz/</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Users can generate personalized, playable animated TV episodes through text prompts.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Users can also upload themselves as characters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"remixable, multiplayer, personalized, and interactive"</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The platform will be free, with an eventual monthly fee for generation credits.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Plans to enable revenue sharing for creators when their content is remixed.</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Backed by Amazon</a:t>
            </a:r>
            <a:endParaRPr sz="1200">
              <a:solidFill>
                <a:schemeClr val="dk1"/>
              </a:solidFill>
              <a:latin typeface="Calibri"/>
              <a:ea typeface="Calibri"/>
              <a:cs typeface="Calibri"/>
              <a:sym typeface="Calibri"/>
            </a:endParaRPr>
          </a:p>
        </p:txBody>
      </p:sp>
      <p:pic>
        <p:nvPicPr>
          <p:cNvPr id="217" name="Google Shape;217;p25"/>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4114050" y="479325"/>
            <a:ext cx="2949088" cy="2050199"/>
          </a:xfrm>
          <a:prstGeom prst="rect">
            <a:avLst/>
          </a:prstGeom>
          <a:noFill/>
          <a:ln w="9525" cap="flat" cmpd="sng">
            <a:solidFill>
              <a:srgbClr val="FF0000"/>
            </a:solidFill>
            <a:prstDash val="solid"/>
            <a:round/>
            <a:headEnd type="none" w="sm" len="sm"/>
            <a:tailEnd type="none" w="sm" len="sm"/>
          </a:ln>
        </p:spPr>
      </p:pic>
      <p:sp>
        <p:nvSpPr>
          <p:cNvPr id="218" name="Google Shape;218;p25"/>
          <p:cNvSpPr txBox="1"/>
          <p:nvPr/>
        </p:nvSpPr>
        <p:spPr>
          <a:xfrm>
            <a:off x="142375" y="2691675"/>
            <a:ext cx="3810600" cy="757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Deep agent vs Shallow Agent</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Deep Agent - break task into sub-tasks, create plan, pursue multiple threads, take notes,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It is more like a research assistant</a:t>
            </a:r>
            <a:endParaRPr sz="1200">
              <a:solidFill>
                <a:schemeClr val="dk1"/>
              </a:solidFill>
              <a:latin typeface="Calibri"/>
              <a:ea typeface="Calibri"/>
              <a:cs typeface="Calibri"/>
              <a:sym typeface="Calibri"/>
            </a:endParaRPr>
          </a:p>
        </p:txBody>
      </p:sp>
      <p:pic>
        <p:nvPicPr>
          <p:cNvPr id="219" name="Google Shape;219;p25"/>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4114050" y="3995750"/>
            <a:ext cx="1877450" cy="1056074"/>
          </a:xfrm>
          <a:prstGeom prst="rect">
            <a:avLst/>
          </a:prstGeom>
          <a:noFill/>
          <a:ln w="9525" cap="flat" cmpd="sng">
            <a:solidFill>
              <a:srgbClr val="FF0000"/>
            </a:solidFill>
            <a:prstDash val="solid"/>
            <a:round/>
            <a:headEnd type="none" w="sm" len="sm"/>
            <a:tailEnd type="none" w="sm" len="sm"/>
          </a:ln>
        </p:spPr>
      </p:pic>
      <p:sp>
        <p:nvSpPr>
          <p:cNvPr id="220" name="Google Shape;220;p25"/>
          <p:cNvSpPr txBox="1"/>
          <p:nvPr/>
        </p:nvSpPr>
        <p:spPr>
          <a:xfrm>
            <a:off x="142375" y="3829325"/>
            <a:ext cx="3810600" cy="1218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Claude Code Sub-Agents</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run the </a:t>
            </a:r>
            <a:r>
              <a:rPr lang="en" sz="1200" b="1">
                <a:solidFill>
                  <a:srgbClr val="3C78D8"/>
                </a:solidFill>
                <a:latin typeface="Calibri"/>
                <a:ea typeface="Calibri"/>
                <a:cs typeface="Calibri"/>
                <a:sym typeface="Calibri"/>
              </a:rPr>
              <a:t>/agents</a:t>
            </a:r>
            <a:r>
              <a:rPr lang="en" sz="1200">
                <a:solidFill>
                  <a:schemeClr val="dk1"/>
                </a:solidFill>
                <a:latin typeface="Calibri"/>
                <a:ea typeface="Calibri"/>
                <a:cs typeface="Calibri"/>
                <a:sym typeface="Calibri"/>
              </a:rPr>
              <a:t> command to open the subagents management interface</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Click </a:t>
            </a:r>
            <a:r>
              <a:rPr lang="en" sz="1200" b="1">
                <a:solidFill>
                  <a:srgbClr val="3C78D8"/>
                </a:solidFill>
                <a:latin typeface="Calibri"/>
                <a:ea typeface="Calibri"/>
                <a:cs typeface="Calibri"/>
                <a:sym typeface="Calibri"/>
              </a:rPr>
              <a:t>"Create New Agent"</a:t>
            </a:r>
            <a:r>
              <a:rPr lang="en" sz="1200">
                <a:solidFill>
                  <a:schemeClr val="dk1"/>
                </a:solidFill>
                <a:latin typeface="Calibri"/>
                <a:ea typeface="Calibri"/>
                <a:cs typeface="Calibri"/>
                <a:sym typeface="Calibri"/>
              </a:rPr>
              <a:t>, select type, customize prompt, configure tools and permissions.</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6"/>
              </a:rPr>
              <a:t>https://medium.com/@joe.njenga/how-im-using-claude-code-sub-agents-newest-feature-as-my-coding-army-9598e30c1318</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pic>
        <p:nvPicPr>
          <p:cNvPr id="221" name="Google Shape;221;p25"/>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4105375" y="2681924"/>
            <a:ext cx="2668139" cy="1161425"/>
          </a:xfrm>
          <a:prstGeom prst="rect">
            <a:avLst/>
          </a:prstGeom>
          <a:noFill/>
          <a:ln w="9525" cap="flat" cmpd="sng">
            <a:solidFill>
              <a:srgbClr val="FF0000"/>
            </a:solidFill>
            <a:prstDash val="solid"/>
            <a:round/>
            <a:headEnd type="none" w="sm" len="sm"/>
            <a:tailEnd type="none" w="sm" len="sm"/>
          </a:ln>
        </p:spPr>
      </p:pic>
      <p:sp>
        <p:nvSpPr>
          <p:cNvPr id="222" name="Google Shape;222;p25"/>
          <p:cNvSpPr txBox="1"/>
          <p:nvPr/>
        </p:nvSpPr>
        <p:spPr>
          <a:xfrm>
            <a:off x="6112025" y="4220131"/>
            <a:ext cx="2904600" cy="618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How to use Claude effectively</a:t>
            </a:r>
            <a:endParaRPr sz="900" b="1">
              <a:solidFill>
                <a:srgbClr val="FF0000"/>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8"/>
              </a:rPr>
              <a:t>https://agentissue.medium.com/anthropic-teams-100x-claude-workflows-what-they-didn-t-tell-you-until-now-fdecc6d80f48</a:t>
            </a:r>
            <a:r>
              <a:rPr lang="en" sz="900">
                <a:solidFill>
                  <a:schemeClr val="dk1"/>
                </a:solidFill>
                <a:latin typeface="Calibri"/>
                <a:ea typeface="Calibri"/>
                <a:cs typeface="Calibri"/>
                <a:sym typeface="Calibri"/>
              </a:rPr>
              <a:t> </a:t>
            </a:r>
            <a:endParaRPr sz="600">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26"/>
          <p:cNvSpPr txBox="1"/>
          <p:nvPr/>
        </p:nvSpPr>
        <p:spPr>
          <a:xfrm>
            <a:off x="55075" y="-9225"/>
            <a:ext cx="31686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- 5 </a:t>
            </a:r>
            <a:endParaRPr sz="2000" b="1" i="0" u="none" strike="noStrike" cap="none">
              <a:solidFill>
                <a:schemeClr val="dk1"/>
              </a:solidFill>
              <a:latin typeface="Calibri"/>
              <a:ea typeface="Calibri"/>
              <a:cs typeface="Calibri"/>
              <a:sym typeface="Calibri"/>
            </a:endParaRPr>
          </a:p>
        </p:txBody>
      </p:sp>
      <p:sp>
        <p:nvSpPr>
          <p:cNvPr id="228" name="Google Shape;228;p26"/>
          <p:cNvSpPr txBox="1"/>
          <p:nvPr/>
        </p:nvSpPr>
        <p:spPr>
          <a:xfrm>
            <a:off x="55075" y="374475"/>
            <a:ext cx="3810600" cy="480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Opinion-based Prompt Template</a:t>
            </a:r>
            <a:endParaRPr sz="1200" b="1">
              <a:solidFill>
                <a:srgbClr val="FF0000"/>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3"/>
              </a:rPr>
              <a:t>https://ai.gopubby.com/this-simple-prompt-improved-my-llms-performance-by-200-3a016406150b</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pic>
        <p:nvPicPr>
          <p:cNvPr id="229" name="Google Shape;229;p26"/>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55075" y="912075"/>
            <a:ext cx="4417924" cy="1451600"/>
          </a:xfrm>
          <a:prstGeom prst="rect">
            <a:avLst/>
          </a:prstGeom>
          <a:noFill/>
          <a:ln w="9525" cap="flat" cmpd="sng">
            <a:solidFill>
              <a:srgbClr val="FF0000"/>
            </a:solidFill>
            <a:prstDash val="solid"/>
            <a:round/>
            <a:headEnd type="none" w="sm" len="sm"/>
            <a:tailEnd type="none" w="sm" len="sm"/>
          </a:ln>
        </p:spPr>
      </p:pic>
      <p:sp>
        <p:nvSpPr>
          <p:cNvPr id="230" name="Google Shape;230;p26"/>
          <p:cNvSpPr txBox="1"/>
          <p:nvPr/>
        </p:nvSpPr>
        <p:spPr>
          <a:xfrm>
            <a:off x="5256025" y="2353858"/>
            <a:ext cx="3810600" cy="895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Mistral Codestral 25.08 - Enterprise Coding</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It addresses deployment, customization, observability, and toolchain integration gaps to enable AI-native software development across regulated and complex environments.</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5"/>
              </a:rPr>
              <a:t>https://mistral.ai/news/codestral-25-08</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pic>
        <p:nvPicPr>
          <p:cNvPr id="231" name="Google Shape;231;p26"/>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5964200" y="132622"/>
            <a:ext cx="2566574" cy="2162101"/>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27"/>
          <p:cNvSpPr txBox="1"/>
          <p:nvPr/>
        </p:nvSpPr>
        <p:spPr>
          <a:xfrm>
            <a:off x="55075" y="-9225"/>
            <a:ext cx="44514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FlowiseAI - Build Agentic Workflows </a:t>
            </a:r>
            <a:endParaRPr sz="2000" b="1" i="0" u="none" strike="noStrike" cap="none">
              <a:solidFill>
                <a:schemeClr val="dk1"/>
              </a:solidFill>
              <a:latin typeface="Calibri"/>
              <a:ea typeface="Calibri"/>
              <a:cs typeface="Calibri"/>
              <a:sym typeface="Calibri"/>
            </a:endParaRPr>
          </a:p>
        </p:txBody>
      </p:sp>
      <p:sp>
        <p:nvSpPr>
          <p:cNvPr id="237" name="Google Shape;237;p27"/>
          <p:cNvSpPr txBox="1"/>
          <p:nvPr/>
        </p:nvSpPr>
        <p:spPr>
          <a:xfrm>
            <a:off x="55075" y="395850"/>
            <a:ext cx="4451400" cy="2419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3"/>
              </a:rPr>
              <a:t>https://flowiseai.com</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4"/>
              </a:rPr>
              <a:t>https://github.com/FlowiseAI/Flowise</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FlowiseAI is an open-source, visual, low-code/no-code platform for building AI agents and applications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Specifically tailored to workflows involving LLMs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It uses a drag-and-drop interface, enabling users—from developers to non-coders—to create, orchestrate, and deploy custom AI-powered flows such as chatbots, RAG pipelines, and intelligent agents.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You can run FlowiseAI locally using </a:t>
            </a:r>
            <a:r>
              <a:rPr lang="en" sz="1200" u="sng">
                <a:solidFill>
                  <a:schemeClr val="hlink"/>
                </a:solidFill>
                <a:latin typeface="Calibri"/>
                <a:ea typeface="Calibri"/>
                <a:cs typeface="Calibri"/>
                <a:sym typeface="Calibri"/>
                <a:hlinkClick r:id="rId5"/>
              </a:rPr>
              <a:t>Node.js</a:t>
            </a:r>
            <a:r>
              <a:rPr lang="en" sz="1200">
                <a:solidFill>
                  <a:schemeClr val="dk1"/>
                </a:solidFill>
                <a:latin typeface="Calibri"/>
                <a:ea typeface="Calibri"/>
                <a:cs typeface="Calibri"/>
                <a:sym typeface="Calibri"/>
              </a:rPr>
              <a:t>:</a:t>
            </a: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npm install -g flowise  # install</a:t>
            </a: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npx flowise start  # start server at http://localhost:3000</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Or you can use Docker / Docker Compose (clone GitHub repo)</a:t>
            </a:r>
            <a:endParaRPr sz="1200">
              <a:solidFill>
                <a:schemeClr val="dk1"/>
              </a:solidFill>
              <a:latin typeface="Calibri"/>
              <a:ea typeface="Calibri"/>
              <a:cs typeface="Calibri"/>
              <a:sym typeface="Calibri"/>
            </a:endParaRPr>
          </a:p>
        </p:txBody>
      </p:sp>
      <p:pic>
        <p:nvPicPr>
          <p:cNvPr id="238" name="Google Shape;238;p27"/>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4658875" y="152400"/>
            <a:ext cx="4332726" cy="3692995"/>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28"/>
          <p:cNvSpPr txBox="1"/>
          <p:nvPr/>
        </p:nvSpPr>
        <p:spPr>
          <a:xfrm>
            <a:off x="55075" y="-9225"/>
            <a:ext cx="31686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Ben Mann Interview </a:t>
            </a:r>
            <a:endParaRPr sz="2000" b="1" i="0" u="none" strike="noStrike" cap="none">
              <a:solidFill>
                <a:schemeClr val="dk1"/>
              </a:solidFill>
              <a:latin typeface="Calibri"/>
              <a:ea typeface="Calibri"/>
              <a:cs typeface="Calibri"/>
              <a:sym typeface="Calibri"/>
            </a:endParaRPr>
          </a:p>
        </p:txBody>
      </p:sp>
      <p:sp>
        <p:nvSpPr>
          <p:cNvPr id="244" name="Google Shape;244;p28"/>
          <p:cNvSpPr txBox="1"/>
          <p:nvPr/>
        </p:nvSpPr>
        <p:spPr>
          <a:xfrm>
            <a:off x="55075" y="395850"/>
            <a:ext cx="4451400" cy="2973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No Priors Ep. 118 | With Anthropic Co-Founder Ben Mann</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3"/>
              </a:rPr>
              <a:t>https://www.youtube.com/watch?v=aStf54Vxy24</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Claude 4 - coding, reliability, predictable, maintainable code. "long horizon" tasks (multi-step, large codebase).</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Orchestrating external tools (video to PPT using transcription APIs, keyframe detection, and file generation)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Trend toward specialized, modular agents.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Anthropic is focused on coding as a flagship application. Future models (Claude 5, 6, 7...) could eventually train their own successors (recursive self-improvement)</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Economic “Turing tests” - AI agents could pass as human workers in key economically valuable roles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Anthropic pioneered "RL from AI Feedback" and "Constitutional AI": models are trained using sets of principles (e.g., based on human rights or company policies), and the AI critiques and corrects its own outputs accordingly.</a:t>
            </a:r>
            <a:endParaRPr sz="1200">
              <a:solidFill>
                <a:schemeClr val="dk1"/>
              </a:solidFill>
              <a:latin typeface="Calibri"/>
              <a:ea typeface="Calibri"/>
              <a:cs typeface="Calibri"/>
              <a:sym typeface="Calibri"/>
            </a:endParaRPr>
          </a:p>
        </p:txBody>
      </p:sp>
      <p:pic>
        <p:nvPicPr>
          <p:cNvPr id="245" name="Google Shape;245;p28"/>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4628550" y="395850"/>
            <a:ext cx="1510274" cy="1682501"/>
          </a:xfrm>
          <a:prstGeom prst="rect">
            <a:avLst/>
          </a:prstGeom>
          <a:noFill/>
          <a:ln w="9525" cap="flat" cmpd="sng">
            <a:solidFill>
              <a:srgbClr val="FF0000"/>
            </a:solidFill>
            <a:prstDash val="solid"/>
            <a:round/>
            <a:headEnd type="none" w="sm" len="sm"/>
            <a:tailEnd type="none" w="sm" len="sm"/>
          </a:ln>
        </p:spPr>
      </p:pic>
      <p:sp>
        <p:nvSpPr>
          <p:cNvPr id="246" name="Google Shape;246;p28"/>
          <p:cNvSpPr txBox="1"/>
          <p:nvPr/>
        </p:nvSpPr>
        <p:spPr>
          <a:xfrm>
            <a:off x="4628550" y="2450250"/>
            <a:ext cx="4451400" cy="2604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As models advance, it gets harder to find human judges with enough expertise</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For code &amp; math we can do direct validation. For harder-to-judge outputs, a combination of preference models (with highly trusted human input) and empirical testing is required.</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Multiple forms of AI safety (content, physical harms, long-term aggregation).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Responsible Scaling Policy (RSP) guides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Model Context Protocol (MCP) - open industry standard for integrating external context/services into foundation models. MCP governance.</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Cautious Deployment due to unresolved safety concerns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The company is positioning itself as business/enterprise-oriented, prioritizing safety, reliability, and direct relationships with users</a:t>
            </a:r>
            <a:endParaRPr sz="1200">
              <a:solidFill>
                <a:schemeClr val="dk1"/>
              </a:solidFill>
              <a:latin typeface="Calibri"/>
              <a:ea typeface="Calibri"/>
              <a:cs typeface="Calibri"/>
              <a:sym typeface="Calibri"/>
            </a:endParaRPr>
          </a:p>
        </p:txBody>
      </p:sp>
      <p:pic>
        <p:nvPicPr>
          <p:cNvPr id="247" name="Google Shape;247;p28"/>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7000100" y="821125"/>
            <a:ext cx="1675051" cy="942224"/>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29"/>
          <p:cNvSpPr txBox="1"/>
          <p:nvPr/>
        </p:nvSpPr>
        <p:spPr>
          <a:xfrm>
            <a:off x="55075" y="-9225"/>
            <a:ext cx="31686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The Death of Agile</a:t>
            </a:r>
            <a:endParaRPr sz="2000" b="1" i="0" u="none" strike="noStrike" cap="none">
              <a:solidFill>
                <a:schemeClr val="dk1"/>
              </a:solidFill>
              <a:latin typeface="Calibri"/>
              <a:ea typeface="Calibri"/>
              <a:cs typeface="Calibri"/>
              <a:sym typeface="Calibri"/>
            </a:endParaRPr>
          </a:p>
        </p:txBody>
      </p:sp>
      <p:sp>
        <p:nvSpPr>
          <p:cNvPr id="253" name="Google Shape;253;p29"/>
          <p:cNvSpPr txBox="1"/>
          <p:nvPr/>
        </p:nvSpPr>
        <p:spPr>
          <a:xfrm>
            <a:off x="55075" y="395850"/>
            <a:ext cx="4451400" cy="3712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a:latin typeface="Calibri"/>
                <a:ea typeface="Calibri"/>
                <a:cs typeface="Calibri"/>
                <a:sym typeface="Calibri"/>
              </a:rPr>
              <a:t>The Death of Agile: Why Tech Giants Are Abandoning Scrum and What They Use Instead</a:t>
            </a:r>
            <a:endParaRPr sz="1200">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3"/>
              </a:rPr>
              <a:t>https://medium.com/@sohail_saifi/the-death-of-agile-why-tech-giants-are-abandoning-scrum-and-what-they-use-instead-f92f6e1efcb2</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When talking to engineers at Facebook, Whatsapp, Google, Netflix and similar organizations, most of them have never used Scrum.</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Think about that for a moment. The most successful tech companies on the planet — the ones setting the standards for how software should be built — they’re not doing Scrum. They’re not doing daily standups. They’re not estimating story points.</a:t>
            </a:r>
            <a:endParaRPr sz="12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endParaRPr sz="12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“No formal methodology”</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Hiring exceptional people and trusting them to figure it out</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Clear objectives instead of detailed processes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Shipping fast without ceremony</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objectives and key results (OKRs), key performance indicators (KPIs)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“Plan, build, ship”</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endParaRPr sz="1200">
              <a:solidFill>
                <a:schemeClr val="dk1"/>
              </a:solidFill>
              <a:latin typeface="Calibri"/>
              <a:ea typeface="Calibri"/>
              <a:cs typeface="Calibri"/>
              <a:sym typeface="Calibri"/>
            </a:endParaRPr>
          </a:p>
        </p:txBody>
      </p:sp>
      <p:sp>
        <p:nvSpPr>
          <p:cNvPr id="254" name="Google Shape;254;p29"/>
          <p:cNvSpPr txBox="1"/>
          <p:nvPr/>
        </p:nvSpPr>
        <p:spPr>
          <a:xfrm>
            <a:off x="4647425" y="395850"/>
            <a:ext cx="4451400" cy="1311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a:latin typeface="Calibri"/>
                <a:ea typeface="Calibri"/>
                <a:cs typeface="Calibri"/>
                <a:sym typeface="Calibri"/>
              </a:rPr>
              <a:t>The main reason these companies didn’t need Agile is because the main problem Agile aimed to solve — bridging the divide between tech and non-tech employees — does not exist at these companies.</a:t>
            </a:r>
            <a:endParaRPr sz="1200">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latin typeface="Calibri"/>
                <a:ea typeface="Calibri"/>
                <a:cs typeface="Calibri"/>
                <a:sym typeface="Calibri"/>
              </a:rPr>
              <a:t>Think about it. Google was started by engineers. Facebook was built by a programmer. These companies are inherently technical. They don’t need frameworks to help engineers and business people communicate</a:t>
            </a:r>
            <a:endParaRPr sz="1200">
              <a:solidFill>
                <a:schemeClr val="dk1"/>
              </a:solidFill>
              <a:latin typeface="Calibri"/>
              <a:ea typeface="Calibri"/>
              <a:cs typeface="Calibri"/>
              <a:sym typeface="Calibri"/>
            </a:endParaRPr>
          </a:p>
        </p:txBody>
      </p:sp>
      <p:sp>
        <p:nvSpPr>
          <p:cNvPr id="255" name="Google Shape;255;p29"/>
          <p:cNvSpPr txBox="1"/>
          <p:nvPr/>
        </p:nvSpPr>
        <p:spPr>
          <a:xfrm>
            <a:off x="4647425" y="1811625"/>
            <a:ext cx="4451400" cy="2973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a:latin typeface="Calibri"/>
                <a:ea typeface="Calibri"/>
                <a:cs typeface="Calibri"/>
                <a:sym typeface="Calibri"/>
              </a:rPr>
              <a:t>71% of respondents - still use Agile. Scrum works great when you have:</a:t>
            </a:r>
            <a:endParaRPr sz="1200">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latin typeface="Calibri"/>
                <a:ea typeface="Calibri"/>
                <a:cs typeface="Calibri"/>
                <a:sym typeface="Calibri"/>
              </a:rPr>
              <a:t>“Kitchen sink teams” which have everything thrown at them</a:t>
            </a:r>
            <a:endParaRPr sz="1200">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latin typeface="Calibri"/>
                <a:ea typeface="Calibri"/>
                <a:cs typeface="Calibri"/>
                <a:sym typeface="Calibri"/>
              </a:rPr>
              <a:t>Teams that need protection from stakeholder interruptions</a:t>
            </a:r>
            <a:endParaRPr sz="1200">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latin typeface="Calibri"/>
                <a:ea typeface="Calibri"/>
                <a:cs typeface="Calibri"/>
                <a:sym typeface="Calibri"/>
              </a:rPr>
              <a:t>Organizations where business people don’t understand engineering</a:t>
            </a:r>
            <a:endParaRPr sz="1200">
              <a:latin typeface="Calibri"/>
              <a:ea typeface="Calibri"/>
              <a:cs typeface="Calibri"/>
              <a:sym typeface="Calibri"/>
            </a:endParaRPr>
          </a:p>
          <a:p>
            <a:pPr marL="0" marR="0" lvl="0" indent="0" algn="l" rtl="0">
              <a:lnSpc>
                <a:spcPct val="100000"/>
              </a:lnSpc>
              <a:spcBef>
                <a:spcPts val="0"/>
              </a:spcBef>
              <a:spcAft>
                <a:spcPts val="0"/>
              </a:spcAft>
              <a:buNone/>
            </a:pPr>
            <a:endParaRPr sz="1200">
              <a:latin typeface="Calibri"/>
              <a:ea typeface="Calibri"/>
              <a:cs typeface="Calibri"/>
              <a:sym typeface="Calibri"/>
            </a:endParaRPr>
          </a:p>
          <a:p>
            <a:pPr marL="0" marR="0" lvl="0" indent="0" algn="l" rtl="0">
              <a:lnSpc>
                <a:spcPct val="100000"/>
              </a:lnSpc>
              <a:spcBef>
                <a:spcPts val="0"/>
              </a:spcBef>
              <a:spcAft>
                <a:spcPts val="0"/>
              </a:spcAft>
              <a:buNone/>
            </a:pPr>
            <a:r>
              <a:rPr lang="en" sz="1200">
                <a:latin typeface="Calibri"/>
                <a:ea typeface="Calibri"/>
                <a:cs typeface="Calibri"/>
                <a:sym typeface="Calibri"/>
              </a:rPr>
              <a:t>A tech company measured their engineers’ satisfaction with JIRA and got a Net Promoter Score (NPS) of -83. This is staggeringly low, and means that 83% of engineers would advise against JIRA.</a:t>
            </a:r>
            <a:endParaRPr sz="1200">
              <a:latin typeface="Calibri"/>
              <a:ea typeface="Calibri"/>
              <a:cs typeface="Calibri"/>
              <a:sym typeface="Calibri"/>
            </a:endParaRPr>
          </a:p>
          <a:p>
            <a:pPr marL="0" marR="0" lvl="0" indent="0" algn="l" rtl="0">
              <a:lnSpc>
                <a:spcPct val="100000"/>
              </a:lnSpc>
              <a:spcBef>
                <a:spcPts val="0"/>
              </a:spcBef>
              <a:spcAft>
                <a:spcPts val="0"/>
              </a:spcAft>
              <a:buNone/>
            </a:pPr>
            <a:endParaRPr sz="1200">
              <a:latin typeface="Calibri"/>
              <a:ea typeface="Calibri"/>
              <a:cs typeface="Calibri"/>
              <a:sym typeface="Calibri"/>
            </a:endParaRPr>
          </a:p>
          <a:p>
            <a:pPr marL="0" marR="0" lvl="0" indent="0" algn="l" rtl="0">
              <a:lnSpc>
                <a:spcPct val="100000"/>
              </a:lnSpc>
              <a:spcBef>
                <a:spcPts val="0"/>
              </a:spcBef>
              <a:spcAft>
                <a:spcPts val="0"/>
              </a:spcAft>
              <a:buNone/>
            </a:pPr>
            <a:r>
              <a:rPr lang="en" sz="1200">
                <a:latin typeface="Calibri"/>
                <a:ea typeface="Calibri"/>
                <a:cs typeface="Calibri"/>
                <a:sym typeface="Calibri"/>
              </a:rPr>
              <a:t>When your primary tool for “being Agile” is universally hated by the people using it, maybe it’s time to reconsider the approach.</a:t>
            </a:r>
            <a:endParaRPr sz="1200">
              <a:latin typeface="Calibri"/>
              <a:ea typeface="Calibri"/>
              <a:cs typeface="Calibri"/>
              <a:sym typeface="Calibri"/>
            </a:endParaRPr>
          </a:p>
          <a:p>
            <a:pPr marL="0" marR="0" lvl="0" indent="0" algn="l" rtl="0">
              <a:lnSpc>
                <a:spcPct val="100000"/>
              </a:lnSpc>
              <a:spcBef>
                <a:spcPts val="0"/>
              </a:spcBef>
              <a:spcAft>
                <a:spcPts val="0"/>
              </a:spcAft>
              <a:buNone/>
            </a:pPr>
            <a:endParaRPr sz="1200">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latin typeface="Calibri"/>
                <a:ea typeface="Calibri"/>
                <a:cs typeface="Calibri"/>
                <a:sym typeface="Calibri"/>
              </a:rPr>
              <a:t>But when you have smart, autonomous teams who understand the business context? Scrum often becomes overhead that slows things down.</a:t>
            </a:r>
            <a:endParaRPr sz="1200">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30"/>
          <p:cNvSpPr txBox="1"/>
          <p:nvPr/>
        </p:nvSpPr>
        <p:spPr>
          <a:xfrm>
            <a:off x="131275" y="66975"/>
            <a:ext cx="31686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Don't Use Kubernetes  </a:t>
            </a:r>
            <a:endParaRPr sz="2000" b="1" i="0" u="none" strike="noStrike" cap="none">
              <a:solidFill>
                <a:schemeClr val="dk1"/>
              </a:solidFill>
              <a:latin typeface="Calibri"/>
              <a:ea typeface="Calibri"/>
              <a:cs typeface="Calibri"/>
              <a:sym typeface="Calibri"/>
            </a:endParaRPr>
          </a:p>
        </p:txBody>
      </p:sp>
      <p:sp>
        <p:nvSpPr>
          <p:cNvPr id="261" name="Google Shape;261;p30"/>
          <p:cNvSpPr txBox="1"/>
          <p:nvPr/>
        </p:nvSpPr>
        <p:spPr>
          <a:xfrm>
            <a:off x="131275" y="548250"/>
            <a:ext cx="4451400" cy="3804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Kubernetes is slow, heavy, and expensive</a:t>
            </a:r>
            <a:r>
              <a:rPr lang="en" sz="1200">
                <a:solidFill>
                  <a:schemeClr val="dk1"/>
                </a:solidFill>
                <a:latin typeface="Calibri"/>
                <a:ea typeface="Calibri"/>
                <a:cs typeface="Calibri"/>
                <a:sym typeface="Calibri"/>
              </a:rPr>
              <a:t> in comparison with lighter MicroVM-based stack</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 light system built using MicroVMs outperforms Kubernetes 8-to-1 - and does it at  1/10 of the cost.</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The article "Kubernetes Is the New Legacy Tech — Here's What Silicon Valley is Using Instead (2025)"</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3"/>
              </a:rPr>
              <a:t>https://aws.plainenglish.io/kubernetes-is-the-new-legacy-tech-heres-what-silicon-valley-is-using-instead-2025-b19922faed47</a:t>
            </a:r>
            <a:endParaRPr sz="9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Kubernetes is increasingly seen as overly complex and burdensome for many modern software teams. Too many YAML config files, operational overhead,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Alternatives:</a:t>
            </a:r>
            <a:endParaRPr sz="1200">
              <a:solidFill>
                <a:schemeClr val="dk1"/>
              </a:solidFill>
              <a:latin typeface="Calibri"/>
              <a:ea typeface="Calibri"/>
              <a:cs typeface="Calibri"/>
              <a:sym typeface="Calibri"/>
            </a:endParaRPr>
          </a:p>
          <a:p>
            <a:pPr marL="342900" marR="0" lvl="1" indent="-133350" algn="l" rtl="0">
              <a:lnSpc>
                <a:spcPct val="100000"/>
              </a:lnSpc>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HashiCorp’s Nomad orchestration</a:t>
            </a:r>
            <a:r>
              <a:rPr lang="en" sz="1200">
                <a:solidFill>
                  <a:schemeClr val="dk1"/>
                </a:solidFill>
                <a:latin typeface="Calibri"/>
                <a:ea typeface="Calibri"/>
                <a:cs typeface="Calibri"/>
                <a:sym typeface="Calibri"/>
              </a:rPr>
              <a:t> (light, simple, easy to use compared to Kubernetes); </a:t>
            </a:r>
            <a:endParaRPr sz="1200">
              <a:solidFill>
                <a:schemeClr val="dk1"/>
              </a:solidFill>
              <a:latin typeface="Calibri"/>
              <a:ea typeface="Calibri"/>
              <a:cs typeface="Calibri"/>
              <a:sym typeface="Calibri"/>
            </a:endParaRPr>
          </a:p>
          <a:p>
            <a:pPr marL="342900" marR="0" lvl="1" indent="-133350" algn="l" rtl="0">
              <a:lnSpc>
                <a:spcPct val="100000"/>
              </a:lnSpc>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MicroVMs - Bare-Metal Containers</a:t>
            </a:r>
            <a:r>
              <a:rPr lang="en" sz="1200">
                <a:solidFill>
                  <a:schemeClr val="dk1"/>
                </a:solidFill>
                <a:latin typeface="Calibri"/>
                <a:ea typeface="Calibri"/>
                <a:cs typeface="Calibri"/>
                <a:sym typeface="Calibri"/>
              </a:rPr>
              <a:t>,  built on top of Firecracker (AWS virtualization technology used in AWS Lambda and AWS  Fargate) - launch in under a millisecond, don’t need YAML, and you control them like you would a database</a:t>
            </a:r>
            <a:endParaRPr sz="12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u="sng">
                <a:solidFill>
                  <a:schemeClr val="accent5"/>
                </a:solidFill>
                <a:latin typeface="Calibri"/>
                <a:ea typeface="Calibri"/>
                <a:cs typeface="Calibri"/>
                <a:sym typeface="Calibri"/>
                <a:hlinkClick r:id="rId4">
                  <a:extLst>
                    <a:ext uri="{A12FA001-AC4F-418D-AE19-62706E023703}">
                      <ahyp:hlinkClr xmlns:ahyp="http://schemas.microsoft.com/office/drawing/2018/hyperlinkcolor" val="tx"/>
                    </a:ext>
                  </a:extLst>
                </a:hlinkClick>
              </a:rPr>
              <a:t>https://github.com/hashicorp/nomad</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u="sng">
                <a:solidFill>
                  <a:schemeClr val="accent5"/>
                </a:solidFill>
                <a:latin typeface="Calibri"/>
                <a:ea typeface="Calibri"/>
                <a:cs typeface="Calibri"/>
                <a:sym typeface="Calibri"/>
                <a:hlinkClick r:id="rId5">
                  <a:extLst>
                    <a:ext uri="{A12FA001-AC4F-418D-AE19-62706E023703}">
                      <ahyp:hlinkClr xmlns:ahyp="http://schemas.microsoft.com/office/drawing/2018/hyperlinkcolor" val="tx"/>
                    </a:ext>
                  </a:extLst>
                </a:hlinkClick>
              </a:rPr>
              <a:t>https://github.com/firecracker-microvm/firecracker</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graphicFrame>
        <p:nvGraphicFramePr>
          <p:cNvPr id="262" name="Google Shape;262;p30"/>
          <p:cNvGraphicFramePr/>
          <p:nvPr/>
        </p:nvGraphicFramePr>
        <p:xfrm>
          <a:off x="5206050" y="419950"/>
          <a:ext cx="3000000" cy="3000000"/>
        </p:xfrm>
        <a:graphic>
          <a:graphicData uri="http://schemas.openxmlformats.org/drawingml/2006/table">
            <a:tbl>
              <a:tblPr>
                <a:noFill/>
                <a:tableStyleId>{185075C4-5965-4748-800E-8A7E312C58D9}</a:tableStyleId>
              </a:tblPr>
              <a:tblGrid>
                <a:gridCol w="1056200">
                  <a:extLst>
                    <a:ext uri="{9D8B030D-6E8A-4147-A177-3AD203B41FA5}">
                      <a16:colId xmlns:a16="http://schemas.microsoft.com/office/drawing/2014/main" val="20000"/>
                    </a:ext>
                  </a:extLst>
                </a:gridCol>
                <a:gridCol w="1056200">
                  <a:extLst>
                    <a:ext uri="{9D8B030D-6E8A-4147-A177-3AD203B41FA5}">
                      <a16:colId xmlns:a16="http://schemas.microsoft.com/office/drawing/2014/main" val="20001"/>
                    </a:ext>
                  </a:extLst>
                </a:gridCol>
                <a:gridCol w="1056200">
                  <a:extLst>
                    <a:ext uri="{9D8B030D-6E8A-4147-A177-3AD203B41FA5}">
                      <a16:colId xmlns:a16="http://schemas.microsoft.com/office/drawing/2014/main" val="20002"/>
                    </a:ext>
                  </a:extLst>
                </a:gridCol>
              </a:tblGrid>
              <a:tr h="144500">
                <a:tc>
                  <a:txBody>
                    <a:bodyPr/>
                    <a:lstStyle/>
                    <a:p>
                      <a:pPr marL="0" lvl="0" indent="0" algn="l" rtl="0">
                        <a:spcBef>
                          <a:spcPts val="0"/>
                        </a:spcBef>
                        <a:spcAft>
                          <a:spcPts val="0"/>
                        </a:spcAft>
                        <a:buNone/>
                      </a:pPr>
                      <a:endParaRPr sz="1200">
                        <a:latin typeface="Calibri"/>
                        <a:ea typeface="Calibri"/>
                        <a:cs typeface="Calibri"/>
                        <a:sym typeface="Calibri"/>
                      </a:endParaRPr>
                    </a:p>
                  </a:txBody>
                  <a:tcPr marL="9125" marR="9125" marT="9125" marB="91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l" rtl="0">
                        <a:spcBef>
                          <a:spcPts val="0"/>
                        </a:spcBef>
                        <a:spcAft>
                          <a:spcPts val="0"/>
                        </a:spcAft>
                        <a:buNone/>
                      </a:pPr>
                      <a:r>
                        <a:rPr lang="en" sz="1200">
                          <a:latin typeface="Calibri"/>
                          <a:ea typeface="Calibri"/>
                          <a:cs typeface="Calibri"/>
                          <a:sym typeface="Calibri"/>
                        </a:rPr>
                        <a:t>Infrastructure</a:t>
                      </a:r>
                      <a:endParaRPr sz="1200">
                        <a:latin typeface="Calibri"/>
                        <a:ea typeface="Calibri"/>
                        <a:cs typeface="Calibri"/>
                        <a:sym typeface="Calibri"/>
                      </a:endParaRPr>
                    </a:p>
                    <a:p>
                      <a:pPr marL="0" lvl="0" indent="0" algn="l" rtl="0">
                        <a:spcBef>
                          <a:spcPts val="0"/>
                        </a:spcBef>
                        <a:spcAft>
                          <a:spcPts val="0"/>
                        </a:spcAft>
                        <a:buNone/>
                      </a:pPr>
                      <a:r>
                        <a:rPr lang="en" sz="1200">
                          <a:latin typeface="Calibri"/>
                          <a:ea typeface="Calibri"/>
                          <a:cs typeface="Calibri"/>
                          <a:sym typeface="Calibri"/>
                        </a:rPr>
                        <a:t>cost $/mo</a:t>
                      </a:r>
                      <a:endParaRPr sz="1200">
                        <a:latin typeface="Calibri"/>
                        <a:ea typeface="Calibri"/>
                        <a:cs typeface="Calibri"/>
                        <a:sym typeface="Calibri"/>
                      </a:endParaRPr>
                    </a:p>
                  </a:txBody>
                  <a:tcPr marL="9125" marR="9125" marT="9125" marB="91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l" rtl="0">
                        <a:spcBef>
                          <a:spcPts val="0"/>
                        </a:spcBef>
                        <a:spcAft>
                          <a:spcPts val="0"/>
                        </a:spcAft>
                        <a:buNone/>
                      </a:pPr>
                      <a:r>
                        <a:rPr lang="en" sz="1200">
                          <a:latin typeface="Calibri"/>
                          <a:ea typeface="Calibri"/>
                          <a:cs typeface="Calibri"/>
                          <a:sym typeface="Calibri"/>
                        </a:rPr>
                        <a:t>Engineering time hrs/mo</a:t>
                      </a:r>
                      <a:endParaRPr sz="1200">
                        <a:latin typeface="Calibri"/>
                        <a:ea typeface="Calibri"/>
                        <a:cs typeface="Calibri"/>
                        <a:sym typeface="Calibri"/>
                      </a:endParaRPr>
                    </a:p>
                  </a:txBody>
                  <a:tcPr marL="9125" marR="9125" marT="9125" marB="91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00"/>
                  </a:ext>
                </a:extLst>
              </a:tr>
              <a:tr h="120425">
                <a:tc>
                  <a:txBody>
                    <a:bodyPr/>
                    <a:lstStyle/>
                    <a:p>
                      <a:pPr marL="0" lvl="0" indent="0" algn="l" rtl="0">
                        <a:spcBef>
                          <a:spcPts val="0"/>
                        </a:spcBef>
                        <a:spcAft>
                          <a:spcPts val="0"/>
                        </a:spcAft>
                        <a:buNone/>
                      </a:pPr>
                      <a:r>
                        <a:rPr lang="en" sz="1200">
                          <a:latin typeface="Calibri"/>
                          <a:ea typeface="Calibri"/>
                          <a:cs typeface="Calibri"/>
                          <a:sym typeface="Calibri"/>
                        </a:rPr>
                        <a:t>Kubernetes</a:t>
                      </a:r>
                      <a:endParaRPr sz="1200">
                        <a:latin typeface="Calibri"/>
                        <a:ea typeface="Calibri"/>
                        <a:cs typeface="Calibri"/>
                        <a:sym typeface="Calibri"/>
                      </a:endParaRPr>
                    </a:p>
                  </a:txBody>
                  <a:tcPr marL="9125" marR="9125" marT="9125" marB="91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l" rtl="0">
                        <a:spcBef>
                          <a:spcPts val="0"/>
                        </a:spcBef>
                        <a:spcAft>
                          <a:spcPts val="0"/>
                        </a:spcAft>
                        <a:buNone/>
                      </a:pPr>
                      <a:r>
                        <a:rPr lang="en" sz="1200">
                          <a:latin typeface="Calibri"/>
                          <a:ea typeface="Calibri"/>
                          <a:cs typeface="Calibri"/>
                          <a:sym typeface="Calibri"/>
                        </a:rPr>
                        <a:t>$28K</a:t>
                      </a:r>
                      <a:endParaRPr sz="1200">
                        <a:latin typeface="Calibri"/>
                        <a:ea typeface="Calibri"/>
                        <a:cs typeface="Calibri"/>
                        <a:sym typeface="Calibri"/>
                      </a:endParaRPr>
                    </a:p>
                  </a:txBody>
                  <a:tcPr marL="9125" marR="9125" marT="9125" marB="91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l" rtl="0">
                        <a:spcBef>
                          <a:spcPts val="0"/>
                        </a:spcBef>
                        <a:spcAft>
                          <a:spcPts val="0"/>
                        </a:spcAft>
                        <a:buNone/>
                      </a:pPr>
                      <a:r>
                        <a:rPr lang="en" sz="1200">
                          <a:latin typeface="Calibri"/>
                          <a:ea typeface="Calibri"/>
                          <a:cs typeface="Calibri"/>
                          <a:sym typeface="Calibri"/>
                        </a:rPr>
                        <a:t>120</a:t>
                      </a:r>
                      <a:endParaRPr sz="1200">
                        <a:latin typeface="Calibri"/>
                        <a:ea typeface="Calibri"/>
                        <a:cs typeface="Calibri"/>
                        <a:sym typeface="Calibri"/>
                      </a:endParaRPr>
                    </a:p>
                  </a:txBody>
                  <a:tcPr marL="9125" marR="9125" marT="9125" marB="91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01"/>
                  </a:ext>
                </a:extLst>
              </a:tr>
              <a:tr h="120425">
                <a:tc>
                  <a:txBody>
                    <a:bodyPr/>
                    <a:lstStyle/>
                    <a:p>
                      <a:pPr marL="0" lvl="0" indent="0" algn="l" rtl="0">
                        <a:spcBef>
                          <a:spcPts val="0"/>
                        </a:spcBef>
                        <a:spcAft>
                          <a:spcPts val="0"/>
                        </a:spcAft>
                        <a:buNone/>
                      </a:pPr>
                      <a:r>
                        <a:rPr lang="en" sz="1200">
                          <a:latin typeface="Calibri"/>
                          <a:ea typeface="Calibri"/>
                          <a:cs typeface="Calibri"/>
                          <a:sym typeface="Calibri"/>
                        </a:rPr>
                        <a:t>MicroVMs</a:t>
                      </a:r>
                      <a:endParaRPr sz="1200">
                        <a:latin typeface="Calibri"/>
                        <a:ea typeface="Calibri"/>
                        <a:cs typeface="Calibri"/>
                        <a:sym typeface="Calibri"/>
                      </a:endParaRPr>
                    </a:p>
                  </a:txBody>
                  <a:tcPr marL="9125" marR="9125" marT="9125" marB="91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l" rtl="0">
                        <a:spcBef>
                          <a:spcPts val="0"/>
                        </a:spcBef>
                        <a:spcAft>
                          <a:spcPts val="0"/>
                        </a:spcAft>
                        <a:buNone/>
                      </a:pPr>
                      <a:r>
                        <a:rPr lang="en" sz="1200">
                          <a:latin typeface="Calibri"/>
                          <a:ea typeface="Calibri"/>
                          <a:cs typeface="Calibri"/>
                          <a:sym typeface="Calibri"/>
                        </a:rPr>
                        <a:t>$3.2K</a:t>
                      </a:r>
                      <a:endParaRPr sz="1200">
                        <a:latin typeface="Calibri"/>
                        <a:ea typeface="Calibri"/>
                        <a:cs typeface="Calibri"/>
                        <a:sym typeface="Calibri"/>
                      </a:endParaRPr>
                    </a:p>
                  </a:txBody>
                  <a:tcPr marL="9125" marR="9125" marT="9125" marB="91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l" rtl="0">
                        <a:spcBef>
                          <a:spcPts val="0"/>
                        </a:spcBef>
                        <a:spcAft>
                          <a:spcPts val="0"/>
                        </a:spcAft>
                        <a:buNone/>
                      </a:pPr>
                      <a:r>
                        <a:rPr lang="en" sz="1200">
                          <a:latin typeface="Calibri"/>
                          <a:ea typeface="Calibri"/>
                          <a:cs typeface="Calibri"/>
                          <a:sym typeface="Calibri"/>
                        </a:rPr>
                        <a:t>4</a:t>
                      </a:r>
                      <a:endParaRPr sz="1200">
                        <a:latin typeface="Calibri"/>
                        <a:ea typeface="Calibri"/>
                        <a:cs typeface="Calibri"/>
                        <a:sym typeface="Calibri"/>
                      </a:endParaRPr>
                    </a:p>
                  </a:txBody>
                  <a:tcPr marL="9125" marR="9125" marT="9125" marB="91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pic>
        <p:nvPicPr>
          <p:cNvPr id="263" name="Google Shape;263;p30"/>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5745126" y="1857895"/>
            <a:ext cx="1801475" cy="732525"/>
          </a:xfrm>
          <a:prstGeom prst="rect">
            <a:avLst/>
          </a:prstGeom>
          <a:noFill/>
          <a:ln>
            <a:noFill/>
          </a:ln>
        </p:spPr>
      </p:pic>
      <p:pic>
        <p:nvPicPr>
          <p:cNvPr id="264" name="Google Shape;264;p30"/>
          <p:cNvPicPr preferRelativeResize="0"/>
          <p:nvPr/>
        </p:nvPicPr>
        <p:blipFill rotWithShape="1">
          <a:blip r:embed="rId7" cstate="email">
            <a:alphaModFix/>
            <a:extLst>
              <a:ext uri="{28A0092B-C50C-407E-A947-70E740481C1C}">
                <a14:useLocalDpi xmlns:a14="http://schemas.microsoft.com/office/drawing/2010/main"/>
              </a:ext>
            </a:extLst>
          </a:blip>
          <a:srcRect/>
          <a:stretch/>
        </p:blipFill>
        <p:spPr>
          <a:xfrm>
            <a:off x="5784163" y="3314050"/>
            <a:ext cx="1801474" cy="504616"/>
          </a:xfrm>
          <a:prstGeom prst="rect">
            <a:avLst/>
          </a:prstGeom>
          <a:noFill/>
          <a:ln>
            <a:noFill/>
          </a:ln>
        </p:spPr>
      </p:pic>
      <p:sp>
        <p:nvSpPr>
          <p:cNvPr id="265" name="Google Shape;265;p30"/>
          <p:cNvSpPr txBox="1"/>
          <p:nvPr/>
        </p:nvSpPr>
        <p:spPr>
          <a:xfrm>
            <a:off x="5102975" y="3894875"/>
            <a:ext cx="3354300" cy="20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None/>
            </a:pPr>
            <a:r>
              <a:rPr lang="en" sz="1200" u="sng">
                <a:solidFill>
                  <a:schemeClr val="hlink"/>
                </a:solidFill>
                <a:latin typeface="Calibri"/>
                <a:ea typeface="Calibri"/>
                <a:cs typeface="Calibri"/>
                <a:sym typeface="Calibri"/>
                <a:hlinkClick r:id="rId5"/>
              </a:rPr>
              <a:t>https://github.com/firecracker-microvm/firecracker</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sp>
        <p:nvSpPr>
          <p:cNvPr id="266" name="Google Shape;266;p30"/>
          <p:cNvSpPr txBox="1"/>
          <p:nvPr/>
        </p:nvSpPr>
        <p:spPr>
          <a:xfrm>
            <a:off x="5483975" y="2590425"/>
            <a:ext cx="2537400" cy="20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None/>
            </a:pPr>
            <a:r>
              <a:rPr lang="en" sz="1200" u="sng">
                <a:solidFill>
                  <a:schemeClr val="hlink"/>
                </a:solidFill>
                <a:latin typeface="Calibri"/>
                <a:ea typeface="Calibri"/>
                <a:cs typeface="Calibri"/>
                <a:sym typeface="Calibri"/>
                <a:hlinkClick r:id="rId4"/>
              </a:rPr>
              <a:t>https://github.com/hashicorp/nomad</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31"/>
          <p:cNvSpPr txBox="1"/>
          <p:nvPr/>
        </p:nvSpPr>
        <p:spPr>
          <a:xfrm>
            <a:off x="55075" y="0"/>
            <a:ext cx="44514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Eric Schmidt - fastest mover wins </a:t>
            </a:r>
            <a:endParaRPr sz="2000" b="1" i="0" u="none" strike="noStrike" cap="none">
              <a:solidFill>
                <a:schemeClr val="dk1"/>
              </a:solidFill>
              <a:latin typeface="Calibri"/>
              <a:ea typeface="Calibri"/>
              <a:cs typeface="Calibri"/>
              <a:sym typeface="Calibri"/>
            </a:endParaRPr>
          </a:p>
        </p:txBody>
      </p:sp>
      <p:sp>
        <p:nvSpPr>
          <p:cNvPr id="272" name="Google Shape;272;p31"/>
          <p:cNvSpPr txBox="1"/>
          <p:nvPr/>
        </p:nvSpPr>
        <p:spPr>
          <a:xfrm>
            <a:off x="55075" y="395850"/>
            <a:ext cx="4451400" cy="2789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Moonshots podcast with Eric Schmidt, the former CEO of Google</a:t>
            </a:r>
            <a:br>
              <a:rPr lang="en" sz="1200">
                <a:solidFill>
                  <a:schemeClr val="dk1"/>
                </a:solidFill>
                <a:latin typeface="Calibri"/>
                <a:ea typeface="Calibri"/>
                <a:cs typeface="Calibri"/>
                <a:sym typeface="Calibri"/>
              </a:rPr>
            </a:br>
            <a:r>
              <a:rPr lang="en" sz="1200" u="sng">
                <a:solidFill>
                  <a:schemeClr val="hlink"/>
                </a:solidFill>
                <a:latin typeface="Calibri"/>
                <a:ea typeface="Calibri"/>
                <a:cs typeface="Calibri"/>
                <a:sym typeface="Calibri"/>
                <a:hlinkClick r:id="rId3"/>
              </a:rPr>
              <a:t>https://www.youtube.com/watch?v=qaPHK1fJL5s</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“Software/AI is now a network-effect business where the fastest mover wins. The fastest mover is the fastest learner in an AI system."</a:t>
            </a:r>
            <a:endParaRPr sz="12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Eric is describing companies that create systematic feedback loops where every user interaction teaches the system something new. And those learnings immediately improve the product for the next user.</a:t>
            </a:r>
            <a:endParaRPr sz="12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So, what’s the result of this? "If my learning slope is steep enough, I'm essentially unstoppable," Eric explains, because by the time competitors figure out what you've done, your learning advantage has become insurmountable.</a:t>
            </a:r>
            <a:endParaRPr sz="1200">
              <a:solidFill>
                <a:schemeClr val="dk1"/>
              </a:solidFill>
              <a:latin typeface="Calibri"/>
              <a:ea typeface="Calibri"/>
              <a:cs typeface="Calibri"/>
              <a:sym typeface="Calibri"/>
            </a:endParaRPr>
          </a:p>
        </p:txBody>
      </p:sp>
      <p:pic>
        <p:nvPicPr>
          <p:cNvPr id="273" name="Google Shape;273;p31"/>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5233298" y="395850"/>
            <a:ext cx="3333100" cy="1868350"/>
          </a:xfrm>
          <a:prstGeom prst="rect">
            <a:avLst/>
          </a:prstGeom>
          <a:noFill/>
          <a:ln w="9525" cap="flat" cmpd="sng">
            <a:solidFill>
              <a:srgbClr val="FF0000"/>
            </a:solidFill>
            <a:prstDash val="solid"/>
            <a:round/>
            <a:headEnd type="none" w="sm" len="sm"/>
            <a:tailEnd type="none" w="sm" len="sm"/>
          </a:ln>
        </p:spPr>
      </p:pic>
      <p:sp>
        <p:nvSpPr>
          <p:cNvPr id="274" name="Google Shape;274;p31"/>
          <p:cNvSpPr txBox="1"/>
          <p:nvPr/>
        </p:nvSpPr>
        <p:spPr>
          <a:xfrm>
            <a:off x="4627100" y="2365200"/>
            <a:ext cx="4451400" cy="2050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Eric Schmidt:</a:t>
            </a:r>
            <a:endParaRPr sz="12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"Within 10 years, you're going to have your own polymath, the sum of Einstein and Leonardo da Vinci in your pocket."</a:t>
            </a:r>
            <a:endParaRPr sz="12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Digital superintelligence will soon be generally available and generally safe, able to tackle any intellectual challenge with genius-level capability.</a:t>
            </a:r>
            <a:endParaRPr sz="12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In the next few years, each of us will have access to world-class AI mathematicians and the world’s best AI programmers.</a:t>
            </a:r>
            <a:endParaRPr sz="1200">
              <a:solidFill>
                <a:schemeClr val="dk1"/>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p32"/>
          <p:cNvSpPr txBox="1"/>
          <p:nvPr/>
        </p:nvSpPr>
        <p:spPr>
          <a:xfrm>
            <a:off x="55075" y="-9225"/>
            <a:ext cx="44514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Specifications = Unit of Programming</a:t>
            </a:r>
            <a:endParaRPr sz="2000" b="1" i="0" u="none" strike="noStrike" cap="none">
              <a:solidFill>
                <a:schemeClr val="dk1"/>
              </a:solidFill>
              <a:latin typeface="Calibri"/>
              <a:ea typeface="Calibri"/>
              <a:cs typeface="Calibri"/>
              <a:sym typeface="Calibri"/>
            </a:endParaRPr>
          </a:p>
        </p:txBody>
      </p:sp>
      <p:sp>
        <p:nvSpPr>
          <p:cNvPr id="280" name="Google Shape;280;p32"/>
          <p:cNvSpPr txBox="1"/>
          <p:nvPr/>
        </p:nvSpPr>
        <p:spPr>
          <a:xfrm>
            <a:off x="55075" y="395850"/>
            <a:ext cx="4451400" cy="3897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Sean Grove's talk "The New Code"</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3"/>
              </a:rPr>
              <a:t>https://www.youtube.com/watch?v=8rABwKRsec4</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"code writing"  --&gt; "specs writing"</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Sean argues that in an AI-driven era, the most valuable engineering skill is not writing code, but articulating intent via precise specifications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rgbClr val="3C78D8"/>
              </a:buClr>
              <a:buSzPts val="1200"/>
              <a:buFont typeface="Calibri"/>
              <a:buChar char="●"/>
            </a:pPr>
            <a:r>
              <a:rPr lang="en" sz="1200" b="1">
                <a:solidFill>
                  <a:srgbClr val="3C78D8"/>
                </a:solidFill>
                <a:latin typeface="Calibri"/>
                <a:ea typeface="Calibri"/>
                <a:cs typeface="Calibri"/>
                <a:sym typeface="Calibri"/>
              </a:rPr>
              <a:t>Specifications (not prompts or code) are becoming the fundamental unit of programming</a:t>
            </a:r>
            <a:endParaRPr sz="1200" b="1">
              <a:solidFill>
                <a:srgbClr val="3C78D8"/>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Grove uses OpenAI's own "model spec" as a primary example, describing how well-written, versioned specs act as the “source of truth” that can be compiled into documentation, evaluations, model behavior, and even code</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Code is a lossy projection of intent.</a:t>
            </a:r>
            <a:r>
              <a:rPr lang="en" sz="1200">
                <a:solidFill>
                  <a:schemeClr val="dk1"/>
                </a:solidFill>
                <a:latin typeface="Calibri"/>
                <a:ea typeface="Calibri"/>
                <a:cs typeface="Calibri"/>
                <a:sym typeface="Calibri"/>
              </a:rPr>
              <a:t> Most of a developer's value lies in communicating, planning, and clarifying objectives, not the code artifact itself</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Specifications align humans and machines. A written spec enables discussion, debate, alignment, and evaluation. It serves much like a constitution with amendments and judicial review to clarify intent over time</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Executable specs</a:t>
            </a:r>
            <a:r>
              <a:rPr lang="en" sz="1200">
                <a:solidFill>
                  <a:schemeClr val="dk1"/>
                </a:solidFill>
                <a:latin typeface="Calibri"/>
                <a:ea typeface="Calibri"/>
                <a:cs typeface="Calibri"/>
                <a:sym typeface="Calibri"/>
              </a:rPr>
              <a:t> - for evaluating by humans and for automating model evaluation and policy compliance</a:t>
            </a:r>
            <a:endParaRPr sz="1200">
              <a:solidFill>
                <a:schemeClr val="dk1"/>
              </a:solidFill>
              <a:latin typeface="Calibri"/>
              <a:ea typeface="Calibri"/>
              <a:cs typeface="Calibri"/>
              <a:sym typeface="Calibri"/>
            </a:endParaRPr>
          </a:p>
        </p:txBody>
      </p:sp>
      <p:sp>
        <p:nvSpPr>
          <p:cNvPr id="281" name="Google Shape;281;p32"/>
          <p:cNvSpPr txBox="1"/>
          <p:nvPr/>
        </p:nvSpPr>
        <p:spPr>
          <a:xfrm>
            <a:off x="4587850" y="404816"/>
            <a:ext cx="4451400" cy="4082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OpenAI's Model Spec</a:t>
            </a:r>
            <a:r>
              <a:rPr lang="en" sz="1200">
                <a:solidFill>
                  <a:schemeClr val="dk1"/>
                </a:solidFill>
                <a:latin typeface="Calibri"/>
                <a:ea typeface="Calibri"/>
                <a:cs typeface="Calibri"/>
                <a:sym typeface="Calibri"/>
              </a:rPr>
              <a:t> - living, versioned Markdown files, readable and contributable by engineers, policy makers, and more, which serve as the central articulator of AI system values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Example: when models behaved too sycophantically, the model spec provided a clear, pre-existing standard for correction.</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Deliberative alignment - a method where models are trained and evaluated against these specs, treating them as evaluative source and training data.</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Specs are analogous to code - they can be composed, tested, linted for ambiguity, and treated as code modules.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Lawmakers as programmers:</a:t>
            </a:r>
            <a:r>
              <a:rPr lang="en" sz="1200">
                <a:solidFill>
                  <a:srgbClr val="3C78D8"/>
                </a:solidFill>
                <a:latin typeface="Calibri"/>
                <a:ea typeface="Calibri"/>
                <a:cs typeface="Calibri"/>
                <a:sym typeface="Calibri"/>
              </a:rPr>
              <a:t> </a:t>
            </a:r>
            <a:r>
              <a:rPr lang="en" sz="1200" b="1">
                <a:solidFill>
                  <a:srgbClr val="3C78D8"/>
                </a:solidFill>
                <a:latin typeface="Calibri"/>
                <a:ea typeface="Calibri"/>
                <a:cs typeface="Calibri"/>
                <a:sym typeface="Calibri"/>
              </a:rPr>
              <a:t>legal specs (e.g., the US Constitution) and software specs</a:t>
            </a:r>
            <a:r>
              <a:rPr lang="en" sz="1200">
                <a:solidFill>
                  <a:schemeClr val="dk1"/>
                </a:solidFill>
                <a:latin typeface="Calibri"/>
                <a:ea typeface="Calibri"/>
                <a:cs typeface="Calibri"/>
                <a:sym typeface="Calibri"/>
              </a:rPr>
              <a:t> - both aiming to align large-scale intent and behavior with mechanisms for updating and adjudicating compliance.</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Future of engineering: most valuable programmers will be those capable of expressing clear, rigorous specs - potentially blurring the lines between programmers, product managers, and lawmakers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Start every AI project from a specification, make it executable, and think of developer tooling as communication (thought-clarifying) infrastructure—not just code editors.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The future of software and AI engineering is centered on the </a:t>
            </a:r>
            <a:r>
              <a:rPr lang="en" sz="1200" b="1">
                <a:solidFill>
                  <a:srgbClr val="FF0000"/>
                </a:solidFill>
                <a:latin typeface="Calibri"/>
                <a:ea typeface="Calibri"/>
                <a:cs typeface="Calibri"/>
                <a:sym typeface="Calibri"/>
              </a:rPr>
              <a:t>craft of specification writing</a:t>
            </a:r>
            <a:endParaRPr sz="1200" b="1">
              <a:solidFill>
                <a:srgbClr val="FF0000"/>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33"/>
          <p:cNvSpPr txBox="1"/>
          <p:nvPr/>
        </p:nvSpPr>
        <p:spPr>
          <a:xfrm>
            <a:off x="55075" y="-9225"/>
            <a:ext cx="44514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Firecracker MicroVM</a:t>
            </a:r>
            <a:endParaRPr sz="2000" b="1" i="0" u="none" strike="noStrike" cap="none">
              <a:solidFill>
                <a:schemeClr val="dk1"/>
              </a:solidFill>
              <a:latin typeface="Calibri"/>
              <a:ea typeface="Calibri"/>
              <a:cs typeface="Calibri"/>
              <a:sym typeface="Calibri"/>
            </a:endParaRPr>
          </a:p>
        </p:txBody>
      </p:sp>
      <p:sp>
        <p:nvSpPr>
          <p:cNvPr id="287" name="Google Shape;287;p33"/>
          <p:cNvSpPr txBox="1"/>
          <p:nvPr/>
        </p:nvSpPr>
        <p:spPr>
          <a:xfrm>
            <a:off x="55075" y="395850"/>
            <a:ext cx="4451400" cy="1173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Firecracker</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In 2018, AWS open-sourced Firecracker. It is written in Rust, provides speed and security, starts in under 125 ms. This is what AWS is using to run their </a:t>
            </a:r>
            <a:r>
              <a:rPr lang="en" sz="1200" b="1">
                <a:solidFill>
                  <a:srgbClr val="3C78D8"/>
                </a:solidFill>
                <a:latin typeface="Calibri"/>
                <a:ea typeface="Calibri"/>
                <a:cs typeface="Calibri"/>
                <a:sym typeface="Calibri"/>
              </a:rPr>
              <a:t>Lambda functions and Fargate servers</a:t>
            </a:r>
            <a:r>
              <a:rPr lang="en" sz="12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3"/>
              </a:rPr>
              <a:t>https://techpreneurr.medium.com/why-amazon-built-firecracker-and-changed-the-future-of-serverless-5a27910fe4cd</a:t>
            </a:r>
            <a:endParaRPr sz="9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4"/>
              </a:rPr>
              <a:t>https://github.com/firecracker-microvm/firecracker</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pic>
        <p:nvPicPr>
          <p:cNvPr id="288" name="Google Shape;288;p33"/>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4628975" y="909000"/>
            <a:ext cx="4451400" cy="1534698"/>
          </a:xfrm>
          <a:prstGeom prst="rect">
            <a:avLst/>
          </a:prstGeom>
          <a:noFill/>
          <a:ln>
            <a:noFill/>
          </a:ln>
        </p:spPr>
      </p:pic>
      <p:sp>
        <p:nvSpPr>
          <p:cNvPr id="289" name="Google Shape;289;p33"/>
          <p:cNvSpPr txBox="1"/>
          <p:nvPr/>
        </p:nvSpPr>
        <p:spPr>
          <a:xfrm>
            <a:off x="55075" y="1714550"/>
            <a:ext cx="4451400" cy="3343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None/>
            </a:pPr>
            <a:r>
              <a:rPr lang="en" sz="800">
                <a:solidFill>
                  <a:schemeClr val="dk1"/>
                </a:solidFill>
                <a:latin typeface="Roboto Mono"/>
                <a:ea typeface="Roboto Mono"/>
                <a:cs typeface="Roboto Mono"/>
                <a:sym typeface="Roboto Mono"/>
              </a:rPr>
              <a:t># Launch Firecracker with a custom kernel and rootfs</a:t>
            </a:r>
            <a:endParaRPr sz="800">
              <a:solidFill>
                <a:schemeClr val="dk1"/>
              </a:solidFill>
              <a:latin typeface="Roboto Mono"/>
              <a:ea typeface="Roboto Mono"/>
              <a:cs typeface="Roboto Mono"/>
              <a:sym typeface="Roboto Mono"/>
            </a:endParaRPr>
          </a:p>
          <a:p>
            <a:pPr marL="0" marR="0" lvl="0" indent="0" algn="l" rtl="0">
              <a:lnSpc>
                <a:spcPct val="100000"/>
              </a:lnSpc>
              <a:spcBef>
                <a:spcPts val="0"/>
              </a:spcBef>
              <a:spcAft>
                <a:spcPts val="0"/>
              </a:spcAft>
              <a:buNone/>
            </a:pPr>
            <a:endParaRPr sz="800">
              <a:solidFill>
                <a:schemeClr val="dk1"/>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800" b="1">
                <a:solidFill>
                  <a:srgbClr val="3C78D8"/>
                </a:solidFill>
                <a:latin typeface="Roboto Mono"/>
                <a:ea typeface="Roboto Mono"/>
                <a:cs typeface="Roboto Mono"/>
                <a:sym typeface="Roboto Mono"/>
              </a:rPr>
              <a:t>firecracker --api-sock /tmp/firecracker.socket \</a:t>
            </a:r>
            <a:endParaRPr sz="800" b="1">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800" b="1">
                <a:solidFill>
                  <a:srgbClr val="3C78D8"/>
                </a:solidFill>
                <a:latin typeface="Roboto Mono"/>
                <a:ea typeface="Roboto Mono"/>
                <a:cs typeface="Roboto Mono"/>
                <a:sym typeface="Roboto Mono"/>
              </a:rPr>
              <a:t>  --config-file /srv/microvm-config.json</a:t>
            </a:r>
            <a:endParaRPr sz="800" b="1">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endParaRPr sz="800">
              <a:solidFill>
                <a:schemeClr val="dk1"/>
              </a:solidFill>
              <a:latin typeface="Roboto Mono"/>
              <a:ea typeface="Roboto Mono"/>
              <a:cs typeface="Roboto Mono"/>
              <a:sym typeface="Roboto Mono"/>
            </a:endParaRPr>
          </a:p>
          <a:p>
            <a:pPr marL="0" marR="0" lvl="0" indent="0" algn="l" rtl="0">
              <a:lnSpc>
                <a:spcPct val="100000"/>
              </a:lnSpc>
              <a:spcBef>
                <a:spcPts val="0"/>
              </a:spcBef>
              <a:spcAft>
                <a:spcPts val="0"/>
              </a:spcAft>
              <a:buNone/>
            </a:pPr>
            <a:endParaRPr sz="800">
              <a:solidFill>
                <a:schemeClr val="dk1"/>
              </a:solidFill>
              <a:latin typeface="Roboto Mono"/>
              <a:ea typeface="Roboto Mono"/>
              <a:cs typeface="Roboto Mono"/>
              <a:sym typeface="Roboto Mono"/>
            </a:endParaRPr>
          </a:p>
          <a:p>
            <a:pPr marL="0" marR="0" lvl="0" indent="0" algn="l" rtl="0">
              <a:lnSpc>
                <a:spcPct val="100000"/>
              </a:lnSpc>
              <a:spcBef>
                <a:spcPts val="0"/>
              </a:spcBef>
              <a:spcAft>
                <a:spcPts val="0"/>
              </a:spcAft>
              <a:buNone/>
            </a:pPr>
            <a:endParaRPr sz="800">
              <a:solidFill>
                <a:schemeClr val="dk1"/>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800">
                <a:solidFill>
                  <a:schemeClr val="dk1"/>
                </a:solidFill>
                <a:latin typeface="Roboto Mono"/>
                <a:ea typeface="Roboto Mono"/>
                <a:cs typeface="Roboto Mono"/>
                <a:sym typeface="Roboto Mono"/>
              </a:rPr>
              <a:t>// microvm-config.json</a:t>
            </a:r>
            <a:endParaRPr sz="800">
              <a:solidFill>
                <a:schemeClr val="dk1"/>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800">
                <a:solidFill>
                  <a:srgbClr val="6AA84F"/>
                </a:solidFill>
                <a:latin typeface="Roboto Mono"/>
                <a:ea typeface="Roboto Mono"/>
                <a:cs typeface="Roboto Mono"/>
                <a:sym typeface="Roboto Mono"/>
              </a:rPr>
              <a:t>{</a:t>
            </a:r>
            <a:endParaRPr sz="800">
              <a:solidFill>
                <a:srgbClr val="6AA84F"/>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800">
                <a:solidFill>
                  <a:srgbClr val="6AA84F"/>
                </a:solidFill>
                <a:latin typeface="Roboto Mono"/>
                <a:ea typeface="Roboto Mono"/>
                <a:cs typeface="Roboto Mono"/>
                <a:sym typeface="Roboto Mono"/>
              </a:rPr>
              <a:t>  "boot-source": {</a:t>
            </a:r>
            <a:endParaRPr sz="800">
              <a:solidFill>
                <a:srgbClr val="6AA84F"/>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800">
                <a:solidFill>
                  <a:srgbClr val="6AA84F"/>
                </a:solidFill>
                <a:latin typeface="Roboto Mono"/>
                <a:ea typeface="Roboto Mono"/>
                <a:cs typeface="Roboto Mono"/>
                <a:sym typeface="Roboto Mono"/>
              </a:rPr>
              <a:t>    "kernel_image_path": "/srv/vmlinux.bin",</a:t>
            </a:r>
            <a:endParaRPr sz="800">
              <a:solidFill>
                <a:srgbClr val="6AA84F"/>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800">
                <a:solidFill>
                  <a:srgbClr val="6AA84F"/>
                </a:solidFill>
                <a:latin typeface="Roboto Mono"/>
                <a:ea typeface="Roboto Mono"/>
                <a:cs typeface="Roboto Mono"/>
                <a:sym typeface="Roboto Mono"/>
              </a:rPr>
              <a:t>    "boot_args": "console=ttyS0 reboot=k panic=1"</a:t>
            </a:r>
            <a:endParaRPr sz="800">
              <a:solidFill>
                <a:srgbClr val="6AA84F"/>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800">
                <a:solidFill>
                  <a:srgbClr val="6AA84F"/>
                </a:solidFill>
                <a:latin typeface="Roboto Mono"/>
                <a:ea typeface="Roboto Mono"/>
                <a:cs typeface="Roboto Mono"/>
                <a:sym typeface="Roboto Mono"/>
              </a:rPr>
              <a:t>  },</a:t>
            </a:r>
            <a:endParaRPr sz="800">
              <a:solidFill>
                <a:srgbClr val="6AA84F"/>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800">
                <a:solidFill>
                  <a:srgbClr val="6AA84F"/>
                </a:solidFill>
                <a:latin typeface="Roboto Mono"/>
                <a:ea typeface="Roboto Mono"/>
                <a:cs typeface="Roboto Mono"/>
                <a:sym typeface="Roboto Mono"/>
              </a:rPr>
              <a:t>  "drives": [</a:t>
            </a:r>
            <a:endParaRPr sz="800">
              <a:solidFill>
                <a:srgbClr val="6AA84F"/>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800">
                <a:solidFill>
                  <a:srgbClr val="6AA84F"/>
                </a:solidFill>
                <a:latin typeface="Roboto Mono"/>
                <a:ea typeface="Roboto Mono"/>
                <a:cs typeface="Roboto Mono"/>
                <a:sym typeface="Roboto Mono"/>
              </a:rPr>
              <a:t>    {</a:t>
            </a:r>
            <a:endParaRPr sz="800">
              <a:solidFill>
                <a:srgbClr val="6AA84F"/>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800">
                <a:solidFill>
                  <a:srgbClr val="6AA84F"/>
                </a:solidFill>
                <a:latin typeface="Roboto Mono"/>
                <a:ea typeface="Roboto Mono"/>
                <a:cs typeface="Roboto Mono"/>
                <a:sym typeface="Roboto Mono"/>
              </a:rPr>
              <a:t>      "drive_id": "rootfs",</a:t>
            </a:r>
            <a:endParaRPr sz="800">
              <a:solidFill>
                <a:srgbClr val="6AA84F"/>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800">
                <a:solidFill>
                  <a:srgbClr val="6AA84F"/>
                </a:solidFill>
                <a:latin typeface="Roboto Mono"/>
                <a:ea typeface="Roboto Mono"/>
                <a:cs typeface="Roboto Mono"/>
                <a:sym typeface="Roboto Mono"/>
              </a:rPr>
              <a:t>      "path_on_host": "/srv/rootfs.ext4",</a:t>
            </a:r>
            <a:endParaRPr sz="800">
              <a:solidFill>
                <a:srgbClr val="6AA84F"/>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800">
                <a:solidFill>
                  <a:srgbClr val="6AA84F"/>
                </a:solidFill>
                <a:latin typeface="Roboto Mono"/>
                <a:ea typeface="Roboto Mono"/>
                <a:cs typeface="Roboto Mono"/>
                <a:sym typeface="Roboto Mono"/>
              </a:rPr>
              <a:t>      "is_root_device": true,</a:t>
            </a:r>
            <a:endParaRPr sz="800">
              <a:solidFill>
                <a:srgbClr val="6AA84F"/>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800">
                <a:solidFill>
                  <a:srgbClr val="6AA84F"/>
                </a:solidFill>
                <a:latin typeface="Roboto Mono"/>
                <a:ea typeface="Roboto Mono"/>
                <a:cs typeface="Roboto Mono"/>
                <a:sym typeface="Roboto Mono"/>
              </a:rPr>
              <a:t>      "is_read_only": false</a:t>
            </a:r>
            <a:endParaRPr sz="800">
              <a:solidFill>
                <a:srgbClr val="6AA84F"/>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800">
                <a:solidFill>
                  <a:srgbClr val="6AA84F"/>
                </a:solidFill>
                <a:latin typeface="Roboto Mono"/>
                <a:ea typeface="Roboto Mono"/>
                <a:cs typeface="Roboto Mono"/>
                <a:sym typeface="Roboto Mono"/>
              </a:rPr>
              <a:t>    }</a:t>
            </a:r>
            <a:endParaRPr sz="800">
              <a:solidFill>
                <a:srgbClr val="6AA84F"/>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800">
                <a:solidFill>
                  <a:srgbClr val="6AA84F"/>
                </a:solidFill>
                <a:latin typeface="Roboto Mono"/>
                <a:ea typeface="Roboto Mono"/>
                <a:cs typeface="Roboto Mono"/>
                <a:sym typeface="Roboto Mono"/>
              </a:rPr>
              <a:t>  ],</a:t>
            </a:r>
            <a:endParaRPr sz="800">
              <a:solidFill>
                <a:srgbClr val="6AA84F"/>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800">
                <a:solidFill>
                  <a:srgbClr val="6AA84F"/>
                </a:solidFill>
                <a:latin typeface="Roboto Mono"/>
                <a:ea typeface="Roboto Mono"/>
                <a:cs typeface="Roboto Mono"/>
                <a:sym typeface="Roboto Mono"/>
              </a:rPr>
              <a:t>  "machine-config": {</a:t>
            </a:r>
            <a:endParaRPr sz="800">
              <a:solidFill>
                <a:srgbClr val="6AA84F"/>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800">
                <a:solidFill>
                  <a:srgbClr val="6AA84F"/>
                </a:solidFill>
                <a:latin typeface="Roboto Mono"/>
                <a:ea typeface="Roboto Mono"/>
                <a:cs typeface="Roboto Mono"/>
                <a:sym typeface="Roboto Mono"/>
              </a:rPr>
              <a:t>    "vcpu_count": 1,</a:t>
            </a:r>
            <a:endParaRPr sz="800">
              <a:solidFill>
                <a:srgbClr val="6AA84F"/>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800">
                <a:solidFill>
                  <a:srgbClr val="6AA84F"/>
                </a:solidFill>
                <a:latin typeface="Roboto Mono"/>
                <a:ea typeface="Roboto Mono"/>
                <a:cs typeface="Roboto Mono"/>
                <a:sym typeface="Roboto Mono"/>
              </a:rPr>
              <a:t>    "mem_size_mib": 128,</a:t>
            </a:r>
            <a:endParaRPr sz="800">
              <a:solidFill>
                <a:srgbClr val="6AA84F"/>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800">
                <a:solidFill>
                  <a:srgbClr val="6AA84F"/>
                </a:solidFill>
                <a:latin typeface="Roboto Mono"/>
                <a:ea typeface="Roboto Mono"/>
                <a:cs typeface="Roboto Mono"/>
                <a:sym typeface="Roboto Mono"/>
              </a:rPr>
              <a:t>    "ht_enabled": false</a:t>
            </a:r>
            <a:endParaRPr sz="800">
              <a:solidFill>
                <a:srgbClr val="6AA84F"/>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800">
                <a:solidFill>
                  <a:srgbClr val="6AA84F"/>
                </a:solidFill>
                <a:latin typeface="Roboto Mono"/>
                <a:ea typeface="Roboto Mono"/>
                <a:cs typeface="Roboto Mono"/>
                <a:sym typeface="Roboto Mono"/>
              </a:rPr>
              <a:t>  }</a:t>
            </a:r>
            <a:endParaRPr sz="800">
              <a:solidFill>
                <a:srgbClr val="6AA84F"/>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800">
                <a:solidFill>
                  <a:srgbClr val="6AA84F"/>
                </a:solidFill>
                <a:latin typeface="Roboto Mono"/>
                <a:ea typeface="Roboto Mono"/>
                <a:cs typeface="Roboto Mono"/>
                <a:sym typeface="Roboto Mono"/>
              </a:rPr>
              <a:t>}</a:t>
            </a:r>
            <a:endParaRPr sz="800">
              <a:solidFill>
                <a:srgbClr val="6AA84F"/>
              </a:solidFill>
              <a:latin typeface="Roboto Mono"/>
              <a:ea typeface="Roboto Mono"/>
              <a:cs typeface="Roboto Mono"/>
              <a:sym typeface="Roboto Mono"/>
            </a:endParaRPr>
          </a:p>
        </p:txBody>
      </p:sp>
      <p:pic>
        <p:nvPicPr>
          <p:cNvPr id="290" name="Google Shape;290;p33"/>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5344127" y="136607"/>
            <a:ext cx="2732800" cy="672525"/>
          </a:xfrm>
          <a:prstGeom prst="rect">
            <a:avLst/>
          </a:prstGeom>
          <a:noFill/>
          <a:ln>
            <a:noFill/>
          </a:ln>
        </p:spPr>
      </p:pic>
      <p:pic>
        <p:nvPicPr>
          <p:cNvPr id="291" name="Google Shape;291;p33"/>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6150951" y="2543575"/>
            <a:ext cx="1431450" cy="991750"/>
          </a:xfrm>
          <a:prstGeom prst="rect">
            <a:avLst/>
          </a:prstGeom>
          <a:noFill/>
          <a:ln>
            <a:noFill/>
          </a:ln>
        </p:spPr>
      </p:pic>
      <p:pic>
        <p:nvPicPr>
          <p:cNvPr id="292" name="Google Shape;292;p33"/>
          <p:cNvPicPr preferRelativeResize="0"/>
          <p:nvPr/>
        </p:nvPicPr>
        <p:blipFill>
          <a:blip r:embed="rId8" cstate="email">
            <a:alphaModFix/>
            <a:extLst>
              <a:ext uri="{28A0092B-C50C-407E-A947-70E740481C1C}">
                <a14:useLocalDpi xmlns:a14="http://schemas.microsoft.com/office/drawing/2010/main"/>
              </a:ext>
            </a:extLst>
          </a:blip>
          <a:stretch>
            <a:fillRect/>
          </a:stretch>
        </p:blipFill>
        <p:spPr>
          <a:xfrm>
            <a:off x="5045394" y="3921294"/>
            <a:ext cx="1285425" cy="855400"/>
          </a:xfrm>
          <a:prstGeom prst="rect">
            <a:avLst/>
          </a:prstGeom>
          <a:noFill/>
          <a:ln>
            <a:noFill/>
          </a:ln>
        </p:spPr>
      </p:pic>
      <p:pic>
        <p:nvPicPr>
          <p:cNvPr id="293" name="Google Shape;293;p33"/>
          <p:cNvPicPr preferRelativeResize="0"/>
          <p:nvPr/>
        </p:nvPicPr>
        <p:blipFill>
          <a:blip r:embed="rId9" cstate="email">
            <a:alphaModFix/>
            <a:extLst>
              <a:ext uri="{28A0092B-C50C-407E-A947-70E740481C1C}">
                <a14:useLocalDpi xmlns:a14="http://schemas.microsoft.com/office/drawing/2010/main"/>
              </a:ext>
            </a:extLst>
          </a:blip>
          <a:stretch>
            <a:fillRect/>
          </a:stretch>
        </p:blipFill>
        <p:spPr>
          <a:xfrm>
            <a:off x="6589497" y="3784950"/>
            <a:ext cx="2410503" cy="9917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6"/>
          <p:cNvSpPr txBox="1"/>
          <p:nvPr/>
        </p:nvSpPr>
        <p:spPr>
          <a:xfrm>
            <a:off x="6736325" y="52350"/>
            <a:ext cx="2356200" cy="341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200" b="0" i="0" u="none" strike="noStrike" cap="none">
                <a:solidFill>
                  <a:schemeClr val="dk1"/>
                </a:solidFill>
                <a:latin typeface="Calibri"/>
                <a:ea typeface="Calibri"/>
                <a:cs typeface="Calibri"/>
                <a:sym typeface="Calibri"/>
              </a:rPr>
              <a:t>Starting Elo rating = 1000</a:t>
            </a:r>
            <a:endParaRPr sz="12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r>
              <a:rPr lang="en" sz="900" b="0" i="0" u="sng" strike="noStrike" cap="none">
                <a:solidFill>
                  <a:schemeClr val="hlink"/>
                </a:solidFill>
                <a:latin typeface="Calibri"/>
                <a:ea typeface="Calibri"/>
                <a:cs typeface="Calibri"/>
                <a:sym typeface="Calibri"/>
                <a:hlinkClick r:id="rId3"/>
              </a:rPr>
              <a:t>https://en.wikipedia.org/wiki/Elo_rating_system</a:t>
            </a:r>
            <a:r>
              <a:rPr lang="en" sz="900" b="0" i="0" u="none" strike="noStrike" cap="none">
                <a:solidFill>
                  <a:schemeClr val="dk1"/>
                </a:solidFill>
                <a:latin typeface="Calibri"/>
                <a:ea typeface="Calibri"/>
                <a:cs typeface="Calibri"/>
                <a:sym typeface="Calibri"/>
              </a:rPr>
              <a:t> </a:t>
            </a:r>
            <a:endParaRPr sz="900" b="0" i="0" u="none" strike="noStrike" cap="none">
              <a:solidFill>
                <a:schemeClr val="dk1"/>
              </a:solidFill>
              <a:latin typeface="Calibri"/>
              <a:ea typeface="Calibri"/>
              <a:cs typeface="Calibri"/>
              <a:sym typeface="Calibri"/>
            </a:endParaRPr>
          </a:p>
        </p:txBody>
      </p:sp>
      <p:sp>
        <p:nvSpPr>
          <p:cNvPr id="74" name="Google Shape;74;p16"/>
          <p:cNvSpPr txBox="1"/>
          <p:nvPr/>
        </p:nvSpPr>
        <p:spPr>
          <a:xfrm>
            <a:off x="38150" y="30938"/>
            <a:ext cx="45570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i="0" u="none" strike="noStrike" cap="none">
                <a:solidFill>
                  <a:schemeClr val="dk1"/>
                </a:solidFill>
                <a:latin typeface="Calibri"/>
                <a:ea typeface="Calibri"/>
                <a:cs typeface="Calibri"/>
                <a:sym typeface="Calibri"/>
              </a:rPr>
              <a:t>Crowd-sourced "LM Arena" Leaderboard</a:t>
            </a:r>
            <a:endParaRPr sz="2000" b="1" i="0" u="none" strike="noStrike" cap="none">
              <a:solidFill>
                <a:srgbClr val="000000"/>
              </a:solidFill>
              <a:latin typeface="Calibri"/>
              <a:ea typeface="Calibri"/>
              <a:cs typeface="Calibri"/>
              <a:sym typeface="Calibri"/>
            </a:endParaRPr>
          </a:p>
        </p:txBody>
      </p:sp>
      <p:sp>
        <p:nvSpPr>
          <p:cNvPr id="75" name="Google Shape;75;p16"/>
          <p:cNvSpPr txBox="1"/>
          <p:nvPr/>
        </p:nvSpPr>
        <p:spPr>
          <a:xfrm>
            <a:off x="4446375" y="121650"/>
            <a:ext cx="2130000" cy="172500"/>
          </a:xfrm>
          <a:prstGeom prst="rect">
            <a:avLst/>
          </a:prstGeom>
          <a:noFill/>
          <a:ln>
            <a:noFill/>
          </a:ln>
        </p:spPr>
        <p:txBody>
          <a:bodyPr spcFirstLastPara="1" wrap="square" lIns="9125" tIns="9125" rIns="9125" bIns="9125" anchor="t" anchorCtr="0">
            <a:spAutoFit/>
          </a:bodyPr>
          <a:lstStyle/>
          <a:p>
            <a:pPr marL="0" marR="0" lvl="0" indent="0" algn="ctr" rtl="0">
              <a:lnSpc>
                <a:spcPct val="100000"/>
              </a:lnSpc>
              <a:spcBef>
                <a:spcPts val="0"/>
              </a:spcBef>
              <a:spcAft>
                <a:spcPts val="0"/>
              </a:spcAft>
              <a:buNone/>
            </a:pPr>
            <a:r>
              <a:rPr lang="en" sz="1000" b="1" i="0" u="sng" strike="noStrike" cap="none">
                <a:solidFill>
                  <a:schemeClr val="hlink"/>
                </a:solidFill>
                <a:latin typeface="Calibri"/>
                <a:ea typeface="Calibri"/>
                <a:cs typeface="Calibri"/>
                <a:sym typeface="Calibri"/>
                <a:hlinkClick r:id="rId4"/>
              </a:rPr>
              <a:t>https://lmarena.ai/?leaderboard</a:t>
            </a:r>
            <a:r>
              <a:rPr lang="en" sz="1000" b="1" i="0" u="none" strike="noStrike" cap="none">
                <a:solidFill>
                  <a:schemeClr val="dk1"/>
                </a:solidFill>
                <a:latin typeface="Calibri"/>
                <a:ea typeface="Calibri"/>
                <a:cs typeface="Calibri"/>
                <a:sym typeface="Calibri"/>
              </a:rPr>
              <a:t> </a:t>
            </a:r>
            <a:r>
              <a:rPr lang="en" sz="1000" b="0" i="0" u="none" strike="noStrike" cap="none">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p:txBody>
      </p:sp>
      <p:sp>
        <p:nvSpPr>
          <p:cNvPr id="76" name="Google Shape;76;p16"/>
          <p:cNvSpPr txBox="1"/>
          <p:nvPr/>
        </p:nvSpPr>
        <p:spPr>
          <a:xfrm>
            <a:off x="846150" y="419250"/>
            <a:ext cx="2031600" cy="341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ctr" rtl="0">
              <a:lnSpc>
                <a:spcPct val="100000"/>
              </a:lnSpc>
              <a:spcBef>
                <a:spcPts val="0"/>
              </a:spcBef>
              <a:spcAft>
                <a:spcPts val="0"/>
              </a:spcAft>
              <a:buClr>
                <a:schemeClr val="dk1"/>
              </a:buClr>
              <a:buSzPts val="1100"/>
              <a:buFont typeface="Arial"/>
              <a:buNone/>
            </a:pPr>
            <a:r>
              <a:rPr lang="en" sz="1200" b="1">
                <a:solidFill>
                  <a:srgbClr val="FF0000"/>
                </a:solidFill>
                <a:latin typeface="Calibri"/>
                <a:ea typeface="Calibri"/>
                <a:cs typeface="Calibri"/>
                <a:sym typeface="Calibri"/>
              </a:rPr>
              <a:t>Text</a:t>
            </a:r>
            <a:endParaRPr sz="900" b="1">
              <a:solidFill>
                <a:srgbClr val="FF0000"/>
              </a:solidFill>
              <a:latin typeface="Calibri"/>
              <a:ea typeface="Calibri"/>
              <a:cs typeface="Calibri"/>
              <a:sym typeface="Calibri"/>
            </a:endParaRPr>
          </a:p>
          <a:p>
            <a:pPr marL="0" marR="0" lvl="0" indent="0" algn="ctr" rtl="0">
              <a:lnSpc>
                <a:spcPct val="100000"/>
              </a:lnSpc>
              <a:spcBef>
                <a:spcPts val="0"/>
              </a:spcBef>
              <a:spcAft>
                <a:spcPts val="0"/>
              </a:spcAft>
              <a:buClr>
                <a:schemeClr val="dk1"/>
              </a:buClr>
              <a:buSzPts val="1100"/>
              <a:buFont typeface="Arial"/>
              <a:buNone/>
            </a:pPr>
            <a:r>
              <a:rPr lang="en" sz="900" b="1" u="sng">
                <a:solidFill>
                  <a:schemeClr val="hlink"/>
                </a:solidFill>
                <a:latin typeface="Calibri"/>
                <a:ea typeface="Calibri"/>
                <a:cs typeface="Calibri"/>
                <a:sym typeface="Calibri"/>
                <a:hlinkClick r:id="rId5"/>
              </a:rPr>
              <a:t>https://lmarena.ai/leaderboard/text</a:t>
            </a:r>
            <a:r>
              <a:rPr lang="en" sz="900" b="1">
                <a:solidFill>
                  <a:srgbClr val="FF0000"/>
                </a:solidFill>
                <a:latin typeface="Calibri"/>
                <a:ea typeface="Calibri"/>
                <a:cs typeface="Calibri"/>
                <a:sym typeface="Calibri"/>
              </a:rPr>
              <a:t> </a:t>
            </a:r>
            <a:endParaRPr sz="900" b="1">
              <a:solidFill>
                <a:srgbClr val="FF0000"/>
              </a:solidFill>
              <a:latin typeface="Calibri"/>
              <a:ea typeface="Calibri"/>
              <a:cs typeface="Calibri"/>
              <a:sym typeface="Calibri"/>
            </a:endParaRPr>
          </a:p>
        </p:txBody>
      </p:sp>
      <p:sp>
        <p:nvSpPr>
          <p:cNvPr id="77" name="Google Shape;77;p16"/>
          <p:cNvSpPr txBox="1"/>
          <p:nvPr/>
        </p:nvSpPr>
        <p:spPr>
          <a:xfrm>
            <a:off x="3737854" y="381670"/>
            <a:ext cx="2356200" cy="341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ctr" rtl="0">
              <a:lnSpc>
                <a:spcPct val="100000"/>
              </a:lnSpc>
              <a:spcBef>
                <a:spcPts val="0"/>
              </a:spcBef>
              <a:spcAft>
                <a:spcPts val="0"/>
              </a:spcAft>
              <a:buClr>
                <a:schemeClr val="dk1"/>
              </a:buClr>
              <a:buSzPts val="1100"/>
              <a:buFont typeface="Arial"/>
              <a:buNone/>
            </a:pPr>
            <a:r>
              <a:rPr lang="en" sz="1200" b="1">
                <a:solidFill>
                  <a:srgbClr val="FF0000"/>
                </a:solidFill>
                <a:latin typeface="Calibri"/>
                <a:ea typeface="Calibri"/>
                <a:cs typeface="Calibri"/>
                <a:sym typeface="Calibri"/>
              </a:rPr>
              <a:t>Coding</a:t>
            </a:r>
            <a:br>
              <a:rPr lang="en" sz="900" b="1">
                <a:solidFill>
                  <a:srgbClr val="FF0000"/>
                </a:solidFill>
                <a:latin typeface="Calibri"/>
                <a:ea typeface="Calibri"/>
                <a:cs typeface="Calibri"/>
                <a:sym typeface="Calibri"/>
              </a:rPr>
            </a:br>
            <a:r>
              <a:rPr lang="en" sz="900" b="1" u="sng">
                <a:solidFill>
                  <a:schemeClr val="hlink"/>
                </a:solidFill>
                <a:latin typeface="Calibri"/>
                <a:ea typeface="Calibri"/>
                <a:cs typeface="Calibri"/>
                <a:sym typeface="Calibri"/>
                <a:hlinkClick r:id="rId6"/>
              </a:rPr>
              <a:t>https://lmarena.ai/leaderboard/text/coding</a:t>
            </a:r>
            <a:r>
              <a:rPr lang="en" sz="900" b="1">
                <a:solidFill>
                  <a:srgbClr val="FF0000"/>
                </a:solidFill>
                <a:latin typeface="Calibri"/>
                <a:ea typeface="Calibri"/>
                <a:cs typeface="Calibri"/>
                <a:sym typeface="Calibri"/>
              </a:rPr>
              <a:t>  </a:t>
            </a:r>
            <a:endParaRPr sz="900" b="0" i="0" u="none" strike="noStrike" cap="none">
              <a:solidFill>
                <a:schemeClr val="dk1"/>
              </a:solidFill>
              <a:latin typeface="Calibri"/>
              <a:ea typeface="Calibri"/>
              <a:cs typeface="Calibri"/>
              <a:sym typeface="Calibri"/>
            </a:endParaRPr>
          </a:p>
        </p:txBody>
      </p:sp>
      <p:sp>
        <p:nvSpPr>
          <p:cNvPr id="78" name="Google Shape;78;p16"/>
          <p:cNvSpPr/>
          <p:nvPr/>
        </p:nvSpPr>
        <p:spPr>
          <a:xfrm>
            <a:off x="3663755" y="1454509"/>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 name="Google Shape;79;p16"/>
          <p:cNvSpPr txBox="1"/>
          <p:nvPr/>
        </p:nvSpPr>
        <p:spPr>
          <a:xfrm>
            <a:off x="3365968" y="2688903"/>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80" name="Google Shape;80;p16"/>
          <p:cNvSpPr/>
          <p:nvPr/>
        </p:nvSpPr>
        <p:spPr>
          <a:xfrm>
            <a:off x="3666425" y="2700192"/>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 name="Google Shape;81;p16"/>
          <p:cNvSpPr/>
          <p:nvPr/>
        </p:nvSpPr>
        <p:spPr>
          <a:xfrm>
            <a:off x="3676046" y="4698661"/>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 name="Google Shape;82;p16"/>
          <p:cNvSpPr/>
          <p:nvPr/>
        </p:nvSpPr>
        <p:spPr>
          <a:xfrm>
            <a:off x="537018" y="1256821"/>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 name="Google Shape;83;p16"/>
          <p:cNvSpPr/>
          <p:nvPr/>
        </p:nvSpPr>
        <p:spPr>
          <a:xfrm>
            <a:off x="540315" y="1073016"/>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 name="Google Shape;84;p16"/>
          <p:cNvSpPr/>
          <p:nvPr/>
        </p:nvSpPr>
        <p:spPr>
          <a:xfrm>
            <a:off x="3663758" y="2096130"/>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 name="Google Shape;85;p16"/>
          <p:cNvSpPr/>
          <p:nvPr/>
        </p:nvSpPr>
        <p:spPr>
          <a:xfrm>
            <a:off x="3674838" y="3287595"/>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 name="Google Shape;86;p16"/>
          <p:cNvSpPr txBox="1"/>
          <p:nvPr/>
        </p:nvSpPr>
        <p:spPr>
          <a:xfrm>
            <a:off x="6317400" y="2233550"/>
            <a:ext cx="2775000" cy="26967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20650" algn="l" rtl="0">
              <a:lnSpc>
                <a:spcPct val="100000"/>
              </a:lnSpc>
              <a:spcBef>
                <a:spcPts val="0"/>
              </a:spcBef>
              <a:spcAft>
                <a:spcPts val="0"/>
              </a:spcAft>
              <a:buClr>
                <a:schemeClr val="dk1"/>
              </a:buClr>
              <a:buSzPts val="1000"/>
              <a:buFont typeface="Calibri"/>
              <a:buChar char="●"/>
            </a:pPr>
            <a:r>
              <a:rPr lang="en" sz="1000" u="sng">
                <a:solidFill>
                  <a:schemeClr val="hlink"/>
                </a:solidFill>
                <a:latin typeface="Calibri"/>
                <a:ea typeface="Calibri"/>
                <a:cs typeface="Calibri"/>
                <a:sym typeface="Calibri"/>
                <a:hlinkClick r:id="rId5"/>
              </a:rPr>
              <a:t>https://lmarena.ai/leaderboard/text</a:t>
            </a:r>
            <a:r>
              <a:rPr lang="en" sz="1000">
                <a:latin typeface="Calibri"/>
                <a:ea typeface="Calibri"/>
                <a:cs typeface="Calibri"/>
                <a:sym typeface="Calibri"/>
              </a:rPr>
              <a:t> </a:t>
            </a:r>
            <a:endParaRPr sz="1000">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u="sng">
                <a:solidFill>
                  <a:schemeClr val="hlink"/>
                </a:solidFill>
                <a:latin typeface="Calibri"/>
                <a:ea typeface="Calibri"/>
                <a:cs typeface="Calibri"/>
                <a:sym typeface="Calibri"/>
                <a:hlinkClick r:id="rId7"/>
              </a:rPr>
              <a:t>https://web.lmarena.ai/leaderboard</a:t>
            </a:r>
            <a:r>
              <a:rPr lang="en" sz="1000">
                <a:latin typeface="Calibri"/>
                <a:ea typeface="Calibri"/>
                <a:cs typeface="Calibri"/>
                <a:sym typeface="Calibri"/>
              </a:rPr>
              <a:t> </a:t>
            </a:r>
            <a:endParaRPr sz="1000">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u="sng">
                <a:solidFill>
                  <a:schemeClr val="hlink"/>
                </a:solidFill>
                <a:latin typeface="Calibri"/>
                <a:ea typeface="Calibri"/>
                <a:cs typeface="Calibri"/>
                <a:sym typeface="Calibri"/>
                <a:hlinkClick r:id="rId8"/>
              </a:rPr>
              <a:t>https://openlm.ai/chatbot-arena/</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u="sng">
                <a:solidFill>
                  <a:schemeClr val="hlink"/>
                </a:solidFill>
                <a:latin typeface="Calibri"/>
                <a:ea typeface="Calibri"/>
                <a:cs typeface="Calibri"/>
                <a:sym typeface="Calibri"/>
                <a:hlinkClick r:id="rId9"/>
              </a:rPr>
              <a:t>https://beta.lmarena.ai</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b="0" i="0" u="none" strike="noStrike" cap="none">
                <a:solidFill>
                  <a:schemeClr val="dk1"/>
                </a:solidFill>
                <a:latin typeface="Calibri"/>
                <a:ea typeface="Calibri"/>
                <a:cs typeface="Calibri"/>
                <a:sym typeface="Calibri"/>
              </a:rPr>
              <a:t>Web Leaderboard</a:t>
            </a:r>
            <a:r>
              <a:rPr lang="en" sz="900" b="0" i="0" u="none" strike="noStrike" cap="none">
                <a:solidFill>
                  <a:schemeClr val="dk1"/>
                </a:solidFill>
                <a:latin typeface="Calibri"/>
                <a:ea typeface="Calibri"/>
                <a:cs typeface="Calibri"/>
                <a:sym typeface="Calibri"/>
              </a:rPr>
              <a:t> </a:t>
            </a:r>
            <a:br>
              <a:rPr lang="en" sz="900" b="0" i="0" u="none" strike="noStrike" cap="none">
                <a:solidFill>
                  <a:schemeClr val="dk1"/>
                </a:solidFill>
                <a:latin typeface="Calibri"/>
                <a:ea typeface="Calibri"/>
                <a:cs typeface="Calibri"/>
                <a:sym typeface="Calibri"/>
              </a:rPr>
            </a:br>
            <a:r>
              <a:rPr lang="en" sz="900" b="0" i="0" u="sng" strike="noStrike" cap="none">
                <a:solidFill>
                  <a:schemeClr val="hlink"/>
                </a:solidFill>
                <a:latin typeface="Calibri"/>
                <a:ea typeface="Calibri"/>
                <a:cs typeface="Calibri"/>
                <a:sym typeface="Calibri"/>
                <a:hlinkClick r:id="rId7"/>
              </a:rPr>
              <a:t>https://web.lmarena.ai/leaderboard</a:t>
            </a:r>
            <a:r>
              <a:rPr lang="en" sz="900" b="0" i="0" u="none" strike="noStrike" cap="none">
                <a:solidFill>
                  <a:schemeClr val="dk1"/>
                </a:solidFill>
                <a:latin typeface="Calibri"/>
                <a:ea typeface="Calibri"/>
                <a:cs typeface="Calibri"/>
                <a:sym typeface="Calibri"/>
              </a:rPr>
              <a:t> </a:t>
            </a:r>
            <a:endParaRPr sz="900" b="0" i="0" u="none" strike="noStrike" cap="none">
              <a:solidFill>
                <a:schemeClr val="dk1"/>
              </a:solidFill>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b="0" i="0" u="none" strike="noStrike" cap="none">
                <a:solidFill>
                  <a:schemeClr val="dk1"/>
                </a:solidFill>
                <a:latin typeface="Calibri"/>
                <a:ea typeface="Calibri"/>
                <a:cs typeface="Calibri"/>
                <a:sym typeface="Calibri"/>
              </a:rPr>
              <a:t>LLM Leaderboard - by @LlmStats </a:t>
            </a:r>
            <a:br>
              <a:rPr lang="en" sz="900" b="0" i="0" u="none" strike="noStrike" cap="none">
                <a:solidFill>
                  <a:schemeClr val="dk1"/>
                </a:solidFill>
                <a:latin typeface="Calibri"/>
                <a:ea typeface="Calibri"/>
                <a:cs typeface="Calibri"/>
                <a:sym typeface="Calibri"/>
              </a:rPr>
            </a:br>
            <a:r>
              <a:rPr lang="en" sz="900" b="0" i="0" u="sng" strike="noStrike" cap="none">
                <a:solidFill>
                  <a:schemeClr val="hlink"/>
                </a:solidFill>
                <a:latin typeface="Calibri"/>
                <a:ea typeface="Calibri"/>
                <a:cs typeface="Calibri"/>
                <a:sym typeface="Calibri"/>
                <a:hlinkClick r:id="rId10"/>
              </a:rPr>
              <a:t>https://llmworld.net/llm_leaderboards/</a:t>
            </a:r>
            <a:r>
              <a:rPr lang="en" sz="900" b="0" i="0" u="none" strike="noStrike" cap="none">
                <a:solidFill>
                  <a:schemeClr val="dk1"/>
                </a:solidFill>
                <a:latin typeface="Calibri"/>
                <a:ea typeface="Calibri"/>
                <a:cs typeface="Calibri"/>
                <a:sym typeface="Calibri"/>
              </a:rPr>
              <a:t> </a:t>
            </a:r>
            <a:endParaRPr sz="900" b="0" i="0" u="none" strike="noStrike" cap="none">
              <a:solidFill>
                <a:schemeClr val="dk1"/>
              </a:solidFill>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b="0" i="0" u="none" strike="noStrike" cap="none">
                <a:solidFill>
                  <a:schemeClr val="dk1"/>
                </a:solidFill>
                <a:latin typeface="Calibri"/>
                <a:ea typeface="Calibri"/>
                <a:cs typeface="Calibri"/>
                <a:sym typeface="Calibri"/>
              </a:rPr>
              <a:t>LLM Leaderboard - by StackAI</a:t>
            </a:r>
            <a:r>
              <a:rPr lang="en" sz="900">
                <a:solidFill>
                  <a:schemeClr val="dk1"/>
                </a:solidFill>
                <a:latin typeface="Calibri"/>
                <a:ea typeface="Calibri"/>
                <a:cs typeface="Calibri"/>
                <a:sym typeface="Calibri"/>
              </a:rPr>
              <a:t> </a:t>
            </a:r>
            <a:br>
              <a:rPr lang="en" sz="900">
                <a:solidFill>
                  <a:schemeClr val="dk1"/>
                </a:solidFill>
                <a:latin typeface="Calibri"/>
                <a:ea typeface="Calibri"/>
                <a:cs typeface="Calibri"/>
                <a:sym typeface="Calibri"/>
              </a:rPr>
            </a:br>
            <a:r>
              <a:rPr lang="en" sz="900" b="0" i="0" u="sng" strike="noStrike" cap="none">
                <a:solidFill>
                  <a:schemeClr val="hlink"/>
                </a:solidFill>
                <a:latin typeface="Calibri"/>
                <a:ea typeface="Calibri"/>
                <a:cs typeface="Calibri"/>
                <a:sym typeface="Calibri"/>
                <a:hlinkClick r:id="rId11"/>
              </a:rPr>
              <a:t>https://www.stack-ai.com/llm-leaderboard</a:t>
            </a:r>
            <a:r>
              <a:rPr lang="en" sz="900" b="0" i="0" u="none" strike="noStrike" cap="none">
                <a:solidFill>
                  <a:schemeClr val="dk1"/>
                </a:solidFill>
                <a:latin typeface="Calibri"/>
                <a:ea typeface="Calibri"/>
                <a:cs typeface="Calibri"/>
                <a:sym typeface="Calibri"/>
              </a:rPr>
              <a:t> </a:t>
            </a:r>
            <a:endParaRPr sz="900" b="0" i="0" u="none" strike="noStrike" cap="none">
              <a:solidFill>
                <a:schemeClr val="dk1"/>
              </a:solidFill>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b="0" i="0" u="none" strike="noStrike" cap="none">
                <a:solidFill>
                  <a:schemeClr val="dk1"/>
                </a:solidFill>
                <a:latin typeface="Calibri"/>
                <a:ea typeface="Calibri"/>
                <a:cs typeface="Calibri"/>
                <a:sym typeface="Calibri"/>
              </a:rPr>
              <a:t>LLM Leaderboard - by Artificial Analysis</a:t>
            </a:r>
            <a:r>
              <a:rPr lang="en" sz="1000">
                <a:solidFill>
                  <a:schemeClr val="dk1"/>
                </a:solidFill>
                <a:latin typeface="Calibri"/>
                <a:ea typeface="Calibri"/>
                <a:cs typeface="Calibri"/>
                <a:sym typeface="Calibri"/>
              </a:rPr>
              <a:t> </a:t>
            </a:r>
            <a:br>
              <a:rPr lang="en" sz="900">
                <a:solidFill>
                  <a:schemeClr val="dk1"/>
                </a:solidFill>
                <a:latin typeface="Calibri"/>
                <a:ea typeface="Calibri"/>
                <a:cs typeface="Calibri"/>
                <a:sym typeface="Calibri"/>
              </a:rPr>
            </a:br>
            <a:r>
              <a:rPr lang="en" sz="900" b="0" i="0" u="sng" strike="noStrike" cap="none">
                <a:solidFill>
                  <a:schemeClr val="hlink"/>
                </a:solidFill>
                <a:latin typeface="Calibri"/>
                <a:ea typeface="Calibri"/>
                <a:cs typeface="Calibri"/>
                <a:sym typeface="Calibri"/>
                <a:hlinkClick r:id="rId12"/>
              </a:rPr>
              <a:t>https://artificialanalysis.ai/leaderboards/models</a:t>
            </a:r>
            <a:r>
              <a:rPr lang="en" sz="1000" b="0" i="0" u="none" strike="noStrike" cap="none">
                <a:solidFill>
                  <a:schemeClr val="dk1"/>
                </a:solidFill>
                <a:latin typeface="Calibri"/>
                <a:ea typeface="Calibri"/>
                <a:cs typeface="Calibri"/>
                <a:sym typeface="Calibri"/>
              </a:rPr>
              <a:t> </a:t>
            </a:r>
            <a:endParaRPr sz="1000" b="0" i="0" u="none" strike="noStrike" cap="none">
              <a:solidFill>
                <a:schemeClr val="dk1"/>
              </a:solidFill>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b="0" i="0" u="none" strike="noStrike" cap="none">
                <a:solidFill>
                  <a:schemeClr val="dk1"/>
                </a:solidFill>
                <a:latin typeface="Calibri"/>
                <a:ea typeface="Calibri"/>
                <a:cs typeface="Calibri"/>
                <a:sym typeface="Calibri"/>
              </a:rPr>
              <a:t>Open LLM Leaderboard - by Hugging Face</a:t>
            </a:r>
            <a:r>
              <a:rPr lang="en" sz="900" b="0" i="0" u="none" strike="noStrike" cap="none">
                <a:solidFill>
                  <a:schemeClr val="dk1"/>
                </a:solidFill>
                <a:latin typeface="Calibri"/>
                <a:ea typeface="Calibri"/>
                <a:cs typeface="Calibri"/>
                <a:sym typeface="Calibri"/>
              </a:rPr>
              <a:t> </a:t>
            </a:r>
            <a:br>
              <a:rPr lang="en" sz="900" b="0" i="0" u="none" strike="noStrike" cap="none">
                <a:solidFill>
                  <a:schemeClr val="dk1"/>
                </a:solidFill>
                <a:latin typeface="Calibri"/>
                <a:ea typeface="Calibri"/>
                <a:cs typeface="Calibri"/>
                <a:sym typeface="Calibri"/>
              </a:rPr>
            </a:br>
            <a:r>
              <a:rPr lang="en" sz="900" b="0" i="0" u="sng" strike="noStrike" cap="none">
                <a:solidFill>
                  <a:schemeClr val="hlink"/>
                </a:solidFill>
                <a:latin typeface="Calibri"/>
                <a:ea typeface="Calibri"/>
                <a:cs typeface="Calibri"/>
                <a:sym typeface="Calibri"/>
                <a:hlinkClick r:id="rId13"/>
              </a:rPr>
              <a:t>https://huggingface.co/open-llm-leaderboard</a:t>
            </a:r>
            <a:r>
              <a:rPr lang="en" sz="900" b="0" i="0" u="none" strike="noStrike" cap="none">
                <a:solidFill>
                  <a:schemeClr val="dk1"/>
                </a:solidFill>
                <a:latin typeface="Calibri"/>
                <a:ea typeface="Calibri"/>
                <a:cs typeface="Calibri"/>
                <a:sym typeface="Calibri"/>
              </a:rPr>
              <a:t> </a:t>
            </a:r>
            <a:endParaRPr sz="900" b="0" i="0" u="none" strike="noStrike" cap="none">
              <a:solidFill>
                <a:schemeClr val="dk1"/>
              </a:solidFill>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b="0" i="0" u="none" strike="noStrike" cap="none">
                <a:solidFill>
                  <a:schemeClr val="dk1"/>
                </a:solidFill>
                <a:latin typeface="Calibri"/>
                <a:ea typeface="Calibri"/>
                <a:cs typeface="Calibri"/>
                <a:sym typeface="Calibri"/>
              </a:rPr>
              <a:t>LLM Leaderboard - by Vellum </a:t>
            </a:r>
            <a:br>
              <a:rPr lang="en" sz="900" b="0" i="0" u="none" strike="noStrike" cap="none">
                <a:solidFill>
                  <a:schemeClr val="dk1"/>
                </a:solidFill>
                <a:latin typeface="Calibri"/>
                <a:ea typeface="Calibri"/>
                <a:cs typeface="Calibri"/>
                <a:sym typeface="Calibri"/>
              </a:rPr>
            </a:br>
            <a:r>
              <a:rPr lang="en" sz="900" b="0" i="0" u="sng" strike="noStrike" cap="none">
                <a:solidFill>
                  <a:schemeClr val="hlink"/>
                </a:solidFill>
                <a:latin typeface="Calibri"/>
                <a:ea typeface="Calibri"/>
                <a:cs typeface="Calibri"/>
                <a:sym typeface="Calibri"/>
                <a:hlinkClick r:id="rId14"/>
              </a:rPr>
              <a:t>https://www.vellum.ai/llm-leaderboard</a:t>
            </a:r>
            <a:r>
              <a:rPr lang="en" sz="900" b="0" i="0" u="none" strike="noStrike" cap="none">
                <a:solidFill>
                  <a:schemeClr val="dk1"/>
                </a:solidFill>
                <a:latin typeface="Calibri"/>
                <a:ea typeface="Calibri"/>
                <a:cs typeface="Calibri"/>
                <a:sym typeface="Calibri"/>
              </a:rPr>
              <a:t> </a:t>
            </a:r>
            <a:endParaRPr sz="900" b="0" i="0" u="none" strike="noStrike" cap="none">
              <a:solidFill>
                <a:schemeClr val="dk1"/>
              </a:solidFill>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a:solidFill>
                  <a:schemeClr val="dk1"/>
                </a:solidFill>
                <a:latin typeface="Calibri"/>
                <a:ea typeface="Calibri"/>
                <a:cs typeface="Calibri"/>
                <a:sym typeface="Calibri"/>
              </a:rPr>
              <a:t>AI Benchmarking Hub</a:t>
            </a:r>
            <a:br>
              <a:rPr lang="en" sz="1000">
                <a:solidFill>
                  <a:schemeClr val="dk1"/>
                </a:solidFill>
                <a:latin typeface="Calibri"/>
                <a:ea typeface="Calibri"/>
                <a:cs typeface="Calibri"/>
                <a:sym typeface="Calibri"/>
              </a:rPr>
            </a:br>
            <a:r>
              <a:rPr lang="en" sz="900" u="sng">
                <a:solidFill>
                  <a:schemeClr val="hlink"/>
                </a:solidFill>
                <a:latin typeface="Calibri"/>
                <a:ea typeface="Calibri"/>
                <a:cs typeface="Calibri"/>
                <a:sym typeface="Calibri"/>
                <a:hlinkClick r:id="rId15"/>
              </a:rPr>
              <a:t>https://epoch.ai/data/ai-benchmarking-dashboard</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sp>
        <p:nvSpPr>
          <p:cNvPr id="87" name="Google Shape;87;p16"/>
          <p:cNvSpPr txBox="1"/>
          <p:nvPr/>
        </p:nvSpPr>
        <p:spPr>
          <a:xfrm>
            <a:off x="3377711" y="3468593"/>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88" name="Google Shape;88;p16"/>
          <p:cNvSpPr/>
          <p:nvPr/>
        </p:nvSpPr>
        <p:spPr>
          <a:xfrm>
            <a:off x="3668580" y="3476987"/>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 name="Google Shape;89;p16"/>
          <p:cNvSpPr/>
          <p:nvPr/>
        </p:nvSpPr>
        <p:spPr>
          <a:xfrm>
            <a:off x="3675976" y="2493349"/>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 name="Google Shape;90;p16"/>
          <p:cNvSpPr/>
          <p:nvPr/>
        </p:nvSpPr>
        <p:spPr>
          <a:xfrm>
            <a:off x="3675582" y="4286187"/>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 name="Google Shape;91;p16"/>
          <p:cNvSpPr txBox="1"/>
          <p:nvPr/>
        </p:nvSpPr>
        <p:spPr>
          <a:xfrm flipH="1">
            <a:off x="3605861" y="4485784"/>
            <a:ext cx="194400" cy="1416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latin typeface="Calibri"/>
                <a:ea typeface="Calibri"/>
                <a:cs typeface="Calibri"/>
                <a:sym typeface="Calibri"/>
              </a:rPr>
              <a:t>M</a:t>
            </a:r>
            <a:endParaRPr sz="800" b="0" i="0" u="none" strike="noStrike" cap="none">
              <a:solidFill>
                <a:srgbClr val="1F2937"/>
              </a:solidFill>
              <a:latin typeface="Calibri"/>
              <a:ea typeface="Calibri"/>
              <a:cs typeface="Calibri"/>
              <a:sym typeface="Calibri"/>
            </a:endParaRPr>
          </a:p>
        </p:txBody>
      </p:sp>
      <p:sp>
        <p:nvSpPr>
          <p:cNvPr id="92" name="Google Shape;92;p16"/>
          <p:cNvSpPr txBox="1"/>
          <p:nvPr/>
        </p:nvSpPr>
        <p:spPr>
          <a:xfrm>
            <a:off x="6736325" y="438010"/>
            <a:ext cx="2356200" cy="357000"/>
          </a:xfrm>
          <a:prstGeom prst="rect">
            <a:avLst/>
          </a:prstGeom>
          <a:solidFill>
            <a:srgbClr val="C7E6AF"/>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None/>
            </a:pPr>
            <a:r>
              <a:rPr lang="en" sz="1100">
                <a:solidFill>
                  <a:schemeClr val="dk1"/>
                </a:solidFill>
                <a:latin typeface="Calibri"/>
                <a:ea typeface="Calibri"/>
                <a:cs typeface="Calibri"/>
                <a:sym typeface="Calibri"/>
              </a:rPr>
              <a:t>LM Arena secures $100M to expand AI benchmarking (at $600M valuation)</a:t>
            </a:r>
            <a:endParaRPr sz="800" b="0" i="0" u="none" strike="noStrike" cap="none">
              <a:solidFill>
                <a:schemeClr val="dk1"/>
              </a:solidFill>
              <a:latin typeface="Calibri"/>
              <a:ea typeface="Calibri"/>
              <a:cs typeface="Calibri"/>
              <a:sym typeface="Calibri"/>
            </a:endParaRPr>
          </a:p>
        </p:txBody>
      </p:sp>
      <p:sp>
        <p:nvSpPr>
          <p:cNvPr id="93" name="Google Shape;93;p16"/>
          <p:cNvSpPr/>
          <p:nvPr/>
        </p:nvSpPr>
        <p:spPr>
          <a:xfrm>
            <a:off x="3674780" y="1031197"/>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 name="Google Shape;94;p16"/>
          <p:cNvSpPr/>
          <p:nvPr/>
        </p:nvSpPr>
        <p:spPr>
          <a:xfrm>
            <a:off x="3665816" y="1885972"/>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 name="Google Shape;95;p16"/>
          <p:cNvSpPr/>
          <p:nvPr/>
        </p:nvSpPr>
        <p:spPr>
          <a:xfrm>
            <a:off x="3667411" y="1243678"/>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 name="Google Shape;96;p16"/>
          <p:cNvSpPr/>
          <p:nvPr/>
        </p:nvSpPr>
        <p:spPr>
          <a:xfrm>
            <a:off x="3668586" y="3694857"/>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 name="Google Shape;97;p16"/>
          <p:cNvSpPr txBox="1"/>
          <p:nvPr/>
        </p:nvSpPr>
        <p:spPr>
          <a:xfrm>
            <a:off x="3373337" y="2885947"/>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98" name="Google Shape;98;p16"/>
          <p:cNvSpPr/>
          <p:nvPr/>
        </p:nvSpPr>
        <p:spPr>
          <a:xfrm>
            <a:off x="3673794" y="2897236"/>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 name="Google Shape;99;p16"/>
          <p:cNvSpPr txBox="1"/>
          <p:nvPr/>
        </p:nvSpPr>
        <p:spPr>
          <a:xfrm>
            <a:off x="237466" y="3656325"/>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00" name="Google Shape;100;p16"/>
          <p:cNvSpPr/>
          <p:nvPr/>
        </p:nvSpPr>
        <p:spPr>
          <a:xfrm>
            <a:off x="536732" y="3663572"/>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 name="Google Shape;101;p16"/>
          <p:cNvSpPr txBox="1"/>
          <p:nvPr/>
        </p:nvSpPr>
        <p:spPr>
          <a:xfrm>
            <a:off x="237466" y="2649600"/>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02" name="Google Shape;102;p16"/>
          <p:cNvSpPr/>
          <p:nvPr/>
        </p:nvSpPr>
        <p:spPr>
          <a:xfrm>
            <a:off x="536732" y="2656847"/>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 name="Google Shape;103;p16"/>
          <p:cNvSpPr/>
          <p:nvPr/>
        </p:nvSpPr>
        <p:spPr>
          <a:xfrm>
            <a:off x="536729" y="2858357"/>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 name="Google Shape;104;p16"/>
          <p:cNvSpPr/>
          <p:nvPr/>
        </p:nvSpPr>
        <p:spPr>
          <a:xfrm>
            <a:off x="546189" y="1847161"/>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 name="Google Shape;105;p16"/>
          <p:cNvSpPr/>
          <p:nvPr/>
        </p:nvSpPr>
        <p:spPr>
          <a:xfrm>
            <a:off x="538783" y="2461073"/>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 name="Google Shape;106;p16"/>
          <p:cNvSpPr/>
          <p:nvPr/>
        </p:nvSpPr>
        <p:spPr>
          <a:xfrm>
            <a:off x="540326" y="4057540"/>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 name="Google Shape;107;p16"/>
          <p:cNvSpPr/>
          <p:nvPr/>
        </p:nvSpPr>
        <p:spPr>
          <a:xfrm>
            <a:off x="540337" y="4845770"/>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 name="Google Shape;108;p16"/>
          <p:cNvSpPr txBox="1"/>
          <p:nvPr/>
        </p:nvSpPr>
        <p:spPr>
          <a:xfrm flipH="1">
            <a:off x="469111" y="1650731"/>
            <a:ext cx="194400" cy="1416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latin typeface="Calibri"/>
                <a:ea typeface="Calibri"/>
                <a:cs typeface="Calibri"/>
                <a:sym typeface="Calibri"/>
              </a:rPr>
              <a:t>x.ai</a:t>
            </a:r>
            <a:endParaRPr sz="800" b="0" i="0" u="none" strike="noStrike" cap="none">
              <a:solidFill>
                <a:srgbClr val="1F2937"/>
              </a:solidFill>
              <a:latin typeface="Calibri"/>
              <a:ea typeface="Calibri"/>
              <a:cs typeface="Calibri"/>
              <a:sym typeface="Calibri"/>
            </a:endParaRPr>
          </a:p>
        </p:txBody>
      </p:sp>
      <p:sp>
        <p:nvSpPr>
          <p:cNvPr id="109" name="Google Shape;109;p16"/>
          <p:cNvSpPr/>
          <p:nvPr/>
        </p:nvSpPr>
        <p:spPr>
          <a:xfrm>
            <a:off x="533242" y="3457938"/>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 name="Google Shape;110;p16"/>
          <p:cNvSpPr/>
          <p:nvPr/>
        </p:nvSpPr>
        <p:spPr>
          <a:xfrm>
            <a:off x="537771" y="3059851"/>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 name="Google Shape;111;p16"/>
          <p:cNvSpPr txBox="1"/>
          <p:nvPr/>
        </p:nvSpPr>
        <p:spPr>
          <a:xfrm>
            <a:off x="239552" y="4247417"/>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12" name="Google Shape;112;p16"/>
          <p:cNvSpPr/>
          <p:nvPr/>
        </p:nvSpPr>
        <p:spPr>
          <a:xfrm>
            <a:off x="538818" y="4254664"/>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 name="Google Shape;113;p16"/>
          <p:cNvSpPr/>
          <p:nvPr/>
        </p:nvSpPr>
        <p:spPr>
          <a:xfrm>
            <a:off x="533239" y="4665581"/>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 name="Google Shape;114;p16"/>
          <p:cNvSpPr/>
          <p:nvPr/>
        </p:nvSpPr>
        <p:spPr>
          <a:xfrm>
            <a:off x="537018" y="1455669"/>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 name="Google Shape;115;p16"/>
          <p:cNvSpPr txBox="1"/>
          <p:nvPr/>
        </p:nvSpPr>
        <p:spPr>
          <a:xfrm>
            <a:off x="239552" y="2058652"/>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16" name="Google Shape;116;p16"/>
          <p:cNvSpPr/>
          <p:nvPr/>
        </p:nvSpPr>
        <p:spPr>
          <a:xfrm>
            <a:off x="538818" y="2065899"/>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 name="Google Shape;117;p16"/>
          <p:cNvSpPr txBox="1"/>
          <p:nvPr/>
        </p:nvSpPr>
        <p:spPr>
          <a:xfrm>
            <a:off x="6317400" y="1487425"/>
            <a:ext cx="2775000" cy="3417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a:latin typeface="Calibri"/>
                <a:ea typeface="Calibri"/>
                <a:cs typeface="Calibri"/>
                <a:sym typeface="Calibri"/>
              </a:rPr>
              <a:t>Grok 4 Benchmarks</a:t>
            </a:r>
            <a:endParaRPr sz="900">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16"/>
              </a:rPr>
              <a:t>https://artificialanalysis.ai/models/grok-4</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sp>
        <p:nvSpPr>
          <p:cNvPr id="118" name="Google Shape;118;p16"/>
          <p:cNvSpPr txBox="1"/>
          <p:nvPr/>
        </p:nvSpPr>
        <p:spPr>
          <a:xfrm flipH="1">
            <a:off x="3605848" y="2285133"/>
            <a:ext cx="194400" cy="1416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latin typeface="Calibri"/>
                <a:ea typeface="Calibri"/>
                <a:cs typeface="Calibri"/>
                <a:sym typeface="Calibri"/>
              </a:rPr>
              <a:t>x.ai</a:t>
            </a:r>
            <a:endParaRPr sz="800" b="0" i="0" u="none" strike="noStrike" cap="none">
              <a:solidFill>
                <a:srgbClr val="1F2937"/>
              </a:solidFill>
              <a:latin typeface="Calibri"/>
              <a:ea typeface="Calibri"/>
              <a:cs typeface="Calibri"/>
              <a:sym typeface="Calibri"/>
            </a:endParaRPr>
          </a:p>
        </p:txBody>
      </p:sp>
      <p:sp>
        <p:nvSpPr>
          <p:cNvPr id="119" name="Google Shape;119;p16"/>
          <p:cNvSpPr/>
          <p:nvPr/>
        </p:nvSpPr>
        <p:spPr>
          <a:xfrm>
            <a:off x="3676046" y="4888568"/>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aphicFrame>
        <p:nvGraphicFramePr>
          <p:cNvPr id="120" name="Google Shape;120;p16"/>
          <p:cNvGraphicFramePr/>
          <p:nvPr/>
        </p:nvGraphicFramePr>
        <p:xfrm>
          <a:off x="3807158" y="784950"/>
          <a:ext cx="3000000" cy="3000000"/>
        </p:xfrm>
        <a:graphic>
          <a:graphicData uri="http://schemas.openxmlformats.org/drawingml/2006/table">
            <a:tbl>
              <a:tblPr>
                <a:noFill/>
                <a:tableStyleId>{F37E95AA-4546-418D-B601-3EF486D005B3}</a:tableStyleId>
              </a:tblPr>
              <a:tblGrid>
                <a:gridCol w="2018175">
                  <a:extLst>
                    <a:ext uri="{9D8B030D-6E8A-4147-A177-3AD203B41FA5}">
                      <a16:colId xmlns:a16="http://schemas.microsoft.com/office/drawing/2014/main" val="20000"/>
                    </a:ext>
                  </a:extLst>
                </a:gridCol>
                <a:gridCol w="338025">
                  <a:extLst>
                    <a:ext uri="{9D8B030D-6E8A-4147-A177-3AD203B41FA5}">
                      <a16:colId xmlns:a16="http://schemas.microsoft.com/office/drawing/2014/main" val="20001"/>
                    </a:ext>
                  </a:extLst>
                </a:gridCol>
              </a:tblGrid>
              <a:tr h="148825">
                <a:tc>
                  <a:txBody>
                    <a:bodyPr/>
                    <a:lstStyle/>
                    <a:p>
                      <a:pPr marL="0" lvl="0" indent="0" algn="l" rtl="0">
                        <a:lnSpc>
                          <a:spcPct val="115000"/>
                        </a:lnSpc>
                        <a:spcBef>
                          <a:spcPts val="0"/>
                        </a:spcBef>
                        <a:spcAft>
                          <a:spcPts val="0"/>
                        </a:spcAft>
                        <a:buNone/>
                      </a:pPr>
                      <a:r>
                        <a:rPr lang="en" sz="900">
                          <a:latin typeface="Calibri"/>
                          <a:ea typeface="Calibri"/>
                          <a:cs typeface="Calibri"/>
                          <a:sym typeface="Calibri"/>
                        </a:rPr>
                        <a:t>Model</a:t>
                      </a:r>
                      <a:endParaRPr sz="900">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l" rtl="0">
                        <a:lnSpc>
                          <a:spcPct val="115000"/>
                        </a:lnSpc>
                        <a:spcBef>
                          <a:spcPts val="0"/>
                        </a:spcBef>
                        <a:spcAft>
                          <a:spcPts val="0"/>
                        </a:spcAft>
                        <a:buNone/>
                      </a:pPr>
                      <a:r>
                        <a:rPr lang="en" sz="900">
                          <a:latin typeface="Calibri"/>
                          <a:ea typeface="Calibri"/>
                          <a:cs typeface="Calibri"/>
                          <a:sym typeface="Calibri"/>
                        </a:rPr>
                        <a:t>Score</a:t>
                      </a:r>
                      <a:endParaRPr sz="900">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00"/>
                  </a:ext>
                </a:extLst>
              </a:tr>
              <a:tr h="148825">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17">
                            <a:extLst>
                              <a:ext uri="{A12FA001-AC4F-418D-AE19-62706E023703}">
                                <ahyp:hlinkClr xmlns:ahyp="http://schemas.microsoft.com/office/drawing/2018/hyperlinkcolor" val="tx"/>
                              </a:ext>
                            </a:extLst>
                          </a:hlinkClick>
                        </a:rPr>
                        <a:t>gemini-2.5-pro</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636879"/>
                          </a:solidFill>
                          <a:latin typeface="Calibri"/>
                          <a:ea typeface="Calibri"/>
                          <a:cs typeface="Calibri"/>
                          <a:sym typeface="Calibri"/>
                        </a:rPr>
                        <a:t>1482</a:t>
                      </a:r>
                      <a:endParaRPr sz="9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01"/>
                  </a:ext>
                </a:extLst>
              </a:tr>
              <a:tr h="233850">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18">
                            <a:extLst>
                              <a:ext uri="{A12FA001-AC4F-418D-AE19-62706E023703}">
                                <ahyp:hlinkClr xmlns:ahyp="http://schemas.microsoft.com/office/drawing/2018/hyperlinkcolor" val="tx"/>
                              </a:ext>
                            </a:extLst>
                          </a:hlinkClick>
                        </a:rPr>
                        <a:t>claude-opus-4-20250514-thinking-16k</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636879"/>
                          </a:solidFill>
                          <a:latin typeface="Calibri"/>
                          <a:ea typeface="Calibri"/>
                          <a:cs typeface="Calibri"/>
                          <a:sym typeface="Calibri"/>
                        </a:rPr>
                        <a:t>1476</a:t>
                      </a:r>
                      <a:endParaRPr sz="9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02"/>
                  </a:ext>
                </a:extLst>
              </a:tr>
              <a:tr h="148825">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19">
                            <a:extLst>
                              <a:ext uri="{A12FA001-AC4F-418D-AE19-62706E023703}">
                                <ahyp:hlinkClr xmlns:ahyp="http://schemas.microsoft.com/office/drawing/2018/hyperlinkcolor" val="tx"/>
                              </a:ext>
                            </a:extLst>
                          </a:hlinkClick>
                        </a:rPr>
                        <a:t>chatgpt-4o-latest-20250326</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636879"/>
                          </a:solidFill>
                          <a:latin typeface="Calibri"/>
                          <a:ea typeface="Calibri"/>
                          <a:cs typeface="Calibri"/>
                          <a:sym typeface="Calibri"/>
                        </a:rPr>
                        <a:t>1475</a:t>
                      </a:r>
                      <a:endParaRPr sz="9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03"/>
                  </a:ext>
                </a:extLst>
              </a:tr>
              <a:tr h="148825">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20">
                            <a:extLst>
                              <a:ext uri="{A12FA001-AC4F-418D-AE19-62706E023703}">
                                <ahyp:hlinkClr xmlns:ahyp="http://schemas.microsoft.com/office/drawing/2018/hyperlinkcolor" val="tx"/>
                              </a:ext>
                            </a:extLst>
                          </a:hlinkClick>
                        </a:rPr>
                        <a:t>o3-2025-04-16</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636879"/>
                          </a:solidFill>
                          <a:latin typeface="Calibri"/>
                          <a:ea typeface="Calibri"/>
                          <a:cs typeface="Calibri"/>
                          <a:sym typeface="Calibri"/>
                        </a:rPr>
                        <a:t>1473</a:t>
                      </a:r>
                      <a:endParaRPr sz="9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04"/>
                  </a:ext>
                </a:extLst>
              </a:tr>
              <a:tr h="233850">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18">
                            <a:extLst>
                              <a:ext uri="{A12FA001-AC4F-418D-AE19-62706E023703}">
                                <ahyp:hlinkClr xmlns:ahyp="http://schemas.microsoft.com/office/drawing/2018/hyperlinkcolor" val="tx"/>
                              </a:ext>
                            </a:extLst>
                          </a:hlinkClick>
                        </a:rPr>
                        <a:t>claude-sonnet-4-20250514-thinking-32k</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636879"/>
                          </a:solidFill>
                          <a:latin typeface="Calibri"/>
                          <a:ea typeface="Calibri"/>
                          <a:cs typeface="Calibri"/>
                          <a:sym typeface="Calibri"/>
                        </a:rPr>
                        <a:t>1462</a:t>
                      </a:r>
                      <a:endParaRPr sz="9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05"/>
                  </a:ext>
                </a:extLst>
              </a:tr>
              <a:tr h="148825">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18">
                            <a:extLst>
                              <a:ext uri="{A12FA001-AC4F-418D-AE19-62706E023703}">
                                <ahyp:hlinkClr xmlns:ahyp="http://schemas.microsoft.com/office/drawing/2018/hyperlinkcolor" val="tx"/>
                              </a:ext>
                            </a:extLst>
                          </a:hlinkClick>
                        </a:rPr>
                        <a:t>claude-opus-4-20250514</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636879"/>
                          </a:solidFill>
                          <a:latin typeface="Calibri"/>
                          <a:ea typeface="Calibri"/>
                          <a:cs typeface="Calibri"/>
                          <a:sym typeface="Calibri"/>
                        </a:rPr>
                        <a:t>1462</a:t>
                      </a:r>
                      <a:endParaRPr sz="9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06"/>
                  </a:ext>
                </a:extLst>
              </a:tr>
              <a:tr h="148825">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21">
                            <a:extLst>
                              <a:ext uri="{A12FA001-AC4F-418D-AE19-62706E023703}">
                                <ahyp:hlinkClr xmlns:ahyp="http://schemas.microsoft.com/office/drawing/2018/hyperlinkcolor" val="tx"/>
                              </a:ext>
                            </a:extLst>
                          </a:hlinkClick>
                        </a:rPr>
                        <a:t>grok-4-0709</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D9EAD3"/>
                    </a:solidFill>
                  </a:tcPr>
                </a:tc>
                <a:tc>
                  <a:txBody>
                    <a:bodyPr/>
                    <a:lstStyle/>
                    <a:p>
                      <a:pPr marL="0" lvl="0" indent="0" algn="r" rtl="0">
                        <a:lnSpc>
                          <a:spcPct val="115000"/>
                        </a:lnSpc>
                        <a:spcBef>
                          <a:spcPts val="0"/>
                        </a:spcBef>
                        <a:spcAft>
                          <a:spcPts val="0"/>
                        </a:spcAft>
                        <a:buNone/>
                      </a:pPr>
                      <a:r>
                        <a:rPr lang="en" sz="900">
                          <a:solidFill>
                            <a:srgbClr val="636879"/>
                          </a:solidFill>
                          <a:latin typeface="Calibri"/>
                          <a:ea typeface="Calibri"/>
                          <a:cs typeface="Calibri"/>
                          <a:sym typeface="Calibri"/>
                        </a:rPr>
                        <a:t>1460</a:t>
                      </a:r>
                      <a:endParaRPr sz="9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07"/>
                  </a:ext>
                </a:extLst>
              </a:tr>
              <a:tr h="148825">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22">
                            <a:extLst>
                              <a:ext uri="{A12FA001-AC4F-418D-AE19-62706E023703}">
                                <ahyp:hlinkClr xmlns:ahyp="http://schemas.microsoft.com/office/drawing/2018/hyperlinkcolor" val="tx"/>
                              </a:ext>
                            </a:extLst>
                          </a:hlinkClick>
                        </a:rPr>
                        <a:t>gpt-4.5-preview-2025-02-27</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636879"/>
                          </a:solidFill>
                          <a:latin typeface="Calibri"/>
                          <a:ea typeface="Calibri"/>
                          <a:cs typeface="Calibri"/>
                          <a:sym typeface="Calibri"/>
                        </a:rPr>
                        <a:t>1459</a:t>
                      </a:r>
                      <a:endParaRPr sz="9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08"/>
                  </a:ext>
                </a:extLst>
              </a:tr>
              <a:tr h="148825">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23">
                            <a:extLst>
                              <a:ext uri="{A12FA001-AC4F-418D-AE19-62706E023703}">
                                <ahyp:hlinkClr xmlns:ahyp="http://schemas.microsoft.com/office/drawing/2018/hyperlinkcolor" val="tx"/>
                              </a:ext>
                            </a:extLst>
                          </a:hlinkClick>
                        </a:rPr>
                        <a:t>deepseek-r1-0528</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636879"/>
                          </a:solidFill>
                          <a:latin typeface="Calibri"/>
                          <a:ea typeface="Calibri"/>
                          <a:cs typeface="Calibri"/>
                          <a:sym typeface="Calibri"/>
                        </a:rPr>
                        <a:t>1454</a:t>
                      </a:r>
                      <a:endParaRPr sz="9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09"/>
                  </a:ext>
                </a:extLst>
              </a:tr>
              <a:tr h="148825">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24">
                            <a:extLst>
                              <a:ext uri="{A12FA001-AC4F-418D-AE19-62706E023703}">
                                <ahyp:hlinkClr xmlns:ahyp="http://schemas.microsoft.com/office/drawing/2018/hyperlinkcolor" val="tx"/>
                              </a:ext>
                            </a:extLst>
                          </a:hlinkClick>
                        </a:rPr>
                        <a:t>kimi-k2-0711-preview</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r" rtl="0">
                        <a:lnSpc>
                          <a:spcPct val="115000"/>
                        </a:lnSpc>
                        <a:spcBef>
                          <a:spcPts val="0"/>
                        </a:spcBef>
                        <a:spcAft>
                          <a:spcPts val="0"/>
                        </a:spcAft>
                        <a:buNone/>
                      </a:pPr>
                      <a:r>
                        <a:rPr lang="en" sz="900">
                          <a:solidFill>
                            <a:srgbClr val="636879"/>
                          </a:solidFill>
                          <a:latin typeface="Calibri"/>
                          <a:ea typeface="Calibri"/>
                          <a:cs typeface="Calibri"/>
                          <a:sym typeface="Calibri"/>
                        </a:rPr>
                        <a:t>1451</a:t>
                      </a:r>
                      <a:endParaRPr sz="9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10"/>
                  </a:ext>
                </a:extLst>
              </a:tr>
              <a:tr h="148825">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25">
                            <a:extLst>
                              <a:ext uri="{A12FA001-AC4F-418D-AE19-62706E023703}">
                                <ahyp:hlinkClr xmlns:ahyp="http://schemas.microsoft.com/office/drawing/2018/hyperlinkcolor" val="tx"/>
                              </a:ext>
                            </a:extLst>
                          </a:hlinkClick>
                        </a:rPr>
                        <a:t>qwen3-235b-a22b-no-thinking</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636879"/>
                          </a:solidFill>
                          <a:latin typeface="Calibri"/>
                          <a:ea typeface="Calibri"/>
                          <a:cs typeface="Calibri"/>
                          <a:sym typeface="Calibri"/>
                        </a:rPr>
                        <a:t>1442</a:t>
                      </a:r>
                      <a:endParaRPr sz="9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11"/>
                  </a:ext>
                </a:extLst>
              </a:tr>
              <a:tr h="148825">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26">
                            <a:extLst>
                              <a:ext uri="{A12FA001-AC4F-418D-AE19-62706E023703}">
                                <ahyp:hlinkClr xmlns:ahyp="http://schemas.microsoft.com/office/drawing/2018/hyperlinkcolor" val="tx"/>
                              </a:ext>
                            </a:extLst>
                          </a:hlinkClick>
                        </a:rPr>
                        <a:t>gpt-4.1-2025-04-14</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636879"/>
                          </a:solidFill>
                          <a:latin typeface="Calibri"/>
                          <a:ea typeface="Calibri"/>
                          <a:cs typeface="Calibri"/>
                          <a:sym typeface="Calibri"/>
                        </a:rPr>
                        <a:t>1441</a:t>
                      </a:r>
                      <a:endParaRPr sz="9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12"/>
                  </a:ext>
                </a:extLst>
              </a:tr>
              <a:tr h="148825">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27">
                            <a:extLst>
                              <a:ext uri="{A12FA001-AC4F-418D-AE19-62706E023703}">
                                <ahyp:hlinkClr xmlns:ahyp="http://schemas.microsoft.com/office/drawing/2018/hyperlinkcolor" val="tx"/>
                              </a:ext>
                            </a:extLst>
                          </a:hlinkClick>
                        </a:rPr>
                        <a:t>deepseek-v3-0324</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636879"/>
                          </a:solidFill>
                          <a:latin typeface="Calibri"/>
                          <a:ea typeface="Calibri"/>
                          <a:cs typeface="Calibri"/>
                          <a:sym typeface="Calibri"/>
                        </a:rPr>
                        <a:t>1438</a:t>
                      </a:r>
                      <a:endParaRPr sz="9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13"/>
                  </a:ext>
                </a:extLst>
              </a:tr>
              <a:tr h="148825">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18">
                            <a:extLst>
                              <a:ext uri="{A12FA001-AC4F-418D-AE19-62706E023703}">
                                <ahyp:hlinkClr xmlns:ahyp="http://schemas.microsoft.com/office/drawing/2018/hyperlinkcolor" val="tx"/>
                              </a:ext>
                            </a:extLst>
                          </a:hlinkClick>
                        </a:rPr>
                        <a:t>claude-sonnet-4-20250514</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636879"/>
                          </a:solidFill>
                          <a:latin typeface="Calibri"/>
                          <a:ea typeface="Calibri"/>
                          <a:cs typeface="Calibri"/>
                          <a:sym typeface="Calibri"/>
                        </a:rPr>
                        <a:t>1437</a:t>
                      </a:r>
                      <a:endParaRPr sz="9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14"/>
                  </a:ext>
                </a:extLst>
              </a:tr>
              <a:tr h="148825">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28">
                            <a:extLst>
                              <a:ext uri="{A12FA001-AC4F-418D-AE19-62706E023703}">
                                <ahyp:hlinkClr xmlns:ahyp="http://schemas.microsoft.com/office/drawing/2018/hyperlinkcolor" val="tx"/>
                              </a:ext>
                            </a:extLst>
                          </a:hlinkClick>
                        </a:rPr>
                        <a:t>grok-3-preview-02-24</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636879"/>
                          </a:solidFill>
                          <a:latin typeface="Calibri"/>
                          <a:ea typeface="Calibri"/>
                          <a:cs typeface="Calibri"/>
                          <a:sym typeface="Calibri"/>
                        </a:rPr>
                        <a:t>1435</a:t>
                      </a:r>
                      <a:endParaRPr sz="9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15"/>
                  </a:ext>
                </a:extLst>
              </a:tr>
              <a:tr h="148825">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29">
                            <a:extLst>
                              <a:ext uri="{A12FA001-AC4F-418D-AE19-62706E023703}">
                                <ahyp:hlinkClr xmlns:ahyp="http://schemas.microsoft.com/office/drawing/2018/hyperlinkcolor" val="tx"/>
                              </a:ext>
                            </a:extLst>
                          </a:hlinkClick>
                        </a:rPr>
                        <a:t>deepseek-r1</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636879"/>
                          </a:solidFill>
                          <a:latin typeface="Calibri"/>
                          <a:ea typeface="Calibri"/>
                          <a:cs typeface="Calibri"/>
                          <a:sym typeface="Calibri"/>
                        </a:rPr>
                        <a:t>1434</a:t>
                      </a:r>
                      <a:endParaRPr sz="9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16"/>
                  </a:ext>
                </a:extLst>
              </a:tr>
              <a:tr h="148825">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20">
                            <a:extLst>
                              <a:ext uri="{A12FA001-AC4F-418D-AE19-62706E023703}">
                                <ahyp:hlinkClr xmlns:ahyp="http://schemas.microsoft.com/office/drawing/2018/hyperlinkcolor" val="tx"/>
                              </a:ext>
                            </a:extLst>
                          </a:hlinkClick>
                        </a:rPr>
                        <a:t>o4-mini-2025-04-16</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636879"/>
                          </a:solidFill>
                          <a:latin typeface="Calibri"/>
                          <a:ea typeface="Calibri"/>
                          <a:cs typeface="Calibri"/>
                          <a:sym typeface="Calibri"/>
                        </a:rPr>
                        <a:t>1429</a:t>
                      </a:r>
                      <a:endParaRPr sz="9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17"/>
                  </a:ext>
                </a:extLst>
              </a:tr>
              <a:tr h="148825">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30">
                            <a:extLst>
                              <a:ext uri="{A12FA001-AC4F-418D-AE19-62706E023703}">
                                <ahyp:hlinkClr xmlns:ahyp="http://schemas.microsoft.com/office/drawing/2018/hyperlinkcolor" val="tx"/>
                              </a:ext>
                            </a:extLst>
                          </a:hlinkClick>
                        </a:rPr>
                        <a:t>mistral-medium-2505</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636879"/>
                          </a:solidFill>
                          <a:latin typeface="Calibri"/>
                          <a:ea typeface="Calibri"/>
                          <a:cs typeface="Calibri"/>
                          <a:sym typeface="Calibri"/>
                        </a:rPr>
                        <a:t>1423</a:t>
                      </a:r>
                      <a:endParaRPr sz="9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18"/>
                  </a:ext>
                </a:extLst>
              </a:tr>
              <a:tr h="148825">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26">
                            <a:extLst>
                              <a:ext uri="{A12FA001-AC4F-418D-AE19-62706E023703}">
                                <ahyp:hlinkClr xmlns:ahyp="http://schemas.microsoft.com/office/drawing/2018/hyperlinkcolor" val="tx"/>
                              </a:ext>
                            </a:extLst>
                          </a:hlinkClick>
                        </a:rPr>
                        <a:t>gpt-4.1-mini-2025-04-14</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636879"/>
                          </a:solidFill>
                          <a:latin typeface="Calibri"/>
                          <a:ea typeface="Calibri"/>
                          <a:cs typeface="Calibri"/>
                          <a:sym typeface="Calibri"/>
                        </a:rPr>
                        <a:t>1423</a:t>
                      </a:r>
                      <a:endParaRPr sz="9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19"/>
                  </a:ext>
                </a:extLst>
              </a:tr>
              <a:tr h="148825">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31">
                            <a:extLst>
                              <a:ext uri="{A12FA001-AC4F-418D-AE19-62706E023703}">
                                <ahyp:hlinkClr xmlns:ahyp="http://schemas.microsoft.com/office/drawing/2018/hyperlinkcolor" val="tx"/>
                              </a:ext>
                            </a:extLst>
                          </a:hlinkClick>
                        </a:rPr>
                        <a:t>o1-2024-12-17</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636879"/>
                          </a:solidFill>
                          <a:latin typeface="Calibri"/>
                          <a:ea typeface="Calibri"/>
                          <a:cs typeface="Calibri"/>
                          <a:sym typeface="Calibri"/>
                        </a:rPr>
                        <a:t>1423</a:t>
                      </a:r>
                      <a:endParaRPr sz="9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20"/>
                  </a:ext>
                </a:extLst>
              </a:tr>
            </a:tbl>
          </a:graphicData>
        </a:graphic>
      </p:graphicFrame>
      <p:graphicFrame>
        <p:nvGraphicFramePr>
          <p:cNvPr id="121" name="Google Shape;121;p16"/>
          <p:cNvGraphicFramePr/>
          <p:nvPr/>
        </p:nvGraphicFramePr>
        <p:xfrm>
          <a:off x="671600" y="822850"/>
          <a:ext cx="3000000" cy="3000000"/>
        </p:xfrm>
        <a:graphic>
          <a:graphicData uri="http://schemas.openxmlformats.org/drawingml/2006/table">
            <a:tbl>
              <a:tblPr>
                <a:noFill/>
                <a:tableStyleId>{F37E95AA-4546-418D-B601-3EF486D005B3}</a:tableStyleId>
              </a:tblPr>
              <a:tblGrid>
                <a:gridCol w="2149075">
                  <a:extLst>
                    <a:ext uri="{9D8B030D-6E8A-4147-A177-3AD203B41FA5}">
                      <a16:colId xmlns:a16="http://schemas.microsoft.com/office/drawing/2014/main" val="20000"/>
                    </a:ext>
                  </a:extLst>
                </a:gridCol>
                <a:gridCol w="332325">
                  <a:extLst>
                    <a:ext uri="{9D8B030D-6E8A-4147-A177-3AD203B41FA5}">
                      <a16:colId xmlns:a16="http://schemas.microsoft.com/office/drawing/2014/main" val="20001"/>
                    </a:ext>
                  </a:extLst>
                </a:gridCol>
              </a:tblGrid>
              <a:tr h="166850">
                <a:tc>
                  <a:txBody>
                    <a:bodyPr/>
                    <a:lstStyle/>
                    <a:p>
                      <a:pPr marL="0" lvl="0" indent="0" algn="l" rtl="0">
                        <a:lnSpc>
                          <a:spcPct val="115000"/>
                        </a:lnSpc>
                        <a:spcBef>
                          <a:spcPts val="0"/>
                        </a:spcBef>
                        <a:spcAft>
                          <a:spcPts val="0"/>
                        </a:spcAft>
                        <a:buNone/>
                      </a:pPr>
                      <a:r>
                        <a:rPr lang="en" sz="900">
                          <a:latin typeface="Calibri"/>
                          <a:ea typeface="Calibri"/>
                          <a:cs typeface="Calibri"/>
                          <a:sym typeface="Calibri"/>
                        </a:rPr>
                        <a:t>Model</a:t>
                      </a:r>
                      <a:endParaRPr sz="900">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l" rtl="0">
                        <a:lnSpc>
                          <a:spcPct val="115000"/>
                        </a:lnSpc>
                        <a:spcBef>
                          <a:spcPts val="0"/>
                        </a:spcBef>
                        <a:spcAft>
                          <a:spcPts val="0"/>
                        </a:spcAft>
                        <a:buNone/>
                      </a:pPr>
                      <a:r>
                        <a:rPr lang="en" sz="900">
                          <a:latin typeface="Calibri"/>
                          <a:ea typeface="Calibri"/>
                          <a:cs typeface="Calibri"/>
                          <a:sym typeface="Calibri"/>
                        </a:rPr>
                        <a:t>Score</a:t>
                      </a:r>
                      <a:endParaRPr sz="900">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00"/>
                  </a:ext>
                </a:extLst>
              </a:tr>
              <a:tr h="166850">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32">
                            <a:extLst>
                              <a:ext uri="{A12FA001-AC4F-418D-AE19-62706E023703}">
                                <ahyp:hlinkClr xmlns:ahyp="http://schemas.microsoft.com/office/drawing/2018/hyperlinkcolor" val="tx"/>
                              </a:ext>
                            </a:extLst>
                          </a:hlinkClick>
                        </a:rPr>
                        <a:t>gemini-2.5-pro</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636879"/>
                          </a:solidFill>
                          <a:latin typeface="Calibri"/>
                          <a:ea typeface="Calibri"/>
                          <a:cs typeface="Calibri"/>
                          <a:sym typeface="Calibri"/>
                        </a:rPr>
                        <a:t>1462</a:t>
                      </a:r>
                      <a:endParaRPr sz="9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01"/>
                  </a:ext>
                </a:extLst>
              </a:tr>
              <a:tr h="166850">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20">
                            <a:extLst>
                              <a:ext uri="{A12FA001-AC4F-418D-AE19-62706E023703}">
                                <ahyp:hlinkClr xmlns:ahyp="http://schemas.microsoft.com/office/drawing/2018/hyperlinkcolor" val="tx"/>
                              </a:ext>
                            </a:extLst>
                          </a:hlinkClick>
                        </a:rPr>
                        <a:t>o3-2025-04-16</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636879"/>
                          </a:solidFill>
                          <a:latin typeface="Calibri"/>
                          <a:ea typeface="Calibri"/>
                          <a:cs typeface="Calibri"/>
                          <a:sym typeface="Calibri"/>
                        </a:rPr>
                        <a:t>1452</a:t>
                      </a:r>
                      <a:endParaRPr sz="9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02"/>
                  </a:ext>
                </a:extLst>
              </a:tr>
              <a:tr h="166850">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19">
                            <a:extLst>
                              <a:ext uri="{A12FA001-AC4F-418D-AE19-62706E023703}">
                                <ahyp:hlinkClr xmlns:ahyp="http://schemas.microsoft.com/office/drawing/2018/hyperlinkcolor" val="tx"/>
                              </a:ext>
                            </a:extLst>
                          </a:hlinkClick>
                        </a:rPr>
                        <a:t>chatgpt-4o-latest-20250326</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636879"/>
                          </a:solidFill>
                          <a:latin typeface="Calibri"/>
                          <a:ea typeface="Calibri"/>
                          <a:cs typeface="Calibri"/>
                          <a:sym typeface="Calibri"/>
                        </a:rPr>
                        <a:t>1443</a:t>
                      </a:r>
                      <a:endParaRPr sz="9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03"/>
                  </a:ext>
                </a:extLst>
              </a:tr>
              <a:tr h="166850">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21">
                            <a:extLst>
                              <a:ext uri="{A12FA001-AC4F-418D-AE19-62706E023703}">
                                <ahyp:hlinkClr xmlns:ahyp="http://schemas.microsoft.com/office/drawing/2018/hyperlinkcolor" val="tx"/>
                              </a:ext>
                            </a:extLst>
                          </a:hlinkClick>
                        </a:rPr>
                        <a:t>grok-4-0709</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D9EAD3"/>
                    </a:solidFill>
                  </a:tcPr>
                </a:tc>
                <a:tc>
                  <a:txBody>
                    <a:bodyPr/>
                    <a:lstStyle/>
                    <a:p>
                      <a:pPr marL="0" lvl="0" indent="0" algn="r" rtl="0">
                        <a:lnSpc>
                          <a:spcPct val="115000"/>
                        </a:lnSpc>
                        <a:spcBef>
                          <a:spcPts val="0"/>
                        </a:spcBef>
                        <a:spcAft>
                          <a:spcPts val="0"/>
                        </a:spcAft>
                        <a:buNone/>
                      </a:pPr>
                      <a:r>
                        <a:rPr lang="en" sz="900">
                          <a:solidFill>
                            <a:srgbClr val="636879"/>
                          </a:solidFill>
                          <a:latin typeface="Calibri"/>
                          <a:ea typeface="Calibri"/>
                          <a:cs typeface="Calibri"/>
                          <a:sym typeface="Calibri"/>
                        </a:rPr>
                        <a:t>1437</a:t>
                      </a:r>
                      <a:endParaRPr sz="9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04"/>
                  </a:ext>
                </a:extLst>
              </a:tr>
              <a:tr h="166850">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22">
                            <a:extLst>
                              <a:ext uri="{A12FA001-AC4F-418D-AE19-62706E023703}">
                                <ahyp:hlinkClr xmlns:ahyp="http://schemas.microsoft.com/office/drawing/2018/hyperlinkcolor" val="tx"/>
                              </a:ext>
                            </a:extLst>
                          </a:hlinkClick>
                        </a:rPr>
                        <a:t>gpt-4.5-preview-2025-02-27</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636879"/>
                          </a:solidFill>
                          <a:latin typeface="Calibri"/>
                          <a:ea typeface="Calibri"/>
                          <a:cs typeface="Calibri"/>
                          <a:sym typeface="Calibri"/>
                        </a:rPr>
                        <a:t>1437</a:t>
                      </a:r>
                      <a:endParaRPr sz="9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05"/>
                  </a:ext>
                </a:extLst>
              </a:tr>
              <a:tr h="166850">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24">
                            <a:extLst>
                              <a:ext uri="{A12FA001-AC4F-418D-AE19-62706E023703}">
                                <ahyp:hlinkClr xmlns:ahyp="http://schemas.microsoft.com/office/drawing/2018/hyperlinkcolor" val="tx"/>
                              </a:ext>
                            </a:extLst>
                          </a:hlinkClick>
                        </a:rPr>
                        <a:t>kimi-k2-0711-preview</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r" rtl="0">
                        <a:lnSpc>
                          <a:spcPct val="115000"/>
                        </a:lnSpc>
                        <a:spcBef>
                          <a:spcPts val="0"/>
                        </a:spcBef>
                        <a:spcAft>
                          <a:spcPts val="0"/>
                        </a:spcAft>
                        <a:buNone/>
                      </a:pPr>
                      <a:r>
                        <a:rPr lang="en" sz="900">
                          <a:solidFill>
                            <a:srgbClr val="636879"/>
                          </a:solidFill>
                          <a:latin typeface="Calibri"/>
                          <a:ea typeface="Calibri"/>
                          <a:cs typeface="Calibri"/>
                          <a:sym typeface="Calibri"/>
                        </a:rPr>
                        <a:t>1420</a:t>
                      </a:r>
                      <a:endParaRPr sz="9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06"/>
                  </a:ext>
                </a:extLst>
              </a:tr>
              <a:tr h="166850">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18">
                            <a:extLst>
                              <a:ext uri="{A12FA001-AC4F-418D-AE19-62706E023703}">
                                <ahyp:hlinkClr xmlns:ahyp="http://schemas.microsoft.com/office/drawing/2018/hyperlinkcolor" val="tx"/>
                              </a:ext>
                            </a:extLst>
                          </a:hlinkClick>
                        </a:rPr>
                        <a:t>claude-opus-4-20250514-thinking-16k</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636879"/>
                          </a:solidFill>
                          <a:latin typeface="Calibri"/>
                          <a:ea typeface="Calibri"/>
                          <a:cs typeface="Calibri"/>
                          <a:sym typeface="Calibri"/>
                        </a:rPr>
                        <a:t>1420</a:t>
                      </a:r>
                      <a:endParaRPr sz="9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07"/>
                  </a:ext>
                </a:extLst>
              </a:tr>
              <a:tr h="166850">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18">
                            <a:extLst>
                              <a:ext uri="{A12FA001-AC4F-418D-AE19-62706E023703}">
                                <ahyp:hlinkClr xmlns:ahyp="http://schemas.microsoft.com/office/drawing/2018/hyperlinkcolor" val="tx"/>
                              </a:ext>
                            </a:extLst>
                          </a:hlinkClick>
                        </a:rPr>
                        <a:t>claude-opus-4-20250514</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636879"/>
                          </a:solidFill>
                          <a:latin typeface="Calibri"/>
                          <a:ea typeface="Calibri"/>
                          <a:cs typeface="Calibri"/>
                          <a:sym typeface="Calibri"/>
                        </a:rPr>
                        <a:t>1416</a:t>
                      </a:r>
                      <a:endParaRPr sz="9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08"/>
                  </a:ext>
                </a:extLst>
              </a:tr>
              <a:tr h="166850">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23">
                            <a:extLst>
                              <a:ext uri="{A12FA001-AC4F-418D-AE19-62706E023703}">
                                <ahyp:hlinkClr xmlns:ahyp="http://schemas.microsoft.com/office/drawing/2018/hyperlinkcolor" val="tx"/>
                              </a:ext>
                            </a:extLst>
                          </a:hlinkClick>
                        </a:rPr>
                        <a:t>deepseek-r1-0528</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636879"/>
                          </a:solidFill>
                          <a:latin typeface="Calibri"/>
                          <a:ea typeface="Calibri"/>
                          <a:cs typeface="Calibri"/>
                          <a:sym typeface="Calibri"/>
                        </a:rPr>
                        <a:t>1415</a:t>
                      </a:r>
                      <a:endParaRPr sz="9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09"/>
                  </a:ext>
                </a:extLst>
              </a:tr>
              <a:tr h="166850">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33">
                            <a:extLst>
                              <a:ext uri="{A12FA001-AC4F-418D-AE19-62706E023703}">
                                <ahyp:hlinkClr xmlns:ahyp="http://schemas.microsoft.com/office/drawing/2018/hyperlinkcolor" val="tx"/>
                              </a:ext>
                            </a:extLst>
                          </a:hlinkClick>
                        </a:rPr>
                        <a:t>gemini-2.5-flash</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636879"/>
                          </a:solidFill>
                          <a:latin typeface="Calibri"/>
                          <a:ea typeface="Calibri"/>
                          <a:cs typeface="Calibri"/>
                          <a:sym typeface="Calibri"/>
                        </a:rPr>
                        <a:t>1414</a:t>
                      </a:r>
                      <a:endParaRPr sz="9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10"/>
                  </a:ext>
                </a:extLst>
              </a:tr>
              <a:tr h="166850">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26">
                            <a:extLst>
                              <a:ext uri="{A12FA001-AC4F-418D-AE19-62706E023703}">
                                <ahyp:hlinkClr xmlns:ahyp="http://schemas.microsoft.com/office/drawing/2018/hyperlinkcolor" val="tx"/>
                              </a:ext>
                            </a:extLst>
                          </a:hlinkClick>
                        </a:rPr>
                        <a:t>gpt-4.1-2025-04-14</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636879"/>
                          </a:solidFill>
                          <a:latin typeface="Calibri"/>
                          <a:ea typeface="Calibri"/>
                          <a:cs typeface="Calibri"/>
                          <a:sym typeface="Calibri"/>
                        </a:rPr>
                        <a:t>1412</a:t>
                      </a:r>
                      <a:endParaRPr sz="9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11"/>
                  </a:ext>
                </a:extLst>
              </a:tr>
              <a:tr h="166850">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28">
                            <a:extLst>
                              <a:ext uri="{A12FA001-AC4F-418D-AE19-62706E023703}">
                                <ahyp:hlinkClr xmlns:ahyp="http://schemas.microsoft.com/office/drawing/2018/hyperlinkcolor" val="tx"/>
                              </a:ext>
                            </a:extLst>
                          </a:hlinkClick>
                        </a:rPr>
                        <a:t>grok-3-preview-02-24</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636879"/>
                          </a:solidFill>
                          <a:latin typeface="Calibri"/>
                          <a:ea typeface="Calibri"/>
                          <a:cs typeface="Calibri"/>
                          <a:sym typeface="Calibri"/>
                        </a:rPr>
                        <a:t>1409</a:t>
                      </a:r>
                      <a:endParaRPr sz="9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12"/>
                  </a:ext>
                </a:extLst>
              </a:tr>
              <a:tr h="166850">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18">
                            <a:extLst>
                              <a:ext uri="{A12FA001-AC4F-418D-AE19-62706E023703}">
                                <ahyp:hlinkClr xmlns:ahyp="http://schemas.microsoft.com/office/drawing/2018/hyperlinkcolor" val="tx"/>
                              </a:ext>
                            </a:extLst>
                          </a:hlinkClick>
                        </a:rPr>
                        <a:t>claude-sonnet-4-20250514-thinking-32k</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636879"/>
                          </a:solidFill>
                          <a:latin typeface="Calibri"/>
                          <a:ea typeface="Calibri"/>
                          <a:cs typeface="Calibri"/>
                          <a:sym typeface="Calibri"/>
                        </a:rPr>
                        <a:t>1402</a:t>
                      </a:r>
                      <a:endParaRPr sz="9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13"/>
                  </a:ext>
                </a:extLst>
              </a:tr>
              <a:tr h="166850">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25">
                            <a:extLst>
                              <a:ext uri="{A12FA001-AC4F-418D-AE19-62706E023703}">
                                <ahyp:hlinkClr xmlns:ahyp="http://schemas.microsoft.com/office/drawing/2018/hyperlinkcolor" val="tx"/>
                              </a:ext>
                            </a:extLst>
                          </a:hlinkClick>
                        </a:rPr>
                        <a:t>qwen3-235b-a22b-no-thinking</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636879"/>
                          </a:solidFill>
                          <a:latin typeface="Calibri"/>
                          <a:ea typeface="Calibri"/>
                          <a:cs typeface="Calibri"/>
                          <a:sym typeface="Calibri"/>
                        </a:rPr>
                        <a:t>1400</a:t>
                      </a:r>
                      <a:endParaRPr sz="9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14"/>
                  </a:ext>
                </a:extLst>
              </a:tr>
              <a:tr h="166850">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20">
                            <a:extLst>
                              <a:ext uri="{A12FA001-AC4F-418D-AE19-62706E023703}">
                                <ahyp:hlinkClr xmlns:ahyp="http://schemas.microsoft.com/office/drawing/2018/hyperlinkcolor" val="tx"/>
                              </a:ext>
                            </a:extLst>
                          </a:hlinkClick>
                        </a:rPr>
                        <a:t>o4-mini-2025-04-16</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636879"/>
                          </a:solidFill>
                          <a:latin typeface="Calibri"/>
                          <a:ea typeface="Calibri"/>
                          <a:cs typeface="Calibri"/>
                          <a:sym typeface="Calibri"/>
                        </a:rPr>
                        <a:t>1400</a:t>
                      </a:r>
                      <a:endParaRPr sz="9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15"/>
                  </a:ext>
                </a:extLst>
              </a:tr>
              <a:tr h="166850">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31">
                            <a:extLst>
                              <a:ext uri="{A12FA001-AC4F-418D-AE19-62706E023703}">
                                <ahyp:hlinkClr xmlns:ahyp="http://schemas.microsoft.com/office/drawing/2018/hyperlinkcolor" val="tx"/>
                              </a:ext>
                            </a:extLst>
                          </a:hlinkClick>
                        </a:rPr>
                        <a:t>o1-2024-12-17</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636879"/>
                          </a:solidFill>
                          <a:latin typeface="Calibri"/>
                          <a:ea typeface="Calibri"/>
                          <a:cs typeface="Calibri"/>
                          <a:sym typeface="Calibri"/>
                        </a:rPr>
                        <a:t>1399</a:t>
                      </a:r>
                      <a:endParaRPr sz="9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16"/>
                  </a:ext>
                </a:extLst>
              </a:tr>
              <a:tr h="166850">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27">
                            <a:extLst>
                              <a:ext uri="{A12FA001-AC4F-418D-AE19-62706E023703}">
                                <ahyp:hlinkClr xmlns:ahyp="http://schemas.microsoft.com/office/drawing/2018/hyperlinkcolor" val="tx"/>
                              </a:ext>
                            </a:extLst>
                          </a:hlinkClick>
                        </a:rPr>
                        <a:t>deepseek-v3-0324</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636879"/>
                          </a:solidFill>
                          <a:latin typeface="Calibri"/>
                          <a:ea typeface="Calibri"/>
                          <a:cs typeface="Calibri"/>
                          <a:sym typeface="Calibri"/>
                        </a:rPr>
                        <a:t>1397</a:t>
                      </a:r>
                      <a:endParaRPr sz="9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17"/>
                  </a:ext>
                </a:extLst>
              </a:tr>
              <a:tr h="166850">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29">
                            <a:extLst>
                              <a:ext uri="{A12FA001-AC4F-418D-AE19-62706E023703}">
                                <ahyp:hlinkClr xmlns:ahyp="http://schemas.microsoft.com/office/drawing/2018/hyperlinkcolor" val="tx"/>
                              </a:ext>
                            </a:extLst>
                          </a:hlinkClick>
                        </a:rPr>
                        <a:t>deepseek-r1</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636879"/>
                          </a:solidFill>
                          <a:latin typeface="Calibri"/>
                          <a:ea typeface="Calibri"/>
                          <a:cs typeface="Calibri"/>
                          <a:sym typeface="Calibri"/>
                        </a:rPr>
                        <a:t>1395</a:t>
                      </a:r>
                      <a:endParaRPr sz="9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18"/>
                  </a:ext>
                </a:extLst>
              </a:tr>
              <a:tr h="166850">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18">
                            <a:extLst>
                              <a:ext uri="{A12FA001-AC4F-418D-AE19-62706E023703}">
                                <ahyp:hlinkClr xmlns:ahyp="http://schemas.microsoft.com/office/drawing/2018/hyperlinkcolor" val="tx"/>
                              </a:ext>
                            </a:extLst>
                          </a:hlinkClick>
                        </a:rPr>
                        <a:t>claude-sonnet-4-20250514</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636879"/>
                          </a:solidFill>
                          <a:latin typeface="Calibri"/>
                          <a:ea typeface="Calibri"/>
                          <a:cs typeface="Calibri"/>
                          <a:sym typeface="Calibri"/>
                        </a:rPr>
                        <a:t>1392</a:t>
                      </a:r>
                      <a:endParaRPr sz="9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19"/>
                  </a:ext>
                </a:extLst>
              </a:tr>
              <a:tr h="170000">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34">
                            <a:extLst>
                              <a:ext uri="{A12FA001-AC4F-418D-AE19-62706E023703}">
                                <ahyp:hlinkClr xmlns:ahyp="http://schemas.microsoft.com/office/drawing/2018/hyperlinkcolor" val="tx"/>
                              </a:ext>
                            </a:extLst>
                          </a:hlinkClick>
                        </a:rPr>
                        <a:t>gemini-2.5-flash-lite-preview-06-17-thinking</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636879"/>
                          </a:solidFill>
                          <a:latin typeface="Calibri"/>
                          <a:ea typeface="Calibri"/>
                          <a:cs typeface="Calibri"/>
                          <a:sym typeface="Calibri"/>
                        </a:rPr>
                        <a:t>1387</a:t>
                      </a:r>
                      <a:endParaRPr sz="9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20"/>
                  </a:ext>
                </a:extLst>
              </a:tr>
            </a:tbl>
          </a:graphicData>
        </a:graphic>
      </p:graphicFrame>
      <p:sp>
        <p:nvSpPr>
          <p:cNvPr id="122" name="Google Shape;122;p16"/>
          <p:cNvSpPr/>
          <p:nvPr/>
        </p:nvSpPr>
        <p:spPr>
          <a:xfrm>
            <a:off x="538783" y="2262119"/>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 name="Google Shape;123;p16"/>
          <p:cNvSpPr txBox="1"/>
          <p:nvPr/>
        </p:nvSpPr>
        <p:spPr>
          <a:xfrm flipH="1">
            <a:off x="469111" y="3250931"/>
            <a:ext cx="194400" cy="1416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latin typeface="Calibri"/>
                <a:ea typeface="Calibri"/>
                <a:cs typeface="Calibri"/>
                <a:sym typeface="Calibri"/>
              </a:rPr>
              <a:t>x.ai</a:t>
            </a:r>
            <a:endParaRPr sz="800" b="0" i="0" u="none" strike="noStrike" cap="none">
              <a:solidFill>
                <a:srgbClr val="1F2937"/>
              </a:solidFill>
              <a:latin typeface="Calibri"/>
              <a:ea typeface="Calibri"/>
              <a:cs typeface="Calibri"/>
              <a:sym typeface="Calibri"/>
            </a:endParaRPr>
          </a:p>
        </p:txBody>
      </p:sp>
      <p:sp>
        <p:nvSpPr>
          <p:cNvPr id="124" name="Google Shape;124;p16"/>
          <p:cNvSpPr/>
          <p:nvPr/>
        </p:nvSpPr>
        <p:spPr>
          <a:xfrm>
            <a:off x="540326" y="3865997"/>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 name="Google Shape;125;p16"/>
          <p:cNvSpPr txBox="1"/>
          <p:nvPr/>
        </p:nvSpPr>
        <p:spPr>
          <a:xfrm>
            <a:off x="239552" y="4453783"/>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26" name="Google Shape;126;p16"/>
          <p:cNvSpPr/>
          <p:nvPr/>
        </p:nvSpPr>
        <p:spPr>
          <a:xfrm>
            <a:off x="538818" y="4461030"/>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 name="Google Shape;127;p16"/>
          <p:cNvSpPr/>
          <p:nvPr/>
        </p:nvSpPr>
        <p:spPr>
          <a:xfrm>
            <a:off x="3663755" y="1666200"/>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 name="Google Shape;128;p16"/>
          <p:cNvSpPr txBox="1"/>
          <p:nvPr/>
        </p:nvSpPr>
        <p:spPr>
          <a:xfrm>
            <a:off x="3373337" y="3082816"/>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29" name="Google Shape;129;p16"/>
          <p:cNvSpPr/>
          <p:nvPr/>
        </p:nvSpPr>
        <p:spPr>
          <a:xfrm>
            <a:off x="3673794" y="3094105"/>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 name="Google Shape;130;p16"/>
          <p:cNvSpPr txBox="1"/>
          <p:nvPr/>
        </p:nvSpPr>
        <p:spPr>
          <a:xfrm flipH="1">
            <a:off x="3605848" y="3870511"/>
            <a:ext cx="194400" cy="1416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latin typeface="Calibri"/>
                <a:ea typeface="Calibri"/>
                <a:cs typeface="Calibri"/>
                <a:sym typeface="Calibri"/>
              </a:rPr>
              <a:t>x.ai</a:t>
            </a:r>
            <a:endParaRPr sz="800" b="0" i="0" u="none" strike="noStrike" cap="none">
              <a:solidFill>
                <a:srgbClr val="1F2937"/>
              </a:solidFill>
              <a:latin typeface="Calibri"/>
              <a:ea typeface="Calibri"/>
              <a:cs typeface="Calibri"/>
              <a:sym typeface="Calibri"/>
            </a:endParaRPr>
          </a:p>
        </p:txBody>
      </p:sp>
      <p:sp>
        <p:nvSpPr>
          <p:cNvPr id="131" name="Google Shape;131;p16"/>
          <p:cNvSpPr txBox="1"/>
          <p:nvPr/>
        </p:nvSpPr>
        <p:spPr>
          <a:xfrm>
            <a:off x="3385123" y="4078193"/>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32" name="Google Shape;132;p16"/>
          <p:cNvSpPr/>
          <p:nvPr/>
        </p:nvSpPr>
        <p:spPr>
          <a:xfrm>
            <a:off x="3675992" y="4086587"/>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34"/>
          <p:cNvSpPr txBox="1"/>
          <p:nvPr/>
        </p:nvSpPr>
        <p:spPr>
          <a:xfrm>
            <a:off x="67350" y="52750"/>
            <a:ext cx="31794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i="0" u="none" strike="noStrike" cap="none">
                <a:solidFill>
                  <a:schemeClr val="dk1"/>
                </a:solidFill>
                <a:latin typeface="Calibri"/>
                <a:ea typeface="Calibri"/>
                <a:cs typeface="Calibri"/>
                <a:sym typeface="Calibri"/>
              </a:rPr>
              <a:t>Jobs</a:t>
            </a:r>
            <a:endParaRPr sz="2000" b="1" i="0" u="none" strike="noStrike" cap="none">
              <a:solidFill>
                <a:schemeClr val="dk1"/>
              </a:solidFill>
              <a:latin typeface="Calibri"/>
              <a:ea typeface="Calibri"/>
              <a:cs typeface="Calibri"/>
              <a:sym typeface="Calibri"/>
            </a:endParaRPr>
          </a:p>
        </p:txBody>
      </p:sp>
      <p:sp>
        <p:nvSpPr>
          <p:cNvPr id="299" name="Google Shape;299;p34"/>
          <p:cNvSpPr txBox="1"/>
          <p:nvPr/>
        </p:nvSpPr>
        <p:spPr>
          <a:xfrm>
            <a:off x="2102050" y="77475"/>
            <a:ext cx="1800600" cy="387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SzPts val="1200"/>
              <a:buFont typeface="Calibri"/>
              <a:buChar char="●"/>
            </a:pPr>
            <a:r>
              <a:rPr lang="en" sz="1200" b="0" i="0" u="sng" strike="noStrike" cap="none">
                <a:solidFill>
                  <a:schemeClr val="hlink"/>
                </a:solidFill>
                <a:latin typeface="Calibri"/>
                <a:ea typeface="Calibri"/>
                <a:cs typeface="Calibri"/>
                <a:sym typeface="Calibri"/>
                <a:hlinkClick r:id="rId3"/>
              </a:rPr>
              <a:t>https://layoffs.fyi</a:t>
            </a:r>
            <a:endParaRPr sz="1200">
              <a:latin typeface="Calibri"/>
              <a:ea typeface="Calibri"/>
              <a:cs typeface="Calibri"/>
              <a:sym typeface="Calibri"/>
            </a:endParaRPr>
          </a:p>
          <a:p>
            <a:pPr marL="171450" marR="0" lvl="0" indent="-133350" algn="l" rtl="0">
              <a:lnSpc>
                <a:spcPct val="100000"/>
              </a:lnSpc>
              <a:spcBef>
                <a:spcPts val="0"/>
              </a:spcBef>
              <a:spcAft>
                <a:spcPts val="0"/>
              </a:spcAft>
              <a:buSzPts val="1200"/>
              <a:buFont typeface="Calibri"/>
              <a:buChar char="●"/>
            </a:pPr>
            <a:r>
              <a:rPr lang="en" sz="1200" u="sng">
                <a:solidFill>
                  <a:schemeClr val="hlink"/>
                </a:solidFill>
                <a:latin typeface="Calibri"/>
                <a:ea typeface="Calibri"/>
                <a:cs typeface="Calibri"/>
                <a:sym typeface="Calibri"/>
                <a:hlinkClick r:id="rId4"/>
              </a:rPr>
              <a:t>https://trueup.io/layoffs</a:t>
            </a:r>
            <a:r>
              <a:rPr lang="en" sz="1200">
                <a:latin typeface="Calibri"/>
                <a:ea typeface="Calibri"/>
                <a:cs typeface="Calibri"/>
                <a:sym typeface="Calibri"/>
              </a:rPr>
              <a:t> </a:t>
            </a:r>
            <a:r>
              <a:rPr lang="en" sz="1200" b="0" i="0" u="none" strike="noStrike" cap="none">
                <a:solidFill>
                  <a:srgbClr val="000000"/>
                </a:solidFill>
                <a:latin typeface="Calibri"/>
                <a:ea typeface="Calibri"/>
                <a:cs typeface="Calibri"/>
                <a:sym typeface="Calibri"/>
              </a:rPr>
              <a:t> </a:t>
            </a:r>
            <a:endParaRPr sz="1200" b="0" i="0" u="none" strike="noStrike" cap="none">
              <a:solidFill>
                <a:srgbClr val="000000"/>
              </a:solidFill>
              <a:latin typeface="Calibri"/>
              <a:ea typeface="Calibri"/>
              <a:cs typeface="Calibri"/>
              <a:sym typeface="Calibri"/>
            </a:endParaRPr>
          </a:p>
        </p:txBody>
      </p:sp>
      <p:sp>
        <p:nvSpPr>
          <p:cNvPr id="300" name="Google Shape;300;p34"/>
          <p:cNvSpPr txBox="1"/>
          <p:nvPr/>
        </p:nvSpPr>
        <p:spPr>
          <a:xfrm>
            <a:off x="5743175" y="77475"/>
            <a:ext cx="2607300" cy="757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SzPts val="1200"/>
              <a:buFont typeface="Calibri"/>
              <a:buChar char="●"/>
            </a:pPr>
            <a:r>
              <a:rPr lang="en" sz="1200">
                <a:latin typeface="Calibri"/>
                <a:ea typeface="Calibri"/>
                <a:cs typeface="Calibri"/>
                <a:sym typeface="Calibri"/>
              </a:rPr>
              <a:t>Tech Layoffs in 2025: 80,150  people</a:t>
            </a:r>
            <a:endParaRPr sz="1200">
              <a:latin typeface="Calibri"/>
              <a:ea typeface="Calibri"/>
              <a:cs typeface="Calibri"/>
              <a:sym typeface="Calibri"/>
            </a:endParaRPr>
          </a:p>
          <a:p>
            <a:pPr marL="0" marR="0" lvl="0" indent="0" algn="l" rtl="0">
              <a:lnSpc>
                <a:spcPct val="100000"/>
              </a:lnSpc>
              <a:spcBef>
                <a:spcPts val="0"/>
              </a:spcBef>
              <a:spcAft>
                <a:spcPts val="0"/>
              </a:spcAft>
              <a:buNone/>
            </a:pPr>
            <a:r>
              <a:rPr lang="en" sz="1200">
                <a:latin typeface="Calibri"/>
                <a:ea typeface="Calibri"/>
                <a:cs typeface="Calibri"/>
                <a:sym typeface="Calibri"/>
              </a:rPr>
              <a:t>     (as of July 24, 2025)</a:t>
            </a:r>
            <a:endParaRPr sz="1200">
              <a:latin typeface="Calibri"/>
              <a:ea typeface="Calibri"/>
              <a:cs typeface="Calibri"/>
              <a:sym typeface="Calibri"/>
            </a:endParaRPr>
          </a:p>
          <a:p>
            <a:pPr marL="171450" marR="0" lvl="0" indent="-133350" algn="l" rtl="0">
              <a:lnSpc>
                <a:spcPct val="100000"/>
              </a:lnSpc>
              <a:spcBef>
                <a:spcPts val="0"/>
              </a:spcBef>
              <a:spcAft>
                <a:spcPts val="0"/>
              </a:spcAft>
              <a:buSzPts val="1200"/>
              <a:buFont typeface="Calibri"/>
              <a:buChar char="●"/>
            </a:pPr>
            <a:r>
              <a:rPr lang="en" sz="1200">
                <a:latin typeface="Calibri"/>
                <a:ea typeface="Calibri"/>
                <a:cs typeface="Calibri"/>
                <a:sym typeface="Calibri"/>
              </a:rPr>
              <a:t>Compared to 2024: 152,922 people</a:t>
            </a:r>
            <a:endParaRPr sz="1200">
              <a:latin typeface="Calibri"/>
              <a:ea typeface="Calibri"/>
              <a:cs typeface="Calibri"/>
              <a:sym typeface="Calibri"/>
            </a:endParaRPr>
          </a:p>
          <a:p>
            <a:pPr marL="171450" marR="0" lvl="0" indent="-133350" algn="l" rtl="0">
              <a:lnSpc>
                <a:spcPct val="100000"/>
              </a:lnSpc>
              <a:spcBef>
                <a:spcPts val="0"/>
              </a:spcBef>
              <a:spcAft>
                <a:spcPts val="0"/>
              </a:spcAft>
              <a:buSzPts val="1200"/>
              <a:buFont typeface="Calibri"/>
              <a:buChar char="●"/>
            </a:pPr>
            <a:r>
              <a:rPr lang="en" sz="1200" i="0" u="sng" strike="noStrike" cap="none">
                <a:solidFill>
                  <a:schemeClr val="hlink"/>
                </a:solidFill>
                <a:latin typeface="Calibri"/>
                <a:ea typeface="Calibri"/>
                <a:cs typeface="Calibri"/>
                <a:sym typeface="Calibri"/>
                <a:hlinkClick r:id="rId3"/>
              </a:rPr>
              <a:t>https://layoffs</a:t>
            </a:r>
            <a:endParaRPr sz="1200" i="0" u="none" strike="noStrike" cap="none">
              <a:solidFill>
                <a:srgbClr val="000000"/>
              </a:solidFill>
              <a:latin typeface="Calibri"/>
              <a:ea typeface="Calibri"/>
              <a:cs typeface="Calibri"/>
              <a:sym typeface="Calibri"/>
            </a:endParaRPr>
          </a:p>
        </p:txBody>
      </p:sp>
      <p:pic>
        <p:nvPicPr>
          <p:cNvPr id="301" name="Google Shape;301;p34"/>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152400" y="505780"/>
            <a:ext cx="5322102" cy="1976621"/>
          </a:xfrm>
          <a:prstGeom prst="rect">
            <a:avLst/>
          </a:prstGeom>
          <a:noFill/>
          <a:ln w="9525" cap="flat" cmpd="sng">
            <a:solidFill>
              <a:srgbClr val="FF0000"/>
            </a:solidFill>
            <a:prstDash val="solid"/>
            <a:round/>
            <a:headEnd type="none" w="sm" len="sm"/>
            <a:tailEnd type="none" w="sm" len="sm"/>
          </a:ln>
        </p:spPr>
      </p:pic>
      <p:sp>
        <p:nvSpPr>
          <p:cNvPr id="302" name="Google Shape;302;p34"/>
          <p:cNvSpPr txBox="1"/>
          <p:nvPr/>
        </p:nvSpPr>
        <p:spPr>
          <a:xfrm>
            <a:off x="5639650" y="1413225"/>
            <a:ext cx="3426600" cy="29739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None/>
            </a:pPr>
            <a:r>
              <a:rPr lang="en" sz="1200">
                <a:latin typeface="Calibri"/>
                <a:ea typeface="Calibri"/>
                <a:cs typeface="Calibri"/>
                <a:sym typeface="Calibri"/>
              </a:rPr>
              <a:t>From Peter Diamandis:</a:t>
            </a:r>
            <a:endParaRPr sz="1200">
              <a:latin typeface="Calibri"/>
              <a:ea typeface="Calibri"/>
              <a:cs typeface="Calibri"/>
              <a:sym typeface="Calibri"/>
            </a:endParaRPr>
          </a:p>
          <a:p>
            <a:pPr marL="171450" marR="0" lvl="0" indent="-133350" algn="l" rtl="0">
              <a:lnSpc>
                <a:spcPct val="100000"/>
              </a:lnSpc>
              <a:spcBef>
                <a:spcPts val="0"/>
              </a:spcBef>
              <a:spcAft>
                <a:spcPts val="0"/>
              </a:spcAft>
              <a:buSzPts val="1200"/>
              <a:buFont typeface="Calibri"/>
              <a:buChar char="●"/>
            </a:pPr>
            <a:r>
              <a:rPr lang="en" sz="1200">
                <a:latin typeface="Calibri"/>
                <a:ea typeface="Calibri"/>
                <a:cs typeface="Calibri"/>
                <a:sym typeface="Calibri"/>
              </a:rPr>
              <a:t>White-collar job postings fell 12.7% from 2024 to 2025, with demand for business analysts and developers dropping twice as fast. </a:t>
            </a:r>
            <a:endParaRPr sz="1200">
              <a:latin typeface="Calibri"/>
              <a:ea typeface="Calibri"/>
              <a:cs typeface="Calibri"/>
              <a:sym typeface="Calibri"/>
            </a:endParaRPr>
          </a:p>
          <a:p>
            <a:pPr marL="171450" marR="0" lvl="0" indent="-133350" algn="l" rtl="0">
              <a:lnSpc>
                <a:spcPct val="100000"/>
              </a:lnSpc>
              <a:spcBef>
                <a:spcPts val="0"/>
              </a:spcBef>
              <a:spcAft>
                <a:spcPts val="0"/>
              </a:spcAft>
              <a:buSzPts val="1200"/>
              <a:buFont typeface="Calibri"/>
              <a:buChar char="●"/>
            </a:pPr>
            <a:r>
              <a:rPr lang="en" sz="1200">
                <a:latin typeface="Calibri"/>
                <a:ea typeface="Calibri"/>
                <a:cs typeface="Calibri"/>
                <a:sym typeface="Calibri"/>
              </a:rPr>
              <a:t>Meanwhile, Anthropic's CEO </a:t>
            </a:r>
            <a:r>
              <a:rPr lang="en" sz="1200">
                <a:solidFill>
                  <a:schemeClr val="dk1"/>
                </a:solidFill>
                <a:latin typeface="Calibri"/>
                <a:ea typeface="Calibri"/>
                <a:cs typeface="Calibri"/>
                <a:sym typeface="Calibri"/>
              </a:rPr>
              <a:t>Dario Amodei </a:t>
            </a:r>
            <a:r>
              <a:rPr lang="en" sz="1200">
                <a:latin typeface="Calibri"/>
                <a:ea typeface="Calibri"/>
                <a:cs typeface="Calibri"/>
                <a:sym typeface="Calibri"/>
              </a:rPr>
              <a:t>predicts that within 5 years, 50% of all entry-level </a:t>
            </a:r>
            <a:r>
              <a:rPr lang="en" sz="1200">
                <a:solidFill>
                  <a:schemeClr val="dk1"/>
                </a:solidFill>
                <a:latin typeface="Calibri"/>
                <a:ea typeface="Calibri"/>
                <a:cs typeface="Calibri"/>
                <a:sym typeface="Calibri"/>
              </a:rPr>
              <a:t>white-collar jobs</a:t>
            </a:r>
            <a:r>
              <a:rPr lang="en" sz="1200">
                <a:latin typeface="Calibri"/>
                <a:ea typeface="Calibri"/>
                <a:cs typeface="Calibri"/>
                <a:sym typeface="Calibri"/>
              </a:rPr>
              <a:t> will be fully automated, potentially spiking unemployment to 10-20%</a:t>
            </a:r>
            <a:endParaRPr sz="1200">
              <a:latin typeface="Calibri"/>
              <a:ea typeface="Calibri"/>
              <a:cs typeface="Calibri"/>
              <a:sym typeface="Calibri"/>
            </a:endParaRPr>
          </a:p>
          <a:p>
            <a:pPr marL="0" marR="0" lvl="0" indent="0" algn="l" rtl="0">
              <a:lnSpc>
                <a:spcPct val="100000"/>
              </a:lnSpc>
              <a:spcBef>
                <a:spcPts val="0"/>
              </a:spcBef>
              <a:spcAft>
                <a:spcPts val="0"/>
              </a:spcAft>
              <a:buNone/>
            </a:pPr>
            <a:endParaRPr sz="1200">
              <a:latin typeface="Calibri"/>
              <a:ea typeface="Calibri"/>
              <a:cs typeface="Calibri"/>
              <a:sym typeface="Calibri"/>
            </a:endParaRPr>
          </a:p>
          <a:p>
            <a:pPr marL="0" marR="0" lvl="0" indent="0" algn="l" rtl="0">
              <a:lnSpc>
                <a:spcPct val="100000"/>
              </a:lnSpc>
              <a:spcBef>
                <a:spcPts val="0"/>
              </a:spcBef>
              <a:spcAft>
                <a:spcPts val="0"/>
              </a:spcAft>
              <a:buNone/>
            </a:pPr>
            <a:r>
              <a:rPr lang="en" sz="1200">
                <a:latin typeface="Calibri"/>
                <a:ea typeface="Calibri"/>
                <a:cs typeface="Calibri"/>
                <a:sym typeface="Calibri"/>
              </a:rPr>
              <a:t>What to do:</a:t>
            </a:r>
            <a:endParaRPr sz="1200">
              <a:latin typeface="Calibri"/>
              <a:ea typeface="Calibri"/>
              <a:cs typeface="Calibri"/>
              <a:sym typeface="Calibri"/>
            </a:endParaRPr>
          </a:p>
          <a:p>
            <a:pPr marL="228600" marR="0" lvl="0" indent="-133350" algn="l" rtl="0">
              <a:lnSpc>
                <a:spcPct val="100000"/>
              </a:lnSpc>
              <a:spcBef>
                <a:spcPts val="0"/>
              </a:spcBef>
              <a:spcAft>
                <a:spcPts val="0"/>
              </a:spcAft>
              <a:buSzPts val="1200"/>
              <a:buFont typeface="Calibri"/>
              <a:buAutoNum type="arabicPeriod"/>
            </a:pPr>
            <a:r>
              <a:rPr lang="en" sz="1200">
                <a:latin typeface="Calibri"/>
                <a:ea typeface="Calibri"/>
                <a:cs typeface="Calibri"/>
                <a:sym typeface="Calibri"/>
              </a:rPr>
              <a:t>Shift From Job Applicant to Entrepreneur's Mindset</a:t>
            </a:r>
            <a:endParaRPr sz="1200">
              <a:latin typeface="Calibri"/>
              <a:ea typeface="Calibri"/>
              <a:cs typeface="Calibri"/>
              <a:sym typeface="Calibri"/>
            </a:endParaRPr>
          </a:p>
          <a:p>
            <a:pPr marL="228600" marR="0" lvl="0" indent="-133350" algn="l" rtl="0">
              <a:lnSpc>
                <a:spcPct val="100000"/>
              </a:lnSpc>
              <a:spcBef>
                <a:spcPts val="0"/>
              </a:spcBef>
              <a:spcAft>
                <a:spcPts val="0"/>
              </a:spcAft>
              <a:buSzPts val="1200"/>
              <a:buFont typeface="Calibri"/>
              <a:buAutoNum type="arabicPeriod"/>
            </a:pPr>
            <a:r>
              <a:rPr lang="en" sz="1200">
                <a:latin typeface="Calibri"/>
                <a:ea typeface="Calibri"/>
                <a:cs typeface="Calibri"/>
                <a:sym typeface="Calibri"/>
              </a:rPr>
              <a:t>Develop Curiosity and Adaptability</a:t>
            </a:r>
            <a:endParaRPr sz="1200">
              <a:latin typeface="Calibri"/>
              <a:ea typeface="Calibri"/>
              <a:cs typeface="Calibri"/>
              <a:sym typeface="Calibri"/>
            </a:endParaRPr>
          </a:p>
          <a:p>
            <a:pPr marL="228600" marR="0" lvl="0" indent="-133350" algn="l" rtl="0">
              <a:lnSpc>
                <a:spcPct val="100000"/>
              </a:lnSpc>
              <a:spcBef>
                <a:spcPts val="0"/>
              </a:spcBef>
              <a:spcAft>
                <a:spcPts val="0"/>
              </a:spcAft>
              <a:buSzPts val="1200"/>
              <a:buFont typeface="Calibri"/>
              <a:buAutoNum type="arabicPeriod"/>
            </a:pPr>
            <a:r>
              <a:rPr lang="en" sz="1200">
                <a:latin typeface="Calibri"/>
                <a:ea typeface="Calibri"/>
                <a:cs typeface="Calibri"/>
                <a:sym typeface="Calibri"/>
              </a:rPr>
              <a:t>Execute the "Singularity Sprint" (before AI erodes human leverage entirely)</a:t>
            </a:r>
            <a:endParaRPr sz="1200">
              <a:latin typeface="Calibri"/>
              <a:ea typeface="Calibri"/>
              <a:cs typeface="Calibri"/>
              <a:sym typeface="Calibri"/>
            </a:endParaRPr>
          </a:p>
          <a:p>
            <a:pPr marL="228600" marR="0" lvl="0" indent="-133350" algn="l" rtl="0">
              <a:lnSpc>
                <a:spcPct val="100000"/>
              </a:lnSpc>
              <a:spcBef>
                <a:spcPts val="0"/>
              </a:spcBef>
              <a:spcAft>
                <a:spcPts val="0"/>
              </a:spcAft>
              <a:buSzPts val="1200"/>
              <a:buFont typeface="Calibri"/>
              <a:buAutoNum type="arabicPeriod"/>
            </a:pPr>
            <a:r>
              <a:rPr lang="en" sz="1200">
                <a:latin typeface="Calibri"/>
                <a:ea typeface="Calibri"/>
                <a:cs typeface="Calibri"/>
                <a:sym typeface="Calibri"/>
              </a:rPr>
              <a:t>Expect Short-term Pain Before Long-term Abundance</a:t>
            </a:r>
            <a:endParaRPr sz="1200">
              <a:latin typeface="Calibri"/>
              <a:ea typeface="Calibri"/>
              <a:cs typeface="Calibri"/>
              <a:sym typeface="Calibri"/>
            </a:endParaRPr>
          </a:p>
        </p:txBody>
      </p:sp>
      <p:pic>
        <p:nvPicPr>
          <p:cNvPr id="303" name="Google Shape;303;p34"/>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152400" y="2634800"/>
            <a:ext cx="5322101" cy="2456770"/>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pic>
        <p:nvPicPr>
          <p:cNvPr id="308" name="Google Shape;308;p35"/>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a:off x="605238" y="1203525"/>
            <a:ext cx="1570556" cy="1570556"/>
          </a:xfrm>
          <a:prstGeom prst="rect">
            <a:avLst/>
          </a:prstGeom>
          <a:noFill/>
          <a:ln>
            <a:noFill/>
          </a:ln>
        </p:spPr>
      </p:pic>
      <p:sp>
        <p:nvSpPr>
          <p:cNvPr id="309" name="Google Shape;309;p35"/>
          <p:cNvSpPr txBox="1"/>
          <p:nvPr/>
        </p:nvSpPr>
        <p:spPr>
          <a:xfrm>
            <a:off x="-25625" y="-14775"/>
            <a:ext cx="3355800" cy="5694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 sz="2500" b="1" i="0" u="none" strike="noStrike" cap="none">
                <a:solidFill>
                  <a:srgbClr val="000000"/>
                </a:solidFill>
                <a:latin typeface="Calibri"/>
                <a:ea typeface="Calibri"/>
                <a:cs typeface="Calibri"/>
                <a:sym typeface="Calibri"/>
              </a:rPr>
              <a:t>About the Speaker</a:t>
            </a:r>
            <a:endParaRPr sz="2500" b="1" i="0" u="none" strike="noStrike" cap="none">
              <a:solidFill>
                <a:srgbClr val="000000"/>
              </a:solidFill>
              <a:latin typeface="Calibri"/>
              <a:ea typeface="Calibri"/>
              <a:cs typeface="Calibri"/>
              <a:sym typeface="Calibri"/>
            </a:endParaRPr>
          </a:p>
        </p:txBody>
      </p:sp>
      <p:sp>
        <p:nvSpPr>
          <p:cNvPr id="310" name="Google Shape;310;p35"/>
          <p:cNvSpPr txBox="1"/>
          <p:nvPr/>
        </p:nvSpPr>
        <p:spPr>
          <a:xfrm>
            <a:off x="3330175" y="878750"/>
            <a:ext cx="5621700" cy="33093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500" b="1" i="0" u="none" strike="noStrike" cap="none">
                <a:solidFill>
                  <a:srgbClr val="000000"/>
                </a:solidFill>
                <a:latin typeface="Calibri"/>
                <a:ea typeface="Calibri"/>
                <a:cs typeface="Calibri"/>
                <a:sym typeface="Calibri"/>
              </a:rPr>
              <a:t>Lev Selector, Ph.D.</a:t>
            </a:r>
            <a:endParaRPr sz="2500" b="1"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endParaRPr sz="1800" b="0" i="0" u="none" strike="noStrike" cap="none">
              <a:solidFill>
                <a:srgbClr val="000000"/>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chemeClr val="dk1"/>
                </a:solidFill>
                <a:latin typeface="Calibri"/>
                <a:ea typeface="Calibri"/>
                <a:cs typeface="Calibri"/>
                <a:sym typeface="Calibri"/>
              </a:rPr>
              <a:t>40+ years of software engineering, data science, and building teams (hiring, training, and managing)</a:t>
            </a:r>
            <a:endParaRPr sz="1600" b="0" i="0" u="none" strike="noStrike" cap="none">
              <a:solidFill>
                <a:schemeClr val="dk1"/>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chemeClr val="dk1"/>
                </a:solidFill>
                <a:latin typeface="Calibri"/>
                <a:ea typeface="Calibri"/>
                <a:cs typeface="Calibri"/>
                <a:sym typeface="Calibri"/>
              </a:rPr>
              <a:t>Ph.D. in mathematical modeling and computer simulations</a:t>
            </a: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r>
              <a:rPr lang="en" sz="1600" b="0" i="0" u="none" strike="noStrike" cap="none">
                <a:solidFill>
                  <a:srgbClr val="000000"/>
                </a:solidFill>
                <a:latin typeface="Calibri"/>
                <a:ea typeface="Calibri"/>
                <a:cs typeface="Calibri"/>
                <a:sym typeface="Calibri"/>
              </a:rPr>
              <a:t>Interests: </a:t>
            </a:r>
            <a:endParaRPr sz="1600" b="0" i="0" u="none" strike="noStrike" cap="none">
              <a:solidFill>
                <a:srgbClr val="000000"/>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chemeClr val="dk1"/>
                </a:solidFill>
                <a:latin typeface="Calibri"/>
                <a:ea typeface="Calibri"/>
                <a:cs typeface="Calibri"/>
                <a:sym typeface="Calibri"/>
              </a:rPr>
              <a:t>Generative AI, Using LLM with your data</a:t>
            </a:r>
            <a:endParaRPr sz="1600" b="0" i="0" u="none" strike="noStrike" cap="none">
              <a:solidFill>
                <a:schemeClr val="dk1"/>
              </a:solidFill>
              <a:latin typeface="Calibri"/>
              <a:ea typeface="Calibri"/>
              <a:cs typeface="Calibri"/>
              <a:sym typeface="Calibri"/>
            </a:endParaRPr>
          </a:p>
          <a:p>
            <a:pPr marL="457200" marR="0" lvl="0" indent="-330200" algn="l" rtl="0">
              <a:lnSpc>
                <a:spcPct val="100000"/>
              </a:lnSpc>
              <a:spcBef>
                <a:spcPts val="0"/>
              </a:spcBef>
              <a:spcAft>
                <a:spcPts val="0"/>
              </a:spcAft>
              <a:buClr>
                <a:schemeClr val="dk1"/>
              </a:buClr>
              <a:buSzPts val="1600"/>
              <a:buFont typeface="Calibri"/>
              <a:buChar char="●"/>
            </a:pPr>
            <a:r>
              <a:rPr lang="en" sz="1600" b="0" i="0" u="none" strike="noStrike" cap="none">
                <a:solidFill>
                  <a:schemeClr val="dk1"/>
                </a:solidFill>
                <a:latin typeface="Calibri"/>
                <a:ea typeface="Calibri"/>
                <a:cs typeface="Calibri"/>
                <a:sym typeface="Calibri"/>
              </a:rPr>
              <a:t>Local AI for Local Private Data</a:t>
            </a:r>
            <a:endParaRPr sz="1600" b="0" i="0" u="none" strike="noStrike" cap="none">
              <a:solidFill>
                <a:schemeClr val="dk1"/>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rgbClr val="000000"/>
                </a:solidFill>
                <a:latin typeface="Calibri"/>
                <a:ea typeface="Calibri"/>
                <a:cs typeface="Calibri"/>
                <a:sym typeface="Calibri"/>
              </a:rPr>
              <a:t>Cloud architecture, fin-tech, application security</a:t>
            </a: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r>
              <a:rPr lang="en" sz="1600" b="0" i="0" u="none" strike="noStrike" cap="none">
                <a:solidFill>
                  <a:srgbClr val="000000"/>
                </a:solidFill>
                <a:latin typeface="Calibri"/>
                <a:ea typeface="Calibri"/>
                <a:cs typeface="Calibri"/>
                <a:sym typeface="Calibri"/>
              </a:rPr>
              <a:t>Find/connect: Linkedin, GitHub, YouTube, Google</a:t>
            </a:r>
            <a:endParaRPr sz="1600" b="0" i="0" u="none" strike="noStrike" cap="none">
              <a:solidFill>
                <a:srgbClr val="000000"/>
              </a:solidFill>
              <a:latin typeface="Calibri"/>
              <a:ea typeface="Calibri"/>
              <a:cs typeface="Calibri"/>
              <a:sym typeface="Calibri"/>
            </a:endParaRPr>
          </a:p>
        </p:txBody>
      </p:sp>
      <p:pic>
        <p:nvPicPr>
          <p:cNvPr id="311" name="Google Shape;311;p35"/>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a:off x="782341" y="3664175"/>
            <a:ext cx="858450" cy="311906"/>
          </a:xfrm>
          <a:prstGeom prst="rect">
            <a:avLst/>
          </a:prstGeom>
          <a:noFill/>
          <a:ln>
            <a:noFill/>
          </a:ln>
        </p:spPr>
      </p:pic>
      <p:sp>
        <p:nvSpPr>
          <p:cNvPr id="312" name="Google Shape;312;p35"/>
          <p:cNvSpPr txBox="1"/>
          <p:nvPr/>
        </p:nvSpPr>
        <p:spPr>
          <a:xfrm>
            <a:off x="683777" y="4005903"/>
            <a:ext cx="1391400" cy="431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 sz="1600" b="0" i="0" u="sng" strike="noStrike" cap="none">
                <a:solidFill>
                  <a:schemeClr val="hlink"/>
                </a:solidFill>
                <a:latin typeface="Calibri"/>
                <a:ea typeface="Calibri"/>
                <a:cs typeface="Calibri"/>
                <a:sym typeface="Calibri"/>
                <a:hlinkClick r:id="rId5"/>
              </a:rPr>
              <a:t>https://eais.ai</a:t>
            </a:r>
            <a:r>
              <a:rPr lang="en" sz="1600" b="0" i="0" u="none" strike="noStrike" cap="none">
                <a:solidFill>
                  <a:srgbClr val="000000"/>
                </a:solidFill>
                <a:latin typeface="Calibri"/>
                <a:ea typeface="Calibri"/>
                <a:cs typeface="Calibri"/>
                <a:sym typeface="Calibri"/>
              </a:rPr>
              <a:t> </a:t>
            </a:r>
            <a:endParaRPr sz="1600" b="0" i="0" u="none" strike="noStrike" cap="none">
              <a:solidFill>
                <a:srgbClr val="000000"/>
              </a:solidFill>
              <a:latin typeface="Calibri"/>
              <a:ea typeface="Calibri"/>
              <a:cs typeface="Calibri"/>
              <a:sym typeface="Calibri"/>
            </a:endParaRPr>
          </a:p>
        </p:txBody>
      </p:sp>
      <p:sp>
        <p:nvSpPr>
          <p:cNvPr id="313" name="Google Shape;313;p35"/>
          <p:cNvSpPr txBox="1"/>
          <p:nvPr/>
        </p:nvSpPr>
        <p:spPr>
          <a:xfrm>
            <a:off x="307603" y="4360974"/>
            <a:ext cx="2094000" cy="4311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chemeClr val="dk1"/>
              </a:buClr>
              <a:buSzPts val="1100"/>
              <a:buFont typeface="Arial"/>
              <a:buNone/>
            </a:pPr>
            <a:r>
              <a:rPr lang="en" sz="1600" b="0" i="0" u="none" strike="noStrike" cap="none">
                <a:solidFill>
                  <a:srgbClr val="000000"/>
                </a:solidFill>
                <a:latin typeface="Calibri"/>
                <a:ea typeface="Calibri"/>
                <a:cs typeface="Calibri"/>
                <a:sym typeface="Calibri"/>
              </a:rPr>
              <a:t>Enterprise AI Systems</a:t>
            </a:r>
            <a:endParaRPr sz="1600" b="0" i="0" u="none" strike="noStrike" cap="none">
              <a:solidFill>
                <a:srgbClr val="000000"/>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Google Shape;318;p36"/>
          <p:cNvSpPr txBox="1"/>
          <p:nvPr/>
        </p:nvSpPr>
        <p:spPr>
          <a:xfrm>
            <a:off x="2151375" y="1533150"/>
            <a:ext cx="4632600" cy="12621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7000"/>
              <a:buFont typeface="Arial"/>
              <a:buNone/>
            </a:pPr>
            <a:r>
              <a:rPr lang="en" sz="7000" b="1" i="0" u="none" strike="noStrike" cap="none">
                <a:solidFill>
                  <a:srgbClr val="3C78D8"/>
                </a:solidFill>
                <a:latin typeface="Calibri"/>
                <a:ea typeface="Calibri"/>
                <a:cs typeface="Calibri"/>
                <a:sym typeface="Calibri"/>
              </a:rPr>
              <a:t>Thank You!</a:t>
            </a:r>
            <a:endParaRPr sz="7000" b="1" i="0" u="none" strike="noStrike" cap="none">
              <a:solidFill>
                <a:srgbClr val="3C78D8"/>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17"/>
          <p:cNvSpPr txBox="1"/>
          <p:nvPr/>
        </p:nvSpPr>
        <p:spPr>
          <a:xfrm>
            <a:off x="55075" y="-9225"/>
            <a:ext cx="31686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Qwen3 thinking upgrade</a:t>
            </a:r>
            <a:endParaRPr sz="2000" b="1" i="0" u="none" strike="noStrike" cap="none">
              <a:solidFill>
                <a:schemeClr val="dk1"/>
              </a:solidFill>
              <a:latin typeface="Calibri"/>
              <a:ea typeface="Calibri"/>
              <a:cs typeface="Calibri"/>
              <a:sym typeface="Calibri"/>
            </a:endParaRPr>
          </a:p>
        </p:txBody>
      </p:sp>
      <p:sp>
        <p:nvSpPr>
          <p:cNvPr id="138" name="Google Shape;138;p17"/>
          <p:cNvSpPr txBox="1"/>
          <p:nvPr/>
        </p:nvSpPr>
        <p:spPr>
          <a:xfrm>
            <a:off x="55075" y="406125"/>
            <a:ext cx="4452000" cy="2235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Qwen3 thinking upgrade</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3"/>
              </a:rPr>
              <a:t>https://qwenlm.github.io/blog/qwen3/</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rgbClr val="3C78D8"/>
              </a:buClr>
              <a:buSzPts val="1200"/>
              <a:buFont typeface="Calibri"/>
              <a:buChar char="●"/>
            </a:pPr>
            <a:r>
              <a:rPr lang="en" sz="1200" b="1">
                <a:solidFill>
                  <a:srgbClr val="3C78D8"/>
                </a:solidFill>
                <a:latin typeface="Calibri"/>
                <a:ea typeface="Calibri"/>
                <a:cs typeface="Calibri"/>
                <a:sym typeface="Calibri"/>
              </a:rPr>
              <a:t>Qwen3-235B-A22B-Instruct-2507</a:t>
            </a:r>
            <a:endParaRPr sz="1200" b="1">
              <a:solidFill>
                <a:srgbClr val="3C78D8"/>
              </a:solidFill>
              <a:latin typeface="Calibri"/>
              <a:ea typeface="Calibri"/>
              <a:cs typeface="Calibri"/>
              <a:sym typeface="Calibri"/>
            </a:endParaRPr>
          </a:p>
          <a:p>
            <a:pPr marL="171450" marR="0" lvl="0" indent="-133350" algn="l" rtl="0">
              <a:lnSpc>
                <a:spcPct val="100000"/>
              </a:lnSpc>
              <a:spcBef>
                <a:spcPts val="0"/>
              </a:spcBef>
              <a:spcAft>
                <a:spcPts val="0"/>
              </a:spcAft>
              <a:buClr>
                <a:srgbClr val="3C78D8"/>
              </a:buClr>
              <a:buSzPts val="1200"/>
              <a:buFont typeface="Calibri"/>
              <a:buChar char="●"/>
            </a:pPr>
            <a:r>
              <a:rPr lang="en" sz="1200" b="1">
                <a:solidFill>
                  <a:srgbClr val="3C78D8"/>
                </a:solidFill>
                <a:latin typeface="Calibri"/>
                <a:ea typeface="Calibri"/>
                <a:cs typeface="Calibri"/>
                <a:sym typeface="Calibri"/>
              </a:rPr>
              <a:t>Qwen3-30B-A3B-Instruct-2507</a:t>
            </a:r>
            <a:endParaRPr sz="1200" b="1">
              <a:solidFill>
                <a:srgbClr val="3C78D8"/>
              </a:solidFill>
              <a:latin typeface="Calibri"/>
              <a:ea typeface="Calibri"/>
              <a:cs typeface="Calibri"/>
              <a:sym typeface="Calibri"/>
            </a:endParaRPr>
          </a:p>
          <a:p>
            <a:pPr marL="171450" marR="0" lvl="0" indent="-133350" algn="l" rtl="0">
              <a:lnSpc>
                <a:spcPct val="100000"/>
              </a:lnSpc>
              <a:spcBef>
                <a:spcPts val="0"/>
              </a:spcBef>
              <a:spcAft>
                <a:spcPts val="0"/>
              </a:spcAft>
              <a:buClr>
                <a:srgbClr val="3C78D8"/>
              </a:buClr>
              <a:buSzPts val="1200"/>
              <a:buFont typeface="Calibri"/>
              <a:buChar char="●"/>
            </a:pPr>
            <a:r>
              <a:rPr lang="en" sz="1200" b="1">
                <a:solidFill>
                  <a:srgbClr val="3C78D8"/>
                </a:solidFill>
                <a:latin typeface="Calibri"/>
                <a:ea typeface="Calibri"/>
                <a:cs typeface="Calibri"/>
                <a:sym typeface="Calibri"/>
              </a:rPr>
              <a:t>Qwen3-235B-A22B-Thinking-2507</a:t>
            </a:r>
            <a:endParaRPr sz="1200" b="1">
              <a:solidFill>
                <a:srgbClr val="3C78D8"/>
              </a:solidFill>
              <a:latin typeface="Calibri"/>
              <a:ea typeface="Calibri"/>
              <a:cs typeface="Calibri"/>
              <a:sym typeface="Calibri"/>
            </a:endParaRPr>
          </a:p>
          <a:p>
            <a:pPr marL="171450" marR="0" lvl="0" indent="-133350" algn="l" rtl="0">
              <a:lnSpc>
                <a:spcPct val="100000"/>
              </a:lnSpc>
              <a:spcBef>
                <a:spcPts val="0"/>
              </a:spcBef>
              <a:spcAft>
                <a:spcPts val="0"/>
              </a:spcAft>
              <a:buClr>
                <a:srgbClr val="3C78D8"/>
              </a:buClr>
              <a:buSzPts val="1200"/>
              <a:buFont typeface="Calibri"/>
              <a:buChar char="●"/>
            </a:pPr>
            <a:r>
              <a:rPr lang="en" sz="1200" b="1">
                <a:solidFill>
                  <a:srgbClr val="3C78D8"/>
                </a:solidFill>
                <a:latin typeface="Calibri"/>
                <a:ea typeface="Calibri"/>
                <a:cs typeface="Calibri"/>
                <a:sym typeface="Calibri"/>
              </a:rPr>
              <a:t>Qwen3-30B-A3B-Thinking-2507</a:t>
            </a:r>
            <a:endParaRPr sz="1200" b="1">
              <a:solidFill>
                <a:srgbClr val="3C78D8"/>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Modes: Thinking Mode / Non-Thinking Mode</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Enhanced ability to follow instructions, generate text, and fulfill subjective user intents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Can be used from VS Code extensions via OpenRouter</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4"/>
              </a:rPr>
              <a:t>https://openrouter.ai/qwen/qwen3-235b-a22b-thinking-2507</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5"/>
              </a:rPr>
              <a:t>https://www.youtube.com/watch?v=qcCf4Q9seSw</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pic>
        <p:nvPicPr>
          <p:cNvPr id="139" name="Google Shape;139;p17"/>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5345717" y="184642"/>
            <a:ext cx="1780408" cy="757199"/>
          </a:xfrm>
          <a:prstGeom prst="rect">
            <a:avLst/>
          </a:prstGeom>
          <a:noFill/>
          <a:ln w="9525" cap="flat" cmpd="sng">
            <a:solidFill>
              <a:srgbClr val="FF0000"/>
            </a:solidFill>
            <a:prstDash val="solid"/>
            <a:round/>
            <a:headEnd type="none" w="sm" len="sm"/>
            <a:tailEnd type="none" w="sm" len="sm"/>
          </a:ln>
        </p:spPr>
      </p:pic>
      <p:sp>
        <p:nvSpPr>
          <p:cNvPr id="140" name="Google Shape;140;p17"/>
          <p:cNvSpPr txBox="1"/>
          <p:nvPr/>
        </p:nvSpPr>
        <p:spPr>
          <a:xfrm>
            <a:off x="55075" y="4632758"/>
            <a:ext cx="4451400" cy="387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Qwen3-MT - most powerful translation model</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7"/>
              </a:rPr>
              <a:t>https://x.com/Alibaba_Qwen/status/1948406830688018471</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pic>
        <p:nvPicPr>
          <p:cNvPr id="141" name="Google Shape;141;p17"/>
          <p:cNvPicPr preferRelativeResize="0"/>
          <p:nvPr/>
        </p:nvPicPr>
        <p:blipFill>
          <a:blip r:embed="rId8" cstate="email">
            <a:alphaModFix/>
            <a:extLst>
              <a:ext uri="{28A0092B-C50C-407E-A947-70E740481C1C}">
                <a14:useLocalDpi xmlns:a14="http://schemas.microsoft.com/office/drawing/2010/main"/>
              </a:ext>
            </a:extLst>
          </a:blip>
          <a:stretch>
            <a:fillRect/>
          </a:stretch>
        </p:blipFill>
        <p:spPr>
          <a:xfrm>
            <a:off x="4667275" y="1196575"/>
            <a:ext cx="4332726" cy="2833591"/>
          </a:xfrm>
          <a:prstGeom prst="rect">
            <a:avLst/>
          </a:prstGeom>
          <a:noFill/>
          <a:ln w="9525" cap="flat" cmpd="sng">
            <a:solidFill>
              <a:srgbClr val="FF0000"/>
            </a:solidFill>
            <a:prstDash val="solid"/>
            <a:round/>
            <a:headEnd type="none" w="sm" len="sm"/>
            <a:tailEnd type="none" w="sm" len="sm"/>
          </a:ln>
        </p:spPr>
      </p:pic>
      <p:sp>
        <p:nvSpPr>
          <p:cNvPr id="142" name="Google Shape;142;p17"/>
          <p:cNvSpPr txBox="1"/>
          <p:nvPr/>
        </p:nvSpPr>
        <p:spPr>
          <a:xfrm>
            <a:off x="55075" y="2876625"/>
            <a:ext cx="4452000" cy="757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Qwen3 Coder</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9"/>
              </a:rPr>
              <a:t>https://www.youtube.com/watch?v=CDgQ1-gJQHE</a:t>
            </a:r>
            <a:r>
              <a:rPr lang="en" sz="1200">
                <a:solidFill>
                  <a:schemeClr val="dk1"/>
                </a:solidFill>
                <a:latin typeface="Calibri"/>
                <a:ea typeface="Calibri"/>
                <a:cs typeface="Calibri"/>
                <a:sym typeface="Calibri"/>
              </a:rPr>
              <a:t> - video - tests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strong coding abilities and safety awareness, with some limitations in spatial reasoning and self-referential tasks</a:t>
            </a:r>
            <a:endParaRPr sz="1200">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18"/>
          <p:cNvSpPr txBox="1"/>
          <p:nvPr/>
        </p:nvSpPr>
        <p:spPr>
          <a:xfrm>
            <a:off x="55075" y="-9225"/>
            <a:ext cx="44514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GLM-4.5 - advanced open-source</a:t>
            </a:r>
            <a:endParaRPr sz="2000" b="1" i="0" u="none" strike="noStrike" cap="none">
              <a:solidFill>
                <a:schemeClr val="dk1"/>
              </a:solidFill>
              <a:latin typeface="Calibri"/>
              <a:ea typeface="Calibri"/>
              <a:cs typeface="Calibri"/>
              <a:sym typeface="Calibri"/>
            </a:endParaRPr>
          </a:p>
        </p:txBody>
      </p:sp>
      <p:sp>
        <p:nvSpPr>
          <p:cNvPr id="148" name="Google Shape;148;p18"/>
          <p:cNvSpPr txBox="1"/>
          <p:nvPr/>
        </p:nvSpPr>
        <p:spPr>
          <a:xfrm>
            <a:off x="55075" y="395850"/>
            <a:ext cx="4451400" cy="4266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GLM-4.5 by </a:t>
            </a:r>
            <a:r>
              <a:rPr lang="en" sz="1200" u="sng">
                <a:solidFill>
                  <a:schemeClr val="hlink"/>
                </a:solidFill>
                <a:latin typeface="Calibri"/>
                <a:ea typeface="Calibri"/>
                <a:cs typeface="Calibri"/>
                <a:sym typeface="Calibri"/>
                <a:hlinkClick r:id="rId3"/>
              </a:rPr>
              <a:t>Z.ai</a:t>
            </a:r>
            <a:r>
              <a:rPr lang="en" sz="1200">
                <a:solidFill>
                  <a:schemeClr val="dk1"/>
                </a:solidFill>
                <a:latin typeface="Calibri"/>
                <a:ea typeface="Calibri"/>
                <a:cs typeface="Calibri"/>
                <a:sym typeface="Calibri"/>
              </a:rPr>
              <a:t> - open source advanced model</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Zhipu AI (ZAI) in China</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355B params (or GLM-4.5-Air with 106B)</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Open Source (MIT license)</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thinking mode / non-thinking mode</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built for agentic tasks, with strong support for function calling, tool integration, and an extended 128k context window</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Matches or exceeds SOTA models in agentic task benchmarks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Top-tier results on reasoning benchmarks and outperforms many models in coding tasks - ranked 3rd overall just behind o3 and Grok-4 and ahead of Claude Opus 4.</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Fast (100+ tokens/sec)</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costs less to operate than DeepSeek due to its smaller size and ability to decompose tasks into sub-goals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Uses grouped-query attention*, loss-free balance routing, multi-token prediction for speculative decoding, and use of the Muon optimizer for faster and stabler training</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4"/>
              </a:rPr>
              <a:t>https://huggingface.co/zai-org/GLM-4.5</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5"/>
              </a:rPr>
              <a:t>https://z.ai/blog/glm-4.5</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6"/>
              </a:rPr>
              <a:t>https://github.com/zai-org/GLM-4.5</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7"/>
              </a:rPr>
              <a:t>https://www.youtube.com/watch?v=Ri_o1TpHYsw</a:t>
            </a:r>
            <a:r>
              <a:rPr lang="en" sz="1200">
                <a:solidFill>
                  <a:schemeClr val="dk1"/>
                </a:solidFill>
                <a:latin typeface="Calibri"/>
                <a:ea typeface="Calibri"/>
                <a:cs typeface="Calibri"/>
                <a:sym typeface="Calibri"/>
              </a:rPr>
              <a:t> - M. Berman</a:t>
            </a: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Rubik's Cube Simulation: 3x3, 5x5, 10x10</a:t>
            </a: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Tower of Hanoi 10 disk version in 81 sec, ...</a:t>
            </a:r>
            <a:endParaRPr sz="1200">
              <a:solidFill>
                <a:schemeClr val="dk1"/>
              </a:solidFill>
              <a:latin typeface="Calibri"/>
              <a:ea typeface="Calibri"/>
              <a:cs typeface="Calibri"/>
              <a:sym typeface="Calibri"/>
            </a:endParaRPr>
          </a:p>
        </p:txBody>
      </p:sp>
      <p:pic>
        <p:nvPicPr>
          <p:cNvPr id="149" name="Google Shape;149;p18"/>
          <p:cNvPicPr preferRelativeResize="0"/>
          <p:nvPr/>
        </p:nvPicPr>
        <p:blipFill>
          <a:blip r:embed="rId8" cstate="email">
            <a:alphaModFix/>
            <a:extLst>
              <a:ext uri="{28A0092B-C50C-407E-A947-70E740481C1C}">
                <a14:useLocalDpi xmlns:a14="http://schemas.microsoft.com/office/drawing/2010/main"/>
              </a:ext>
            </a:extLst>
          </a:blip>
          <a:stretch>
            <a:fillRect/>
          </a:stretch>
        </p:blipFill>
        <p:spPr>
          <a:xfrm>
            <a:off x="4745569" y="406625"/>
            <a:ext cx="4332723" cy="3160420"/>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19"/>
          <p:cNvSpPr txBox="1"/>
          <p:nvPr/>
        </p:nvSpPr>
        <p:spPr>
          <a:xfrm>
            <a:off x="55075" y="-9225"/>
            <a:ext cx="31686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Higgs Audio v2 model </a:t>
            </a:r>
            <a:endParaRPr sz="2000" b="1">
              <a:solidFill>
                <a:schemeClr val="dk1"/>
              </a:solidFill>
              <a:latin typeface="Calibri"/>
              <a:ea typeface="Calibri"/>
              <a:cs typeface="Calibri"/>
              <a:sym typeface="Calibri"/>
            </a:endParaRPr>
          </a:p>
        </p:txBody>
      </p:sp>
      <p:sp>
        <p:nvSpPr>
          <p:cNvPr id="155" name="Google Shape;155;p19"/>
          <p:cNvSpPr txBox="1"/>
          <p:nvPr/>
        </p:nvSpPr>
        <p:spPr>
          <a:xfrm>
            <a:off x="55075" y="395850"/>
            <a:ext cx="4451400" cy="1680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Higgs Audio v2 model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SOTA text-to-speech (TTS) - expressive, emotional, voice cloning</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open-source</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by Boson AI</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approximately 5.8 Bln params. 24GB GPU VRAM for full performance, but can run (with limitations) on GPUs with as little as 8-16GB VRAM if quantized and single-speaker only</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3"/>
              </a:rPr>
              <a:t>https://www.boson.ai/blog/higgs-audio-v2</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4"/>
              </a:rPr>
              <a:t>https://github.com/boson-ai/higgs-audio</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pic>
        <p:nvPicPr>
          <p:cNvPr id="156" name="Google Shape;156;p19"/>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152400" y="2741850"/>
            <a:ext cx="4354074" cy="2157905"/>
          </a:xfrm>
          <a:prstGeom prst="rect">
            <a:avLst/>
          </a:prstGeom>
          <a:noFill/>
          <a:ln w="9525" cap="flat" cmpd="sng">
            <a:solidFill>
              <a:srgbClr val="FF0000"/>
            </a:solidFill>
            <a:prstDash val="solid"/>
            <a:round/>
            <a:headEnd type="none" w="sm" len="sm"/>
            <a:tailEnd type="none" w="sm" len="sm"/>
          </a:ln>
        </p:spPr>
      </p:pic>
      <p:pic>
        <p:nvPicPr>
          <p:cNvPr id="157" name="Google Shape;157;p19"/>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4888300" y="285600"/>
            <a:ext cx="3954051" cy="2224150"/>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0"/>
          <p:cNvSpPr txBox="1"/>
          <p:nvPr/>
        </p:nvSpPr>
        <p:spPr>
          <a:xfrm>
            <a:off x="401892" y="609999"/>
            <a:ext cx="4337700" cy="3509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chemeClr val="dk1"/>
              </a:buClr>
              <a:buSzPts val="2500"/>
              <a:buFont typeface="Arial"/>
              <a:buNone/>
            </a:pPr>
            <a:r>
              <a:rPr lang="en" sz="2200">
                <a:solidFill>
                  <a:schemeClr val="dk1"/>
                </a:solidFill>
                <a:latin typeface="Calibri"/>
                <a:ea typeface="Calibri"/>
                <a:cs typeface="Calibri"/>
                <a:sym typeface="Calibri"/>
              </a:rPr>
              <a:t>Please pause the video - and answer the pinned question in comments under the video</a:t>
            </a:r>
            <a:endParaRPr sz="220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2500"/>
              <a:buFont typeface="Arial"/>
              <a:buNone/>
            </a:pPr>
            <a:endParaRPr sz="220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2500"/>
              <a:buFont typeface="Arial"/>
              <a:buNone/>
            </a:pPr>
            <a:r>
              <a:rPr lang="en" sz="2200" b="0" i="0" u="none" strike="noStrike" cap="none">
                <a:solidFill>
                  <a:schemeClr val="dk1"/>
                </a:solidFill>
                <a:latin typeface="Calibri"/>
                <a:ea typeface="Calibri"/>
                <a:cs typeface="Calibri"/>
                <a:sym typeface="Calibri"/>
              </a:rPr>
              <a:t>Subscribe to this channel</a:t>
            </a:r>
            <a:endParaRPr sz="2200" b="0" i="0" u="none" strike="noStrike" cap="none">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2500"/>
              <a:buFont typeface="Arial"/>
              <a:buNone/>
            </a:pPr>
            <a:r>
              <a:rPr lang="en" sz="1800" b="1" u="sng">
                <a:solidFill>
                  <a:schemeClr val="accent5"/>
                </a:solidFill>
                <a:latin typeface="Calibri"/>
                <a:ea typeface="Calibri"/>
                <a:cs typeface="Calibri"/>
                <a:sym typeface="Calibri"/>
                <a:hlinkClick r:id="rId3">
                  <a:extLst>
                    <a:ext uri="{A12FA001-AC4F-418D-AE19-62706E023703}">
                      <ahyp:hlinkClr xmlns:ahyp="http://schemas.microsoft.com/office/drawing/2018/hyperlinkcolor" val="tx"/>
                    </a:ext>
                  </a:extLst>
                </a:hlinkClick>
              </a:rPr>
              <a:t>https://www.youtube.com/@lev-selector</a:t>
            </a:r>
            <a:r>
              <a:rPr lang="en" sz="1800" b="1">
                <a:solidFill>
                  <a:schemeClr val="dk1"/>
                </a:solidFill>
                <a:latin typeface="Calibri"/>
                <a:ea typeface="Calibri"/>
                <a:cs typeface="Calibri"/>
                <a:sym typeface="Calibri"/>
              </a:rPr>
              <a:t> </a:t>
            </a:r>
            <a:endParaRPr sz="1800" b="1">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2500"/>
              <a:buFont typeface="Arial"/>
              <a:buNone/>
            </a:pPr>
            <a:endParaRPr sz="220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2500"/>
              <a:buFont typeface="Arial"/>
              <a:buNone/>
            </a:pPr>
            <a:r>
              <a:rPr lang="en" sz="2200">
                <a:solidFill>
                  <a:schemeClr val="dk1"/>
                </a:solidFill>
                <a:latin typeface="Calibri"/>
                <a:ea typeface="Calibri"/>
                <a:cs typeface="Calibri"/>
                <a:sym typeface="Calibri"/>
              </a:rPr>
              <a:t>G</a:t>
            </a:r>
            <a:r>
              <a:rPr lang="en" sz="2200" b="0" i="0" u="none" strike="noStrike" cap="none">
                <a:solidFill>
                  <a:schemeClr val="dk1"/>
                </a:solidFill>
                <a:latin typeface="Calibri"/>
                <a:ea typeface="Calibri"/>
                <a:cs typeface="Calibri"/>
                <a:sym typeface="Calibri"/>
              </a:rPr>
              <a:t>et notified about new videos - every Friday, links to slides under </a:t>
            </a:r>
            <a:r>
              <a:rPr lang="en" sz="2200">
                <a:solidFill>
                  <a:schemeClr val="dk1"/>
                </a:solidFill>
                <a:latin typeface="Calibri"/>
                <a:ea typeface="Calibri"/>
                <a:cs typeface="Calibri"/>
                <a:sym typeface="Calibri"/>
              </a:rPr>
              <a:t>the</a:t>
            </a:r>
            <a:r>
              <a:rPr lang="en" sz="2200" b="0" i="0" u="none" strike="noStrike" cap="none">
                <a:solidFill>
                  <a:schemeClr val="dk1"/>
                </a:solidFill>
                <a:latin typeface="Calibri"/>
                <a:ea typeface="Calibri"/>
                <a:cs typeface="Calibri"/>
                <a:sym typeface="Calibri"/>
              </a:rPr>
              <a:t> videos</a:t>
            </a:r>
            <a:endParaRPr sz="1800" b="1" i="0" u="none" strike="noStrike" cap="none">
              <a:solidFill>
                <a:srgbClr val="000000"/>
              </a:solidFill>
              <a:latin typeface="Calibri"/>
              <a:ea typeface="Calibri"/>
              <a:cs typeface="Calibri"/>
              <a:sym typeface="Calibri"/>
            </a:endParaRPr>
          </a:p>
        </p:txBody>
      </p:sp>
      <p:pic>
        <p:nvPicPr>
          <p:cNvPr id="163" name="Google Shape;163;p20"/>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5252850" y="69200"/>
            <a:ext cx="3823975" cy="4948324"/>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21"/>
          <p:cNvSpPr txBox="1"/>
          <p:nvPr/>
        </p:nvSpPr>
        <p:spPr>
          <a:xfrm>
            <a:off x="55075" y="-9225"/>
            <a:ext cx="44463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Google Opal - vibe-code apps</a:t>
            </a:r>
            <a:endParaRPr sz="2000" b="1" i="0" u="none" strike="noStrike" cap="none">
              <a:solidFill>
                <a:schemeClr val="dk1"/>
              </a:solidFill>
              <a:latin typeface="Calibri"/>
              <a:ea typeface="Calibri"/>
              <a:cs typeface="Calibri"/>
              <a:sym typeface="Calibri"/>
            </a:endParaRPr>
          </a:p>
        </p:txBody>
      </p:sp>
      <p:sp>
        <p:nvSpPr>
          <p:cNvPr id="169" name="Google Shape;169;p21"/>
          <p:cNvSpPr txBox="1"/>
          <p:nvPr/>
        </p:nvSpPr>
        <p:spPr>
          <a:xfrm>
            <a:off x="152575" y="668800"/>
            <a:ext cx="5111700" cy="4082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Google Opal tool from Google Labs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vibe-code and share AI-powered mini-applications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"Make an app to order breakfast", "Create a quiz with real-time scoring."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Opal translates these instructions into a visual workflow, displaying each logical step as a connected node (input, data processing with AI, output)</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User can view and edit the workflow in a visual canvas. Every step is modular and editable</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AI-Powered - Opal stitches together various Google proprietary AI models on the backend. For text tasks, it often uses Google’s Gemini 2.5 Pro LLM; for images and videos, it leverages Imagen and Veo, respectively. The models work in the background—you don’t need to choose or configure them directly</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When you’re ready, you can publish your mini-app with a single click. Opal creates a shareable web link (just like a Google Doc or Sheet), letting others run or remix your AI-powered apps easily</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Prebuilt templates include designing video games, generating marketing materials, product research synthesizers, video ad creators, and more</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Plans to integrate with Firebase or Cloud Functions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Opal is available in public beta exclusively in the U.S. via Google Labs. It is free to try. Opal is explicitly labeled as experimental. That means features may change or disappear quickly, and it is not recommended for mission-critical business needs yet.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3"/>
              </a:rPr>
              <a:t>https://developers.googleblog.com/en/introducing-opal/</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pic>
        <p:nvPicPr>
          <p:cNvPr id="170" name="Google Shape;170;p21"/>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5371375" y="668797"/>
            <a:ext cx="3642324" cy="1083600"/>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22"/>
          <p:cNvSpPr txBox="1"/>
          <p:nvPr/>
        </p:nvSpPr>
        <p:spPr>
          <a:xfrm>
            <a:off x="55075" y="-9225"/>
            <a:ext cx="31686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- 1 </a:t>
            </a:r>
            <a:endParaRPr sz="2000" b="1" i="0" u="none" strike="noStrike" cap="none">
              <a:solidFill>
                <a:schemeClr val="dk1"/>
              </a:solidFill>
              <a:latin typeface="Calibri"/>
              <a:ea typeface="Calibri"/>
              <a:cs typeface="Calibri"/>
              <a:sym typeface="Calibri"/>
            </a:endParaRPr>
          </a:p>
        </p:txBody>
      </p:sp>
      <p:sp>
        <p:nvSpPr>
          <p:cNvPr id="176" name="Google Shape;176;p22"/>
          <p:cNvSpPr txBox="1"/>
          <p:nvPr/>
        </p:nvSpPr>
        <p:spPr>
          <a:xfrm>
            <a:off x="55075" y="1234050"/>
            <a:ext cx="4451400" cy="387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Startups to spend $30K/year per engineer on AI tools</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3"/>
              </a:rPr>
              <a:t>https://tomtunguz.com/ai-rd-percent/</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sp>
        <p:nvSpPr>
          <p:cNvPr id="177" name="Google Shape;177;p22"/>
          <p:cNvSpPr txBox="1"/>
          <p:nvPr/>
        </p:nvSpPr>
        <p:spPr>
          <a:xfrm>
            <a:off x="55075" y="1738917"/>
            <a:ext cx="4451400" cy="1311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$1 Billion Worth of Nvidia AI Chips Smuggled to China In just 3 months Despite Export Controls</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This is done by routing shipments through Southeast Asian countries like Malaysia and Thailand before final delivery</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Chinese distributors are openly advertising ready-to-deploy server racks at 50% premiums and developing new routes through European countries</a:t>
            </a:r>
            <a:endParaRPr sz="1200">
              <a:solidFill>
                <a:schemeClr val="dk1"/>
              </a:solidFill>
              <a:latin typeface="Calibri"/>
              <a:ea typeface="Calibri"/>
              <a:cs typeface="Calibri"/>
              <a:sym typeface="Calibri"/>
            </a:endParaRPr>
          </a:p>
        </p:txBody>
      </p:sp>
      <p:sp>
        <p:nvSpPr>
          <p:cNvPr id="178" name="Google Shape;178;p22"/>
          <p:cNvSpPr txBox="1"/>
          <p:nvPr/>
        </p:nvSpPr>
        <p:spPr>
          <a:xfrm>
            <a:off x="55075" y="3134800"/>
            <a:ext cx="4451400" cy="20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3C78D8"/>
              </a:buClr>
              <a:buSzPts val="1200"/>
              <a:buFont typeface="Calibri"/>
              <a:buChar char="●"/>
            </a:pPr>
            <a:r>
              <a:rPr lang="en" sz="1200" b="1">
                <a:solidFill>
                  <a:srgbClr val="3C78D8"/>
                </a:solidFill>
                <a:latin typeface="Calibri"/>
                <a:ea typeface="Calibri"/>
                <a:cs typeface="Calibri"/>
                <a:sym typeface="Calibri"/>
              </a:rPr>
              <a:t>There is estimated 70K-100K AI start-ups !</a:t>
            </a:r>
            <a:endParaRPr sz="1200" b="1">
              <a:solidFill>
                <a:srgbClr val="3C78D8"/>
              </a:solidFill>
              <a:latin typeface="Calibri"/>
              <a:ea typeface="Calibri"/>
              <a:cs typeface="Calibri"/>
              <a:sym typeface="Calibri"/>
            </a:endParaRPr>
          </a:p>
        </p:txBody>
      </p:sp>
      <p:sp>
        <p:nvSpPr>
          <p:cNvPr id="179" name="Google Shape;179;p22"/>
          <p:cNvSpPr txBox="1"/>
          <p:nvPr/>
        </p:nvSpPr>
        <p:spPr>
          <a:xfrm>
            <a:off x="55075" y="381363"/>
            <a:ext cx="4451400" cy="757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ASI-ARCH = Artificial Superintelligence for AI Research</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"AlphaGo Moment for Model Architecture Discovery"</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Autonomous, multi-agent framework mimics and automates every stage of AI research - </a:t>
            </a:r>
            <a:r>
              <a:rPr lang="en" sz="1200" u="sng">
                <a:solidFill>
                  <a:schemeClr val="hlink"/>
                </a:solidFill>
                <a:latin typeface="Calibri"/>
                <a:ea typeface="Calibri"/>
                <a:cs typeface="Calibri"/>
                <a:sym typeface="Calibri"/>
                <a:hlinkClick r:id="rId4"/>
              </a:rPr>
              <a:t>https://arxiv.org/pdf/2507.18074</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sp>
        <p:nvSpPr>
          <p:cNvPr id="180" name="Google Shape;180;p22"/>
          <p:cNvSpPr txBox="1"/>
          <p:nvPr/>
        </p:nvSpPr>
        <p:spPr>
          <a:xfrm>
            <a:off x="55075" y="3432400"/>
            <a:ext cx="4451400" cy="711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Supercoomputer with 650K cores for drug discovery</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Leipzig University</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4320-chip - neuromorphic, brain-inspired</a:t>
            </a:r>
            <a:endParaRPr sz="9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5"/>
              </a:rPr>
              <a:t>https://interestingengineering.com/innovation/worlds-largest-brain-like-supercomputer</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sp>
        <p:nvSpPr>
          <p:cNvPr id="181" name="Google Shape;181;p22"/>
          <p:cNvSpPr txBox="1"/>
          <p:nvPr/>
        </p:nvSpPr>
        <p:spPr>
          <a:xfrm>
            <a:off x="55075" y="4237900"/>
            <a:ext cx="4451400" cy="387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14300" algn="l" rtl="0">
              <a:lnSpc>
                <a:spcPct val="100000"/>
              </a:lnSpc>
              <a:spcBef>
                <a:spcPts val="0"/>
              </a:spcBef>
              <a:spcAft>
                <a:spcPts val="0"/>
              </a:spcAft>
              <a:buClr>
                <a:srgbClr val="FF0000"/>
              </a:buClr>
              <a:buSzPts val="900"/>
              <a:buFont typeface="Calibri"/>
              <a:buChar char="●"/>
            </a:pPr>
            <a:r>
              <a:rPr lang="en" sz="1200" b="1">
                <a:solidFill>
                  <a:srgbClr val="FF0000"/>
                </a:solidFill>
                <a:latin typeface="Calibri"/>
                <a:ea typeface="Calibri"/>
                <a:cs typeface="Calibri"/>
                <a:sym typeface="Calibri"/>
              </a:rPr>
              <a:t>Gregory Barbaccia - Federal Chief AI Officer (CAIO)</a:t>
            </a:r>
            <a:endParaRPr sz="1200" b="1">
              <a:solidFill>
                <a:srgbClr val="FF0000"/>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He is also Federal Chief Information Officer (CIO)</a:t>
            </a:r>
            <a:endParaRPr sz="1200">
              <a:solidFill>
                <a:schemeClr val="dk1"/>
              </a:solidFill>
              <a:latin typeface="Calibri"/>
              <a:ea typeface="Calibri"/>
              <a:cs typeface="Calibri"/>
              <a:sym typeface="Calibri"/>
            </a:endParaRPr>
          </a:p>
        </p:txBody>
      </p:sp>
      <p:pic>
        <p:nvPicPr>
          <p:cNvPr id="182" name="Google Shape;182;p22"/>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4626074" y="3903586"/>
            <a:ext cx="1366124" cy="1160676"/>
          </a:xfrm>
          <a:prstGeom prst="rect">
            <a:avLst/>
          </a:prstGeom>
          <a:noFill/>
          <a:ln w="9525" cap="flat" cmpd="sng">
            <a:solidFill>
              <a:srgbClr val="FF0000"/>
            </a:solidFill>
            <a:prstDash val="solid"/>
            <a:round/>
            <a:headEnd type="none" w="sm" len="sm"/>
            <a:tailEnd type="none" w="sm" len="sm"/>
          </a:ln>
        </p:spPr>
      </p:pic>
      <p:sp>
        <p:nvSpPr>
          <p:cNvPr id="183" name="Google Shape;183;p22"/>
          <p:cNvSpPr txBox="1"/>
          <p:nvPr/>
        </p:nvSpPr>
        <p:spPr>
          <a:xfrm>
            <a:off x="6474975" y="4237900"/>
            <a:ext cx="2582400" cy="849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Mark Zuckerberg</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Meta Personal Superintelligence</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Meta Superintelligence Labs</a:t>
            </a:r>
            <a:endParaRPr sz="9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7"/>
              </a:rPr>
              <a:t>https://www.youtube.com/shorts/PE1B815XNDc</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8"/>
              </a:rPr>
              <a:t>https://www.meta.com/superintelligence/</a:t>
            </a:r>
            <a:endParaRPr sz="900">
              <a:solidFill>
                <a:schemeClr val="dk1"/>
              </a:solidFill>
              <a:latin typeface="Calibri"/>
              <a:ea typeface="Calibri"/>
              <a:cs typeface="Calibri"/>
              <a:sym typeface="Calibri"/>
            </a:endParaRPr>
          </a:p>
        </p:txBody>
      </p:sp>
      <p:pic>
        <p:nvPicPr>
          <p:cNvPr id="184" name="Google Shape;184;p22"/>
          <p:cNvPicPr preferRelativeResize="0"/>
          <p:nvPr/>
        </p:nvPicPr>
        <p:blipFill>
          <a:blip r:embed="rId9" cstate="email">
            <a:alphaModFix/>
            <a:extLst>
              <a:ext uri="{28A0092B-C50C-407E-A947-70E740481C1C}">
                <a14:useLocalDpi xmlns:a14="http://schemas.microsoft.com/office/drawing/2010/main"/>
              </a:ext>
            </a:extLst>
          </a:blip>
          <a:stretch>
            <a:fillRect/>
          </a:stretch>
        </p:blipFill>
        <p:spPr>
          <a:xfrm>
            <a:off x="7254731" y="2513075"/>
            <a:ext cx="1022899" cy="1630325"/>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23"/>
          <p:cNvSpPr txBox="1"/>
          <p:nvPr/>
        </p:nvSpPr>
        <p:spPr>
          <a:xfrm>
            <a:off x="55075" y="-9225"/>
            <a:ext cx="31686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- 2 </a:t>
            </a:r>
            <a:endParaRPr sz="2000" b="1" i="0" u="none" strike="noStrike" cap="none">
              <a:solidFill>
                <a:schemeClr val="dk1"/>
              </a:solidFill>
              <a:latin typeface="Calibri"/>
              <a:ea typeface="Calibri"/>
              <a:cs typeface="Calibri"/>
              <a:sym typeface="Calibri"/>
            </a:endParaRPr>
          </a:p>
        </p:txBody>
      </p:sp>
      <p:sp>
        <p:nvSpPr>
          <p:cNvPr id="190" name="Google Shape;190;p23"/>
          <p:cNvSpPr txBox="1"/>
          <p:nvPr/>
        </p:nvSpPr>
        <p:spPr>
          <a:xfrm>
            <a:off x="6393296" y="1220175"/>
            <a:ext cx="2493600" cy="526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mini-swe-agent - 100 line AI agent</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solves GitHub issues &amp; more</a:t>
            </a:r>
            <a:endParaRPr sz="9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3"/>
              </a:rPr>
              <a:t>https://github.com/SWE-agent/mini-swe-agent</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pic>
        <p:nvPicPr>
          <p:cNvPr id="191" name="Google Shape;191;p23"/>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6689899" y="73585"/>
            <a:ext cx="1900401" cy="1068976"/>
          </a:xfrm>
          <a:prstGeom prst="rect">
            <a:avLst/>
          </a:prstGeom>
          <a:noFill/>
          <a:ln w="9525" cap="flat" cmpd="sng">
            <a:solidFill>
              <a:srgbClr val="FF0000"/>
            </a:solidFill>
            <a:prstDash val="solid"/>
            <a:round/>
            <a:headEnd type="none" w="sm" len="sm"/>
            <a:tailEnd type="none" w="sm" len="sm"/>
          </a:ln>
        </p:spPr>
      </p:pic>
      <p:sp>
        <p:nvSpPr>
          <p:cNvPr id="192" name="Google Shape;192;p23"/>
          <p:cNvSpPr txBox="1"/>
          <p:nvPr/>
        </p:nvSpPr>
        <p:spPr>
          <a:xfrm>
            <a:off x="6371475" y="2970900"/>
            <a:ext cx="2624700" cy="572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None/>
            </a:pPr>
            <a:r>
              <a:rPr lang="en" sz="1200" b="1">
                <a:solidFill>
                  <a:srgbClr val="FF0000"/>
                </a:solidFill>
                <a:latin typeface="Calibri"/>
                <a:ea typeface="Calibri"/>
                <a:cs typeface="Calibri"/>
                <a:sym typeface="Calibri"/>
              </a:rPr>
              <a:t>Shengjia Zhao</a:t>
            </a:r>
            <a:r>
              <a:rPr lang="en" sz="1200">
                <a:solidFill>
                  <a:schemeClr val="dk1"/>
                </a:solidFill>
                <a:latin typeface="Calibri"/>
                <a:ea typeface="Calibri"/>
                <a:cs typeface="Calibri"/>
                <a:sym typeface="Calibri"/>
              </a:rPr>
              <a:t> - formerly of OpenAI - is the </a:t>
            </a:r>
            <a:r>
              <a:rPr lang="en" sz="1200" b="1">
                <a:solidFill>
                  <a:srgbClr val="FF0000"/>
                </a:solidFill>
                <a:latin typeface="Calibri"/>
                <a:ea typeface="Calibri"/>
                <a:cs typeface="Calibri"/>
                <a:sym typeface="Calibri"/>
              </a:rPr>
              <a:t>new chief scientist at Meta</a:t>
            </a:r>
            <a:r>
              <a:rPr lang="en" sz="1200">
                <a:solidFill>
                  <a:schemeClr val="dk1"/>
                </a:solidFill>
                <a:latin typeface="Calibri"/>
                <a:ea typeface="Calibri"/>
                <a:cs typeface="Calibri"/>
                <a:sym typeface="Calibri"/>
              </a:rPr>
              <a:t>'s new Superintelligence Lab</a:t>
            </a:r>
            <a:endParaRPr sz="1200">
              <a:solidFill>
                <a:schemeClr val="dk1"/>
              </a:solidFill>
              <a:latin typeface="Calibri"/>
              <a:ea typeface="Calibri"/>
              <a:cs typeface="Calibri"/>
              <a:sym typeface="Calibri"/>
            </a:endParaRPr>
          </a:p>
        </p:txBody>
      </p:sp>
      <p:pic>
        <p:nvPicPr>
          <p:cNvPr id="193" name="Google Shape;193;p23"/>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6733613" y="1824300"/>
            <a:ext cx="1900403" cy="1068975"/>
          </a:xfrm>
          <a:prstGeom prst="rect">
            <a:avLst/>
          </a:prstGeom>
          <a:noFill/>
          <a:ln w="9525" cap="flat" cmpd="sng">
            <a:solidFill>
              <a:srgbClr val="FF0000"/>
            </a:solidFill>
            <a:prstDash val="solid"/>
            <a:round/>
            <a:headEnd type="none" w="sm" len="sm"/>
            <a:tailEnd type="none" w="sm" len="sm"/>
          </a:ln>
        </p:spPr>
      </p:pic>
      <p:sp>
        <p:nvSpPr>
          <p:cNvPr id="194" name="Google Shape;194;p23"/>
          <p:cNvSpPr txBox="1"/>
          <p:nvPr/>
        </p:nvSpPr>
        <p:spPr>
          <a:xfrm>
            <a:off x="55075" y="1497525"/>
            <a:ext cx="2624700" cy="480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None/>
            </a:pPr>
            <a:r>
              <a:rPr lang="en" sz="1200" b="1">
                <a:solidFill>
                  <a:srgbClr val="FF0000"/>
                </a:solidFill>
                <a:latin typeface="Calibri"/>
                <a:ea typeface="Calibri"/>
                <a:cs typeface="Calibri"/>
                <a:sym typeface="Calibri"/>
              </a:rPr>
              <a:t>Unitree R1 - $6k robot from China</a:t>
            </a:r>
            <a:endParaRPr sz="1200" b="1">
              <a:solidFill>
                <a:srgbClr val="FF0000"/>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6"/>
              </a:rPr>
              <a:t>https://interestingengineering.com/innovation/unitree-launches-cheapest-humanoid-robot-r1</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sp>
        <p:nvSpPr>
          <p:cNvPr id="195" name="Google Shape;195;p23"/>
          <p:cNvSpPr txBox="1"/>
          <p:nvPr/>
        </p:nvSpPr>
        <p:spPr>
          <a:xfrm>
            <a:off x="2185175" y="2431325"/>
            <a:ext cx="3810600" cy="757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Baby Grok, a child-focused version Grok</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Is being developed by xAI, not released yet</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Baby Grok is intended to provide a safe, educational, and child-appropriate AI interaction experience</a:t>
            </a:r>
            <a:endParaRPr sz="1200">
              <a:solidFill>
                <a:schemeClr val="dk1"/>
              </a:solidFill>
              <a:latin typeface="Calibri"/>
              <a:ea typeface="Calibri"/>
              <a:cs typeface="Calibri"/>
              <a:sym typeface="Calibri"/>
            </a:endParaRPr>
          </a:p>
        </p:txBody>
      </p:sp>
      <p:pic>
        <p:nvPicPr>
          <p:cNvPr id="196" name="Google Shape;196;p23"/>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284776" y="348724"/>
            <a:ext cx="1900401" cy="1074549"/>
          </a:xfrm>
          <a:prstGeom prst="rect">
            <a:avLst/>
          </a:prstGeom>
          <a:noFill/>
          <a:ln w="9525" cap="flat" cmpd="sng">
            <a:solidFill>
              <a:srgbClr val="FF0000"/>
            </a:solidFill>
            <a:prstDash val="solid"/>
            <a:round/>
            <a:headEnd type="none" w="sm" len="sm"/>
            <a:tailEnd type="none" w="sm" len="sm"/>
          </a:ln>
        </p:spPr>
      </p:pic>
      <p:pic>
        <p:nvPicPr>
          <p:cNvPr id="197" name="Google Shape;197;p23"/>
          <p:cNvPicPr preferRelativeResize="0"/>
          <p:nvPr/>
        </p:nvPicPr>
        <p:blipFill>
          <a:blip r:embed="rId8" cstate="email">
            <a:alphaModFix/>
            <a:extLst>
              <a:ext uri="{28A0092B-C50C-407E-A947-70E740481C1C}">
                <a14:useLocalDpi xmlns:a14="http://schemas.microsoft.com/office/drawing/2010/main"/>
              </a:ext>
            </a:extLst>
          </a:blip>
          <a:stretch>
            <a:fillRect/>
          </a:stretch>
        </p:blipFill>
        <p:spPr>
          <a:xfrm>
            <a:off x="3359071" y="1387800"/>
            <a:ext cx="1780400" cy="1000361"/>
          </a:xfrm>
          <a:prstGeom prst="rect">
            <a:avLst/>
          </a:prstGeom>
          <a:noFill/>
          <a:ln w="9525" cap="flat" cmpd="sng">
            <a:solidFill>
              <a:srgbClr val="FF0000"/>
            </a:solidFill>
            <a:prstDash val="solid"/>
            <a:round/>
            <a:headEnd type="none" w="sm" len="sm"/>
            <a:tailEnd type="none" w="sm" len="sm"/>
          </a:ln>
        </p:spPr>
      </p:pic>
      <p:sp>
        <p:nvSpPr>
          <p:cNvPr id="198" name="Google Shape;198;p23"/>
          <p:cNvSpPr txBox="1"/>
          <p:nvPr/>
        </p:nvSpPr>
        <p:spPr>
          <a:xfrm>
            <a:off x="2439875" y="658538"/>
            <a:ext cx="3810600" cy="387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top proprietary models - US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top open models - China</a:t>
            </a:r>
            <a:endParaRPr sz="1200">
              <a:solidFill>
                <a:schemeClr val="dk1"/>
              </a:solidFill>
              <a:latin typeface="Calibri"/>
              <a:ea typeface="Calibri"/>
              <a:cs typeface="Calibri"/>
              <a:sym typeface="Calibri"/>
            </a:endParaRPr>
          </a:p>
        </p:txBody>
      </p:sp>
      <p:sp>
        <p:nvSpPr>
          <p:cNvPr id="199" name="Google Shape;199;p23"/>
          <p:cNvSpPr txBox="1"/>
          <p:nvPr/>
        </p:nvSpPr>
        <p:spPr>
          <a:xfrm>
            <a:off x="55075" y="3293013"/>
            <a:ext cx="3810600" cy="1680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None/>
            </a:pPr>
            <a:r>
              <a:rPr lang="en" sz="1200" b="1">
                <a:solidFill>
                  <a:srgbClr val="FF0000"/>
                </a:solidFill>
                <a:latin typeface="Calibri"/>
                <a:ea typeface="Calibri"/>
                <a:cs typeface="Calibri"/>
                <a:sym typeface="Calibri"/>
              </a:rPr>
              <a:t>Google NotebookLM Upgrades</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Video Overviews - create narrated, slide-based video presentations from user's own materials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Redesigned Studio Panel - create and store multiple outputs of the same type in a single notebook</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Featured notebooks - curated collections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Mobile Apps &amp; Offline Support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Enhanced Multilingual and Audio Features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Increased Customization &amp; Enterprise Features</a:t>
            </a:r>
            <a:endParaRPr sz="12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3947</Words>
  <Application>Microsoft Macintosh PowerPoint</Application>
  <PresentationFormat>On-screen Show (16:9)</PresentationFormat>
  <Paragraphs>467</Paragraphs>
  <Slides>22</Slides>
  <Notes>22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Roboto Mono</vt:lpstr>
      <vt:lpstr>Calibri</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Lev Selector</cp:lastModifiedBy>
  <cp:revision>1</cp:revision>
  <dcterms:modified xsi:type="dcterms:W3CDTF">2025-07-31T15:16:18Z</dcterms:modified>
</cp:coreProperties>
</file>