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43" d="100"/>
          <a:sy n="143" d="100"/>
        </p:scale>
        <p:origin x="130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8c426502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2d8c426502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8d9b23270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d8d9b23270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8def7c6bf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d8def7c6bf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d84692321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d84692321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8def7c6bf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d8def7c6bf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d89691d4b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d89691d4b1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d8def7c6b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d8def7c6bf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d8b42f24c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2d8b42f24c2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8cc63758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d8cc63758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8dd737f3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d8dd737f31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89691d4b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d89691d4b1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8def7c6bf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d8def7c6bf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8def7c6bf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d8def7c6bf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2d6020765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2d6020765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openai.com/index/introducing-deep-research/" TargetMode="External"/><Relationship Id="rId3" Type="http://schemas.openxmlformats.org/officeDocument/2006/relationships/hyperlink" Target="https://github.com/dzhng/deep-research" TargetMode="External"/><Relationship Id="rId7" Type="http://schemas.openxmlformats.org/officeDocument/2006/relationships/hyperlink" Target="https://www.marktechpost.com/2025/02/05/4-open-source-alternatives-to-openais-200-month-deep-research-ai-agen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jina-ai/node-DeepResearch" TargetMode="External"/><Relationship Id="rId5" Type="http://schemas.openxmlformats.org/officeDocument/2006/relationships/hyperlink" Target="https://github.com/nickscamara/open-deep-research" TargetMode="External"/><Relationship Id="rId4" Type="http://schemas.openxmlformats.org/officeDocument/2006/relationships/hyperlink" Target="https://github.com/mshumer/OpenDeepResearcher"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www.seroundtable.com/chatgpt-search-open-38864.html" TargetMode="External"/><Relationship Id="rId3" Type="http://schemas.openxmlformats.org/officeDocument/2006/relationships/hyperlink" Target="https://www.marktechpost.com/2025/02/01/researchers-from-stanford-uc-berkeley-and-eth-zurich-introduces-warp-an-efficient-multi-vector-retrieval-engine-for-faster-and-scalable-search/" TargetMode="External"/><Relationship Id="rId7" Type="http://schemas.openxmlformats.org/officeDocument/2006/relationships/hyperlink" Target="https://opentools.ai/news/anthropic-unleashes-revolutionary-constitutional-classifiers-to-slash-ai-jailbreak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elicit.com/#Pricing" TargetMode="External"/><Relationship Id="rId5" Type="http://schemas.openxmlformats.org/officeDocument/2006/relationships/hyperlink" Target="https://www.youtube.com/watch?v=7xTGNNLPyMI" TargetMode="External"/><Relationship Id="rId4" Type="http://schemas.openxmlformats.org/officeDocument/2006/relationships/hyperlink" Target="https://fortune.com/education/articles/chatgpt-access-for-california-state-university-syste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chat.lmsys.org/?leaderboar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agi.safe.ai" TargetMode="External"/><Relationship Id="rId3" Type="http://schemas.openxmlformats.org/officeDocument/2006/relationships/hyperlink" Target="https://www.theregister.com/2025/01/31/microsoft_open_ai_reasoning_copilot/"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linkedin.com/posts/jonkeskitalo_the-gpqa-diamond-benchmark-is-a-test-of-448-activity-7293251958620987393-rr-v/" TargetMode="External"/><Relationship Id="rId5" Type="http://schemas.openxmlformats.org/officeDocument/2006/relationships/image" Target="../media/image1.png"/><Relationship Id="rId10" Type="http://schemas.openxmlformats.org/officeDocument/2006/relationships/hyperlink" Target="https://www.techradar.com/computing/artificial-intelligence/openais-deep-research-smashes-records-for-the-worlds-hardest-ai-exam-with-chatgpt-o3-mini-and-deepseek-left-in-its-wake" TargetMode="External"/><Relationship Id="rId4" Type="http://schemas.openxmlformats.org/officeDocument/2006/relationships/hyperlink" Target="https://www.pcworld.com/article/2593957/microsoft-ports-deepseeks-ai-to-copilot-pcs-and-their-npus.html" TargetMode="External"/><Relationship Id="rId9" Type="http://schemas.openxmlformats.org/officeDocument/2006/relationships/hyperlink" Target="https://www.youtube.com/watch?v=P4hGKsLaKfk"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github.com/Jiayi-Pan/TinyZero" TargetMode="External"/><Relationship Id="rId13" Type="http://schemas.openxmlformats.org/officeDocument/2006/relationships/hyperlink" Target="https://www.youtube.com/watch?v=6PEJ96k1kiw" TargetMode="External"/><Relationship Id="rId18" Type="http://schemas.openxmlformats.org/officeDocument/2006/relationships/hyperlink" Target="https://github.com/simplescaling/s1" TargetMode="External"/><Relationship Id="rId3" Type="http://schemas.openxmlformats.org/officeDocument/2006/relationships/hyperlink" Target="https://www.youtube.com/watch?v=KPOt8ekEanM" TargetMode="External"/><Relationship Id="rId21" Type="http://schemas.openxmlformats.org/officeDocument/2006/relationships/hyperlink" Target="https://x.com/liangchen5518/status/1886171667522842856" TargetMode="External"/><Relationship Id="rId7" Type="http://schemas.openxmlformats.org/officeDocument/2006/relationships/hyperlink" Target="https://x.com/jiayi_pirate/status/1882839370505621655?s=46" TargetMode="External"/><Relationship Id="rId12" Type="http://schemas.openxmlformats.org/officeDocument/2006/relationships/hyperlink" Target="https://www.youtube.com/watch?v=QWoslkjR9W4" TargetMode="External"/><Relationship Id="rId17" Type="http://schemas.openxmlformats.org/officeDocument/2006/relationships/hyperlink" Target="https://arxiv.org/pdf/2501.19393" TargetMode="External"/><Relationship Id="rId2" Type="http://schemas.openxmlformats.org/officeDocument/2006/relationships/notesSlide" Target="../notesSlides/notesSlide4.xml"/><Relationship Id="rId16" Type="http://schemas.openxmlformats.org/officeDocument/2006/relationships/hyperlink" Target="https://www.youtube.com/watch?v=AfAmwIP2ntY" TargetMode="External"/><Relationship Id="rId20" Type="http://schemas.openxmlformats.org/officeDocument/2006/relationships/hyperlink" Target="https://github.com/Deep-Agent/R1-V" TargetMode="External"/><Relationship Id="rId1" Type="http://schemas.openxmlformats.org/officeDocument/2006/relationships/slideLayout" Target="../slideLayouts/slideLayout1.xml"/><Relationship Id="rId6" Type="http://schemas.openxmlformats.org/officeDocument/2006/relationships/hyperlink" Target="https://www.youtube.com/watch?v=e659KrxxN5w" TargetMode="External"/><Relationship Id="rId11" Type="http://schemas.openxmlformats.org/officeDocument/2006/relationships/hyperlink" Target="https://kaitchup.substack.com/p/fine-tuning-your-llm-to-think-like-r1" TargetMode="External"/><Relationship Id="rId5" Type="http://schemas.openxmlformats.org/officeDocument/2006/relationships/hyperlink" Target="https://www.youtube.com/watch?v=kZWSiiMbua0" TargetMode="External"/><Relationship Id="rId15" Type="http://schemas.openxmlformats.org/officeDocument/2006/relationships/hyperlink" Target="https://arxiv.org/abs/2408.03314" TargetMode="External"/><Relationship Id="rId10" Type="http://schemas.openxmlformats.org/officeDocument/2006/relationships/hyperlink" Target="https://arxiv.org/abs/2409.19256v2" TargetMode="External"/><Relationship Id="rId19" Type="http://schemas.openxmlformats.org/officeDocument/2006/relationships/hyperlink" Target="https://simonwillison.net/2025/Feb/5/s1-the-6-r1-competitor/" TargetMode="External"/><Relationship Id="rId4" Type="http://schemas.openxmlformats.org/officeDocument/2006/relationships/hyperlink" Target="https://www.silamir.com/en/insight/test-time-compute-why-thinking-ai-models-are-shaping-the-future/" TargetMode="External"/><Relationship Id="rId9" Type="http://schemas.openxmlformats.org/officeDocument/2006/relationships/hyperlink" Target="https://github.com/volcengine/verl" TargetMode="External"/><Relationship Id="rId14" Type="http://schemas.openxmlformats.org/officeDocument/2006/relationships/hyperlink" Target="https://www.youtube.com/watch?v=pi7LF-OpO6k" TargetMode="External"/><Relationship Id="rId22"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hyperlink" Target="https://venturebeat.com/ai/sam-altman-admits-openai-was-on-the-wrong-side-of-history-in-open-source-debate/" TargetMode="External"/><Relationship Id="rId3" Type="http://schemas.openxmlformats.org/officeDocument/2006/relationships/hyperlink" Target="https://www.youtube.com/watch?v=ApvcIYDgXzg"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fortune.com/2025/02/02/deepseek-ai-chatbot-security-jailbreak-attempts-openai-cisco/" TargetMode="External"/><Relationship Id="rId5" Type="http://schemas.openxmlformats.org/officeDocument/2006/relationships/image" Target="../media/image4.jpeg"/><Relationship Id="rId4" Type="http://schemas.openxmlformats.org/officeDocument/2006/relationships/hyperlink" Target="https://simonwillison.net/2025/Jan/27/llamacpp-pr/"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x.com/karpathy/status/1885026028428681698"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IBAg6lMfXA" TargetMode="External"/><Relationship Id="rId13" Type="http://schemas.openxmlformats.org/officeDocument/2006/relationships/image" Target="../media/image13.png"/><Relationship Id="rId18" Type="http://schemas.openxmlformats.org/officeDocument/2006/relationships/hyperlink" Target="https://www.youtube.com/watch?v=Alzjn_0ne1Y" TargetMode="External"/><Relationship Id="rId3" Type="http://schemas.openxmlformats.org/officeDocument/2006/relationships/hyperlink" Target="https://x.com/mattshumer_" TargetMode="External"/><Relationship Id="rId7" Type="http://schemas.openxmlformats.org/officeDocument/2006/relationships/hyperlink" Target="https://www.youtube.com/watch?v=5_m-kN64Exc" TargetMode="External"/><Relationship Id="rId12" Type="http://schemas.openxmlformats.org/officeDocument/2006/relationships/image" Target="../media/image12.png"/><Relationship Id="rId17" Type="http://schemas.openxmlformats.org/officeDocument/2006/relationships/hyperlink" Target="https://www.greenbot.com/hyperwrite-reflection-70B/" TargetMode="External"/><Relationship Id="rId2" Type="http://schemas.openxmlformats.org/officeDocument/2006/relationships/notesSlide" Target="../notesSlides/notesSlide7.xml"/><Relationship Id="rId16" Type="http://schemas.openxmlformats.org/officeDocument/2006/relationships/hyperlink" Target="https://huggingface.co/mattshumer/Reflection-Llama-3.1-70B" TargetMode="External"/><Relationship Id="rId1" Type="http://schemas.openxmlformats.org/officeDocument/2006/relationships/slideLayout" Target="../slideLayouts/slideLayout1.xml"/><Relationship Id="rId6" Type="http://schemas.openxmlformats.org/officeDocument/2006/relationships/hyperlink" Target="https://glaive.ai" TargetMode="External"/><Relationship Id="rId11" Type="http://schemas.openxmlformats.org/officeDocument/2006/relationships/image" Target="../media/image11.png"/><Relationship Id="rId5" Type="http://schemas.openxmlformats.org/officeDocument/2006/relationships/hyperlink" Target="https://twitter.com/csahil28" TargetMode="External"/><Relationship Id="rId15" Type="http://schemas.openxmlformats.org/officeDocument/2006/relationships/hyperlink" Target="https://venturebeat.com/ai/meet-the-new-most-powerful-open-source-ai-model-in-the-world-hyperwrites-reflection-70b/" TargetMode="External"/><Relationship Id="rId10" Type="http://schemas.openxmlformats.org/officeDocument/2006/relationships/image" Target="../media/image10.png"/><Relationship Id="rId19" Type="http://schemas.openxmlformats.org/officeDocument/2006/relationships/hyperlink" Target="https://venturebeat.com/ai/reflection-70b-model-maker-breaks-silence-amid-fraud-accusations/" TargetMode="External"/><Relationship Id="rId4" Type="http://schemas.openxmlformats.org/officeDocument/2006/relationships/hyperlink" Target="https://www.hyperwriteai.com" TargetMode="External"/><Relationship Id="rId9" Type="http://schemas.openxmlformats.org/officeDocument/2006/relationships/image" Target="../media/image9.png"/><Relationship Id="rId14" Type="http://schemas.openxmlformats.org/officeDocument/2006/relationships/hyperlink" Target="https://openreview.net/forum?id=xaqoZZqkP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openai.com/index/openai-o3-mini/" TargetMode="Externa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1ZQHC3jxBE" TargetMode="External"/><Relationship Id="rId11" Type="http://schemas.openxmlformats.org/officeDocument/2006/relationships/image" Target="../media/image18.jpeg"/><Relationship Id="rId5" Type="http://schemas.openxmlformats.org/officeDocument/2006/relationships/hyperlink" Target="https://openai.com/index/introducing-deep-research/" TargetMode="External"/><Relationship Id="rId10" Type="http://schemas.openxmlformats.org/officeDocument/2006/relationships/image" Target="../media/image17.png"/><Relationship Id="rId4" Type="http://schemas.openxmlformats.org/officeDocument/2006/relationships/hyperlink" Target="https://www.youtube.com/watch?v=6HfGqW2dg2E"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64" name="Google Shape;64;p15"/>
          <p:cNvSpPr txBox="1"/>
          <p:nvPr/>
        </p:nvSpPr>
        <p:spPr>
          <a:xfrm>
            <a:off x="1528025" y="48139"/>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February 07</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37756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5006800" y="280650"/>
            <a:ext cx="36201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rgbClr val="3C78D8"/>
                </a:solidFill>
                <a:latin typeface="Calibri"/>
                <a:ea typeface="Calibri"/>
                <a:cs typeface="Calibri"/>
                <a:sym typeface="Calibri"/>
              </a:rPr>
              <a:t>Reasoning Models  +  Tools/Agents  =  AGI</a:t>
            </a:r>
            <a:endParaRPr sz="1500" b="1">
              <a:solidFill>
                <a:srgbClr val="3C78D8"/>
              </a:solidFill>
              <a:latin typeface="Calibri"/>
              <a:ea typeface="Calibri"/>
              <a:cs typeface="Calibri"/>
              <a:sym typeface="Calibri"/>
            </a:endParaRPr>
          </a:p>
        </p:txBody>
      </p:sp>
      <p:sp>
        <p:nvSpPr>
          <p:cNvPr id="67" name="Google Shape;67;p15"/>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68" name="Google Shape;68;p15"/>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2.0 Flash &amp; Pro</a:t>
            </a:r>
            <a:endParaRPr sz="2000" b="1">
              <a:solidFill>
                <a:schemeClr val="dk1"/>
              </a:solidFill>
              <a:latin typeface="Calibri"/>
              <a:ea typeface="Calibri"/>
              <a:cs typeface="Calibri"/>
              <a:sym typeface="Calibri"/>
            </a:endParaRPr>
          </a:p>
        </p:txBody>
      </p:sp>
      <p:sp>
        <p:nvSpPr>
          <p:cNvPr id="162" name="Google Shape;162;p24"/>
          <p:cNvSpPr txBox="1"/>
          <p:nvPr/>
        </p:nvSpPr>
        <p:spPr>
          <a:xfrm>
            <a:off x="55075" y="368775"/>
            <a:ext cx="4447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2.0 Flash &amp; Pro</a:t>
            </a:r>
            <a:endParaRPr sz="1200" b="1">
              <a:solidFill>
                <a:srgbClr val="FF0000"/>
              </a:solidFill>
              <a:latin typeface="Calibri"/>
              <a:ea typeface="Calibri"/>
              <a:cs typeface="Calibri"/>
              <a:sym typeface="Calibri"/>
            </a:endParaRPr>
          </a:p>
        </p:txBody>
      </p:sp>
      <p:pic>
        <p:nvPicPr>
          <p:cNvPr id="163" name="Google Shape;16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1035425"/>
            <a:ext cx="3202918" cy="3712725"/>
          </a:xfrm>
          <a:prstGeom prst="rect">
            <a:avLst/>
          </a:prstGeom>
          <a:noFill/>
          <a:ln w="9525" cap="flat" cmpd="sng">
            <a:solidFill>
              <a:srgbClr val="FF0000"/>
            </a:solidFill>
            <a:prstDash val="solid"/>
            <a:round/>
            <a:headEnd type="none" w="sm" len="sm"/>
            <a:tailEnd type="none" w="sm" len="sm"/>
          </a:ln>
        </p:spPr>
      </p:pic>
      <p:sp>
        <p:nvSpPr>
          <p:cNvPr id="164" name="Google Shape;164;p24"/>
          <p:cNvSpPr txBox="1"/>
          <p:nvPr/>
        </p:nvSpPr>
        <p:spPr>
          <a:xfrm>
            <a:off x="3964500" y="1035425"/>
            <a:ext cx="4447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Gemini 2.0 is the next generation of Gemini</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Improved performance across various tasks, such as writing different kinds of creative content, summarizing factual topics, and answering your questions in an informative way.</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Context length 1 Mln tokens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Gemini 2.0 Flash Thinking Experimental with apps, which can use apps such as YouTube, Maps, and Search to solve complex multi-step problems for you. For example, it can help you do things like find and analyze multiple YouTube videos, research places and create routes using Maps, and find or compare detailed information online.</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123175" y="1546650"/>
            <a:ext cx="4472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 Deep-research</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https://github.com/dzhng/deep-research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OpenDeepResearcher </a:t>
            </a:r>
            <a:r>
              <a:rPr lang="en" sz="1200" u="sng">
                <a:solidFill>
                  <a:schemeClr val="hlink"/>
                </a:solidFill>
                <a:latin typeface="Calibri"/>
                <a:ea typeface="Calibri"/>
                <a:cs typeface="Calibri"/>
                <a:sym typeface="Calibri"/>
                <a:hlinkClick r:id="rId4"/>
              </a:rPr>
              <a:t>https://github.com/mshumer/OpenDeepResearcher</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 Deep Research by Firecrawl</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5"/>
              </a:rPr>
              <a:t>https://github.com/nickscamara/open-deep-research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DeepResearch by Jina AI</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https://github.com/jina-ai/node-DeepResearch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Summary:</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7"/>
              </a:rPr>
              <a:t>https://www.marktechpost.com/2025/02/05/4-open-source-alternatives-to-openais-200-month-deep-research-ai-agent/</a:t>
            </a:r>
            <a:r>
              <a:rPr lang="en" sz="1200">
                <a:latin typeface="Calibri"/>
                <a:ea typeface="Calibri"/>
                <a:cs typeface="Calibri"/>
                <a:sym typeface="Calibri"/>
              </a:rPr>
              <a:t> </a:t>
            </a:r>
            <a:endParaRPr sz="900">
              <a:latin typeface="Calibri"/>
              <a:ea typeface="Calibri"/>
              <a:cs typeface="Calibri"/>
              <a:sym typeface="Calibri"/>
            </a:endParaRPr>
          </a:p>
        </p:txBody>
      </p:sp>
      <p:sp>
        <p:nvSpPr>
          <p:cNvPr id="170" name="Google Shape;170;p25"/>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 Research - Open Source Alternatives</a:t>
            </a:r>
            <a:endParaRPr sz="2000" b="1">
              <a:solidFill>
                <a:schemeClr val="dk1"/>
              </a:solidFill>
              <a:latin typeface="Calibri"/>
              <a:ea typeface="Calibri"/>
              <a:cs typeface="Calibri"/>
              <a:sym typeface="Calibri"/>
            </a:endParaRPr>
          </a:p>
        </p:txBody>
      </p:sp>
      <p:sp>
        <p:nvSpPr>
          <p:cNvPr id="171" name="Google Shape;171;p25"/>
          <p:cNvSpPr txBox="1"/>
          <p:nvPr/>
        </p:nvSpPr>
        <p:spPr>
          <a:xfrm>
            <a:off x="123175" y="529025"/>
            <a:ext cx="611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OpenAI Deep Research</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8"/>
              </a:rPr>
              <a:t>https://openai.com/index/introducing-deep-research/</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Gemini Deep Research on Gemini </a:t>
            </a:r>
            <a:r>
              <a:rPr lang="en" sz="1200">
                <a:solidFill>
                  <a:schemeClr val="dk1"/>
                </a:solidFill>
                <a:latin typeface="Calibri"/>
                <a:ea typeface="Calibri"/>
                <a:cs typeface="Calibri"/>
                <a:sym typeface="Calibri"/>
              </a:rPr>
              <a:t>1.5 Pro </a:t>
            </a:r>
            <a:r>
              <a:rPr lang="en" sz="1200">
                <a:latin typeface="Calibri"/>
                <a:ea typeface="Calibri"/>
                <a:cs typeface="Calibri"/>
                <a:sym typeface="Calibri"/>
              </a:rPr>
              <a:t>(December 2024) - in "Advanced" subscription</a:t>
            </a:r>
            <a:br>
              <a:rPr lang="en" sz="1200">
                <a:latin typeface="Calibri"/>
                <a:ea typeface="Calibri"/>
                <a:cs typeface="Calibri"/>
                <a:sym typeface="Calibri"/>
              </a:rPr>
            </a:br>
            <a:r>
              <a:rPr lang="en" sz="1200">
                <a:latin typeface="Calibri"/>
                <a:ea typeface="Calibri"/>
                <a:cs typeface="Calibri"/>
                <a:sym typeface="Calibri"/>
              </a:rPr>
              <a:t>Gemini Deep Research on Gemini 2.0 Flash (February 2025) - in Google AI Studio and Vertex AI</a:t>
            </a:r>
            <a:endParaRPr sz="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177" name="Google Shape;177;p26"/>
          <p:cNvSpPr txBox="1"/>
          <p:nvPr/>
        </p:nvSpPr>
        <p:spPr>
          <a:xfrm>
            <a:off x="4606752" y="36994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78" name="Google Shape;178;p26"/>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179" name="Google Shape;179;p26"/>
          <p:cNvSpPr txBox="1"/>
          <p:nvPr/>
        </p:nvSpPr>
        <p:spPr>
          <a:xfrm>
            <a:off x="4606752" y="1057685"/>
            <a:ext cx="4420200" cy="249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180" name="Google Shape;180;p26"/>
          <p:cNvSpPr txBox="1"/>
          <p:nvPr/>
        </p:nvSpPr>
        <p:spPr>
          <a:xfrm>
            <a:off x="1207000" y="204900"/>
            <a:ext cx="66228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3 - Misc. AI Updates</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55075" y="-23450"/>
            <a:ext cx="1591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86" name="Google Shape;186;p27"/>
          <p:cNvSpPr txBox="1"/>
          <p:nvPr/>
        </p:nvSpPr>
        <p:spPr>
          <a:xfrm>
            <a:off x="55075" y="4388300"/>
            <a:ext cx="4524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WARP: An Efficient Multi-Vector Retrieval Engine for Faster and Scalable Search</a:t>
            </a:r>
            <a:r>
              <a:rPr lang="en" sz="1200">
                <a:solidFill>
                  <a:schemeClr val="dk1"/>
                </a:solidFill>
                <a:latin typeface="Calibri"/>
                <a:ea typeface="Calibri"/>
                <a:cs typeface="Calibri"/>
                <a:sym typeface="Calibri"/>
              </a:rPr>
              <a:t> - Stanford, UC Berkeley and ETH Zurich</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https://www.marktechpost.com/2025/02/01/researchers-from-stanford-uc-berkeley-and-eth-zurich-introduces-warp-an-efficient-multi-vector-retrieval-engine-for-faster-and-scalable-search/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7" name="Google Shape;187;p27"/>
          <p:cNvSpPr txBox="1"/>
          <p:nvPr/>
        </p:nvSpPr>
        <p:spPr>
          <a:xfrm>
            <a:off x="55075" y="3635638"/>
            <a:ext cx="4524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ChatGPT Edu - OpenAI in Education</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OpenAI partnering with California State University</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https://fortune.com/education/articles/chatgpt-access-for-california-state-university-system/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8" name="Google Shape;188;p27"/>
          <p:cNvSpPr txBox="1"/>
          <p:nvPr/>
        </p:nvSpPr>
        <p:spPr>
          <a:xfrm>
            <a:off x="55075" y="380525"/>
            <a:ext cx="4524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Andrej Karpathy - Deep Dive into LLMs like ChatGPT</a:t>
            </a:r>
            <a:r>
              <a:rPr lang="en" sz="1200">
                <a:solidFill>
                  <a:schemeClr val="dk1"/>
                </a:solidFill>
                <a:latin typeface="Calibri"/>
                <a:ea typeface="Calibri"/>
                <a:cs typeface="Calibri"/>
                <a:sym typeface="Calibri"/>
              </a:rPr>
              <a:t> - 3.5 h video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
              </a:rPr>
              <a:t>https://www.youtube.com/watch?v=7xTGNNLPyMI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9" name="Google Shape;189;p27"/>
          <p:cNvSpPr txBox="1"/>
          <p:nvPr/>
        </p:nvSpPr>
        <p:spPr>
          <a:xfrm>
            <a:off x="55075" y="3021575"/>
            <a:ext cx="4524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Elicit.com - Automate research</a:t>
            </a:r>
            <a:r>
              <a:rPr lang="en" sz="1200">
                <a:solidFill>
                  <a:schemeClr val="dk1"/>
                </a:solidFill>
                <a:latin typeface="Calibri"/>
                <a:ea typeface="Calibri"/>
                <a:cs typeface="Calibri"/>
                <a:sym typeface="Calibri"/>
              </a:rPr>
              <a:t> - summarizing papers, extracting data, and synthesizing your findings - </a:t>
            </a:r>
            <a:r>
              <a:rPr lang="en" sz="1200" u="sng">
                <a:solidFill>
                  <a:schemeClr val="hlink"/>
                </a:solidFill>
                <a:latin typeface="Calibri"/>
                <a:ea typeface="Calibri"/>
                <a:cs typeface="Calibri"/>
                <a:sym typeface="Calibri"/>
                <a:hlinkClick r:id="rId6"/>
              </a:rPr>
              <a:t>https://elicit.com/#Pricing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90" name="Google Shape;190;p27"/>
          <p:cNvSpPr txBox="1"/>
          <p:nvPr/>
        </p:nvSpPr>
        <p:spPr>
          <a:xfrm>
            <a:off x="55075" y="994588"/>
            <a:ext cx="4524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classifiers reduce jailbreaks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https://opentools.ai/news/anthropic-unleashes-revolutionary-constitutional-classifiers-to-slash-ai-jailbreaks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1" name="Google Shape;191;p27"/>
          <p:cNvSpPr txBox="1"/>
          <p:nvPr/>
        </p:nvSpPr>
        <p:spPr>
          <a:xfrm>
            <a:off x="55075" y="1701050"/>
            <a:ext cx="4524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 Search</a:t>
            </a:r>
            <a:r>
              <a:rPr lang="en" sz="1200">
                <a:solidFill>
                  <a:schemeClr val="dk1"/>
                </a:solidFill>
                <a:latin typeface="Calibri"/>
                <a:ea typeface="Calibri"/>
                <a:cs typeface="Calibri"/>
                <a:sym typeface="Calibri"/>
              </a:rPr>
              <a:t> - open without login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"Think Deeper" in Copilot</a:t>
            </a:r>
            <a:r>
              <a:rPr lang="en" sz="1200">
                <a:solidFill>
                  <a:schemeClr val="dk1"/>
                </a:solidFill>
                <a:latin typeface="Calibri"/>
                <a:ea typeface="Calibri"/>
                <a:cs typeface="Calibri"/>
                <a:sym typeface="Calibri"/>
              </a:rPr>
              <a:t> - free for all users</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https://www.seroundtable.com/chatgpt-search-open-38864.html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2" name="Google Shape;192;p27"/>
          <p:cNvSpPr txBox="1"/>
          <p:nvPr/>
        </p:nvSpPr>
        <p:spPr>
          <a:xfrm>
            <a:off x="55075" y="2453713"/>
            <a:ext cx="4524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Figure AI drops OpenAI</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 to use in-house models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a:solidFill>
                  <a:schemeClr val="dk1"/>
                </a:solidFill>
                <a:latin typeface="Calibri"/>
                <a:ea typeface="Calibri"/>
                <a:cs typeface="Calibri"/>
                <a:sym typeface="Calibri"/>
              </a:rPr>
              <a:t>https://techcrunch.com/2025/02/04/figure-drops-openai-in-favor-of-in-house-models/</a:t>
            </a: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198" name="Google Shape;198;p28"/>
          <p:cNvSpPr txBox="1"/>
          <p:nvPr/>
        </p:nvSpPr>
        <p:spPr>
          <a:xfrm>
            <a:off x="4606752" y="3699460"/>
            <a:ext cx="4420200" cy="64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99" name="Google Shape;199;p28"/>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200" name="Google Shape;200;p28"/>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201" name="Google Shape;201;p28"/>
          <p:cNvSpPr txBox="1"/>
          <p:nvPr/>
        </p:nvSpPr>
        <p:spPr>
          <a:xfrm>
            <a:off x="1207000" y="204900"/>
            <a:ext cx="66228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4 - Leaderboard, Jobs</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7" name="Google Shape;207;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8" name="Google Shape;208;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9" name="Google Shape;209;p29"/>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0" name="Google Shape;210;p29"/>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201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2,621,136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2025-02-05</a:t>
            </a:r>
            <a:endParaRPr sz="1100">
              <a:solidFill>
                <a:srgbClr val="1F2937"/>
              </a:solidFill>
              <a:highlight>
                <a:schemeClr val="lt1"/>
              </a:highlight>
              <a:latin typeface="Calibri"/>
              <a:ea typeface="Calibri"/>
              <a:cs typeface="Calibri"/>
              <a:sym typeface="Calibri"/>
            </a:endParaRPr>
          </a:p>
        </p:txBody>
      </p:sp>
      <p:sp>
        <p:nvSpPr>
          <p:cNvPr id="211" name="Google Shape;211;p29"/>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12" name="Google Shape;212;p29"/>
          <p:cNvSpPr txBox="1"/>
          <p:nvPr/>
        </p:nvSpPr>
        <p:spPr>
          <a:xfrm flipH="1">
            <a:off x="631077" y="44842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13" name="Google Shape;213;p29"/>
          <p:cNvSpPr txBox="1"/>
          <p:nvPr/>
        </p:nvSpPr>
        <p:spPr>
          <a:xfrm>
            <a:off x="354809" y="17483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4" name="Google Shape;214;p29"/>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9"/>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9"/>
          <p:cNvSpPr/>
          <p:nvPr/>
        </p:nvSpPr>
        <p:spPr>
          <a:xfrm>
            <a:off x="692336" y="46897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9"/>
          <p:cNvSpPr/>
          <p:nvPr/>
        </p:nvSpPr>
        <p:spPr>
          <a:xfrm>
            <a:off x="685335" y="429502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9"/>
          <p:cNvSpPr txBox="1"/>
          <p:nvPr/>
        </p:nvSpPr>
        <p:spPr>
          <a:xfrm>
            <a:off x="4837935" y="40897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9" name="Google Shape;219;p29"/>
          <p:cNvSpPr/>
          <p:nvPr/>
        </p:nvSpPr>
        <p:spPr>
          <a:xfrm>
            <a:off x="5001078" y="42917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9"/>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9"/>
          <p:cNvSpPr/>
          <p:nvPr/>
        </p:nvSpPr>
        <p:spPr>
          <a:xfrm>
            <a:off x="4992955" y="27239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9"/>
          <p:cNvSpPr/>
          <p:nvPr/>
        </p:nvSpPr>
        <p:spPr>
          <a:xfrm>
            <a:off x="4992943" y="48766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9"/>
          <p:cNvSpPr/>
          <p:nvPr/>
        </p:nvSpPr>
        <p:spPr>
          <a:xfrm>
            <a:off x="4996522" y="31116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9"/>
          <p:cNvSpPr/>
          <p:nvPr/>
        </p:nvSpPr>
        <p:spPr>
          <a:xfrm>
            <a:off x="4992955" y="17480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9"/>
          <p:cNvSpPr txBox="1"/>
          <p:nvPr/>
        </p:nvSpPr>
        <p:spPr>
          <a:xfrm>
            <a:off x="529306" y="31170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6" name="Google Shape;226;p29"/>
          <p:cNvSpPr txBox="1"/>
          <p:nvPr/>
        </p:nvSpPr>
        <p:spPr>
          <a:xfrm>
            <a:off x="519565" y="25220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7" name="Google Shape;227;p29"/>
          <p:cNvSpPr/>
          <p:nvPr/>
        </p:nvSpPr>
        <p:spPr>
          <a:xfrm>
            <a:off x="684707" y="15614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9"/>
          <p:cNvSpPr/>
          <p:nvPr/>
        </p:nvSpPr>
        <p:spPr>
          <a:xfrm>
            <a:off x="683354" y="29161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29"/>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9"/>
          <p:cNvSpPr/>
          <p:nvPr/>
        </p:nvSpPr>
        <p:spPr>
          <a:xfrm>
            <a:off x="4992955" y="21378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9"/>
          <p:cNvSpPr/>
          <p:nvPr/>
        </p:nvSpPr>
        <p:spPr>
          <a:xfrm>
            <a:off x="4992955" y="15567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9"/>
          <p:cNvSpPr/>
          <p:nvPr/>
        </p:nvSpPr>
        <p:spPr>
          <a:xfrm>
            <a:off x="4992955" y="2322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9"/>
          <p:cNvSpPr/>
          <p:nvPr/>
        </p:nvSpPr>
        <p:spPr>
          <a:xfrm>
            <a:off x="692332" y="214079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9"/>
          <p:cNvSpPr/>
          <p:nvPr/>
        </p:nvSpPr>
        <p:spPr>
          <a:xfrm>
            <a:off x="665574" y="17501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a:off x="684337" y="19526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9"/>
          <p:cNvSpPr txBox="1"/>
          <p:nvPr/>
        </p:nvSpPr>
        <p:spPr>
          <a:xfrm>
            <a:off x="4837916" y="388778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7" name="Google Shape;237;p29"/>
          <p:cNvSpPr txBox="1"/>
          <p:nvPr/>
        </p:nvSpPr>
        <p:spPr>
          <a:xfrm>
            <a:off x="528397" y="38841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8" name="Google Shape;238;p29"/>
          <p:cNvSpPr/>
          <p:nvPr/>
        </p:nvSpPr>
        <p:spPr>
          <a:xfrm>
            <a:off x="683452" y="491658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9"/>
          <p:cNvSpPr/>
          <p:nvPr/>
        </p:nvSpPr>
        <p:spPr>
          <a:xfrm>
            <a:off x="683437" y="331114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9"/>
          <p:cNvSpPr txBox="1"/>
          <p:nvPr/>
        </p:nvSpPr>
        <p:spPr>
          <a:xfrm>
            <a:off x="4693345" y="331522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1" name="Google Shape;241;p29"/>
          <p:cNvSpPr/>
          <p:nvPr/>
        </p:nvSpPr>
        <p:spPr>
          <a:xfrm>
            <a:off x="4996505" y="44777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9"/>
          <p:cNvSpPr txBox="1"/>
          <p:nvPr/>
        </p:nvSpPr>
        <p:spPr>
          <a:xfrm>
            <a:off x="4829773" y="467067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3" name="Google Shape;243;p29"/>
          <p:cNvSpPr txBox="1"/>
          <p:nvPr/>
        </p:nvSpPr>
        <p:spPr>
          <a:xfrm>
            <a:off x="372576" y="271784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4" name="Google Shape;244;p29"/>
          <p:cNvSpPr/>
          <p:nvPr/>
        </p:nvSpPr>
        <p:spPr>
          <a:xfrm>
            <a:off x="683341" y="2728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29"/>
          <p:cNvSpPr txBox="1"/>
          <p:nvPr/>
        </p:nvSpPr>
        <p:spPr>
          <a:xfrm>
            <a:off x="4718103" y="13638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6" name="Google Shape;246;p29"/>
          <p:cNvSpPr/>
          <p:nvPr/>
        </p:nvSpPr>
        <p:spPr>
          <a:xfrm>
            <a:off x="5001078" y="1369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29"/>
          <p:cNvSpPr/>
          <p:nvPr/>
        </p:nvSpPr>
        <p:spPr>
          <a:xfrm>
            <a:off x="4992955" y="194563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29"/>
          <p:cNvSpPr txBox="1"/>
          <p:nvPr/>
        </p:nvSpPr>
        <p:spPr>
          <a:xfrm>
            <a:off x="4829836" y="29185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9" name="Google Shape;249;p29"/>
          <p:cNvSpPr/>
          <p:nvPr/>
        </p:nvSpPr>
        <p:spPr>
          <a:xfrm>
            <a:off x="4993687" y="33206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29"/>
          <p:cNvSpPr txBox="1"/>
          <p:nvPr/>
        </p:nvSpPr>
        <p:spPr>
          <a:xfrm>
            <a:off x="4837920" y="36859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pic>
        <p:nvPicPr>
          <p:cNvPr id="251" name="Google Shape;251;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27551" y="858850"/>
            <a:ext cx="2727624" cy="4205902"/>
          </a:xfrm>
          <a:prstGeom prst="rect">
            <a:avLst/>
          </a:prstGeom>
          <a:noFill/>
          <a:ln w="9525" cap="flat" cmpd="sng">
            <a:solidFill>
              <a:srgbClr val="FF0000"/>
            </a:solidFill>
            <a:prstDash val="solid"/>
            <a:round/>
            <a:headEnd type="none" w="sm" len="sm"/>
            <a:tailEnd type="none" w="sm" len="sm"/>
          </a:ln>
        </p:spPr>
      </p:pic>
      <p:pic>
        <p:nvPicPr>
          <p:cNvPr id="252" name="Google Shape;252;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35641" y="858837"/>
            <a:ext cx="2727624" cy="4205879"/>
          </a:xfrm>
          <a:prstGeom prst="rect">
            <a:avLst/>
          </a:prstGeom>
          <a:noFill/>
          <a:ln w="9525" cap="flat" cmpd="sng">
            <a:solidFill>
              <a:srgbClr val="FF0000"/>
            </a:solidFill>
            <a:prstDash val="solid"/>
            <a:round/>
            <a:headEnd type="none" w="sm" len="sm"/>
            <a:tailEnd type="none" w="sm" len="sm"/>
          </a:ln>
        </p:spPr>
      </p:pic>
      <p:sp>
        <p:nvSpPr>
          <p:cNvPr id="253" name="Google Shape;253;p29"/>
          <p:cNvSpPr/>
          <p:nvPr/>
        </p:nvSpPr>
        <p:spPr>
          <a:xfrm>
            <a:off x="684337" y="37052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29"/>
          <p:cNvSpPr txBox="1"/>
          <p:nvPr/>
        </p:nvSpPr>
        <p:spPr>
          <a:xfrm>
            <a:off x="528397" y="408095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5" name="Google Shape;255;p29"/>
          <p:cNvSpPr/>
          <p:nvPr/>
        </p:nvSpPr>
        <p:spPr>
          <a:xfrm>
            <a:off x="683341" y="35082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29"/>
          <p:cNvSpPr/>
          <p:nvPr/>
        </p:nvSpPr>
        <p:spPr>
          <a:xfrm>
            <a:off x="4992955" y="25374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29"/>
          <p:cNvSpPr txBox="1"/>
          <p:nvPr/>
        </p:nvSpPr>
        <p:spPr>
          <a:xfrm>
            <a:off x="376906" y="35069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8" name="Google Shape;258;p29"/>
          <p:cNvSpPr/>
          <p:nvPr/>
        </p:nvSpPr>
        <p:spPr>
          <a:xfrm>
            <a:off x="4996841" y="35092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p:nvPr/>
        </p:nvSpPr>
        <p:spPr>
          <a:xfrm>
            <a:off x="136350" y="592150"/>
            <a:ext cx="23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Google offers “voluntary exit” to all US platforms and devices employees</a:t>
            </a:r>
            <a:endParaRPr sz="900">
              <a:solidFill>
                <a:schemeClr val="dk1"/>
              </a:solidFill>
              <a:latin typeface="Calibri"/>
              <a:ea typeface="Calibri"/>
              <a:cs typeface="Calibri"/>
              <a:sym typeface="Calibri"/>
            </a:endParaRPr>
          </a:p>
        </p:txBody>
      </p:sp>
      <p:sp>
        <p:nvSpPr>
          <p:cNvPr id="264" name="Google Shape;264;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65" name="Google Shape;265;p30"/>
          <p:cNvSpPr txBox="1"/>
          <p:nvPr/>
        </p:nvSpPr>
        <p:spPr>
          <a:xfrm>
            <a:off x="136350" y="1111625"/>
            <a:ext cx="23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Microsoft has initiated performance-based job cuts, resulting in immediate termination of affected employees without severance pay.</a:t>
            </a:r>
            <a:endParaRPr sz="1200">
              <a:solidFill>
                <a:schemeClr val="dk1"/>
              </a:solidFill>
              <a:latin typeface="Calibri"/>
              <a:ea typeface="Calibri"/>
              <a:cs typeface="Calibri"/>
              <a:sym typeface="Calibri"/>
            </a:endParaRPr>
          </a:p>
        </p:txBody>
      </p:sp>
      <p:sp>
        <p:nvSpPr>
          <p:cNvPr id="266" name="Google Shape;266;p30"/>
          <p:cNvSpPr txBox="1"/>
          <p:nvPr/>
        </p:nvSpPr>
        <p:spPr>
          <a:xfrm>
            <a:off x="2730650" y="77688"/>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pic>
        <p:nvPicPr>
          <p:cNvPr id="267" name="Google Shape;267;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6350" y="2919501"/>
            <a:ext cx="4795350" cy="2070026"/>
          </a:xfrm>
          <a:prstGeom prst="rect">
            <a:avLst/>
          </a:prstGeom>
          <a:noFill/>
          <a:ln w="9525" cap="flat" cmpd="sng">
            <a:solidFill>
              <a:srgbClr val="FF0000"/>
            </a:solidFill>
            <a:prstDash val="solid"/>
            <a:round/>
            <a:headEnd type="none" w="sm" len="sm"/>
            <a:tailEnd type="none" w="sm" len="sm"/>
          </a:ln>
        </p:spPr>
      </p:pic>
      <p:pic>
        <p:nvPicPr>
          <p:cNvPr id="268" name="Google Shape;268;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05190" y="77700"/>
            <a:ext cx="3065510" cy="491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74" name="Google Shape;274;p3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5" name="Google Shape;275;p3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6" name="Google Shape;276;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77" name="Google Shape;277;p31"/>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8" name="Google Shape;278;p31"/>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110352" y="1057685"/>
            <a:ext cx="4420200" cy="180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74" name="Google Shape;74;p16"/>
          <p:cNvSpPr txBox="1"/>
          <p:nvPr/>
        </p:nvSpPr>
        <p:spPr>
          <a:xfrm>
            <a:off x="4606752" y="37756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75" name="Google Shape;75;p16"/>
          <p:cNvSpPr txBox="1"/>
          <p:nvPr/>
        </p:nvSpPr>
        <p:spPr>
          <a:xfrm>
            <a:off x="110352" y="3002410"/>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76" name="Google Shape;76;p16"/>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77" name="Google Shape;77;p16"/>
          <p:cNvSpPr txBox="1"/>
          <p:nvPr/>
        </p:nvSpPr>
        <p:spPr>
          <a:xfrm>
            <a:off x="2527325" y="293075"/>
            <a:ext cx="39504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1 - DeepSeek</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23450"/>
            <a:ext cx="325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Acceleration Effect</a:t>
            </a:r>
            <a:endParaRPr sz="2000" b="1">
              <a:solidFill>
                <a:schemeClr val="dk1"/>
              </a:solidFill>
              <a:latin typeface="Calibri"/>
              <a:ea typeface="Calibri"/>
              <a:cs typeface="Calibri"/>
              <a:sym typeface="Calibri"/>
            </a:endParaRPr>
          </a:p>
        </p:txBody>
      </p:sp>
      <p:sp>
        <p:nvSpPr>
          <p:cNvPr id="83" name="Google Shape;83;p17"/>
          <p:cNvSpPr txBox="1"/>
          <p:nvPr/>
        </p:nvSpPr>
        <p:spPr>
          <a:xfrm>
            <a:off x="872625" y="383400"/>
            <a:ext cx="42867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Multiple new Reasoning models and services: </a:t>
            </a:r>
            <a:br>
              <a:rPr lang="en" sz="1200">
                <a:latin typeface="Calibri"/>
                <a:ea typeface="Calibri"/>
                <a:cs typeface="Calibri"/>
                <a:sym typeface="Calibri"/>
              </a:rPr>
            </a:br>
            <a:r>
              <a:rPr lang="en" sz="1200">
                <a:latin typeface="Calibri"/>
                <a:ea typeface="Calibri"/>
                <a:cs typeface="Calibri"/>
                <a:sym typeface="Calibri"/>
              </a:rPr>
              <a:t>Qwen, OpenAI, Google, Perplexity,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Microsoft Copilot with OpenAI o1 reasoning model</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https://www.theregister.com/2025/01/31/microsoft_open_ai_reasoning_copilot/</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1200">
                <a:latin typeface="Calibri"/>
                <a:ea typeface="Calibri"/>
                <a:cs typeface="Calibri"/>
                <a:sym typeface="Calibri"/>
              </a:rPr>
              <a:t>Microsoft offers DeepSeek on Copilot PCs</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https://www.pcworld.com/article/2593957/microsoft-ports-deepseeks-ai-to-copilot-pcs-and-their-npus.html</a:t>
            </a:r>
            <a:r>
              <a:rPr lang="en" sz="900">
                <a:latin typeface="Calibri"/>
                <a:ea typeface="Calibri"/>
                <a:cs typeface="Calibri"/>
                <a:sym typeface="Calibri"/>
              </a:rPr>
              <a:t> </a:t>
            </a:r>
            <a:endParaRPr sz="900">
              <a:latin typeface="Calibri"/>
              <a:ea typeface="Calibri"/>
              <a:cs typeface="Calibri"/>
              <a:sym typeface="Calibri"/>
            </a:endParaRPr>
          </a:p>
        </p:txBody>
      </p:sp>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50512" y="76200"/>
            <a:ext cx="3817290" cy="1893450"/>
          </a:xfrm>
          <a:prstGeom prst="rect">
            <a:avLst/>
          </a:prstGeom>
          <a:noFill/>
          <a:ln>
            <a:noFill/>
          </a:ln>
        </p:spPr>
      </p:pic>
      <p:sp>
        <p:nvSpPr>
          <p:cNvPr id="85" name="Google Shape;85;p17"/>
          <p:cNvSpPr txBox="1"/>
          <p:nvPr/>
        </p:nvSpPr>
        <p:spPr>
          <a:xfrm>
            <a:off x="5250500" y="2001475"/>
            <a:ext cx="38172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https://www.linkedin.com/posts/jonkeskitalo_the-gpqa-diamond-benchmark-is-a-test-of-448-activity-7293251958620987393-rr-v/</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86" name="Google Shape;86;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1636851"/>
            <a:ext cx="3817300" cy="3429694"/>
          </a:xfrm>
          <a:prstGeom prst="rect">
            <a:avLst/>
          </a:prstGeom>
          <a:noFill/>
          <a:ln w="9525" cap="flat" cmpd="sng">
            <a:solidFill>
              <a:srgbClr val="FF0000"/>
            </a:solidFill>
            <a:prstDash val="solid"/>
            <a:round/>
            <a:headEnd type="none" w="sm" len="sm"/>
            <a:tailEnd type="none" w="sm" len="sm"/>
          </a:ln>
        </p:spPr>
      </p:pic>
      <p:sp>
        <p:nvSpPr>
          <p:cNvPr id="87" name="Google Shape;87;p17"/>
          <p:cNvSpPr txBox="1"/>
          <p:nvPr/>
        </p:nvSpPr>
        <p:spPr>
          <a:xfrm>
            <a:off x="3951550" y="3194975"/>
            <a:ext cx="40728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Humanity last exam: from 8.3% to 26.6% in just 10 days - </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8"/>
              </a:rPr>
              <a:t>https://agi.safe.ai</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9"/>
              </a:rPr>
              <a:t>https://www.youtube.com/watch?v=P4hGKsLaKfk</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10"/>
              </a:rPr>
              <a:t>https://www.techradar.com/computing/artificial-intelligence/openais-deep-research-smashes-records-for-the-worlds-hardest-ai-exam-with-chatgpt-o3-mini-and-deepseek-left-in-its-wake</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421550"/>
            <a:ext cx="4684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Test-time compute ("giving an AI model extra time to think") is the most important breakthrough since Transformers changed the world in 2017</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https://www.youtube.com/watch?v=KPOt8ekEanM</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https://www.silamir.com/en/insight/test-time-compute-why-thinking-ai-models-are-shaping-the-future/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https://www.youtube.com/watch?v=kZWSiiMbua0</a:t>
            </a:r>
            <a:r>
              <a:rPr lang="en" sz="1200">
                <a:solidFill>
                  <a:schemeClr val="dk1"/>
                </a:solidFill>
                <a:latin typeface="Calibri"/>
                <a:ea typeface="Calibri"/>
                <a:cs typeface="Calibri"/>
                <a:sym typeface="Calibri"/>
              </a:rPr>
              <a:t> - Nvidia</a:t>
            </a:r>
            <a:endParaRPr sz="1200">
              <a:solidFill>
                <a:schemeClr val="dk1"/>
              </a:solidFill>
              <a:latin typeface="Calibri"/>
              <a:ea typeface="Calibri"/>
              <a:cs typeface="Calibri"/>
              <a:sym typeface="Calibri"/>
            </a:endParaRPr>
          </a:p>
        </p:txBody>
      </p:sp>
      <p:sp>
        <p:nvSpPr>
          <p:cNvPr id="93" name="Google Shape;93;p18"/>
          <p:cNvSpPr txBox="1"/>
          <p:nvPr/>
        </p:nvSpPr>
        <p:spPr>
          <a:xfrm>
            <a:off x="4805400" y="125425"/>
            <a:ext cx="4280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DeepSeek R1 Cloned for $30?! (Berkeley)</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6"/>
              </a:rPr>
              <a:t>https://www.youtube.com/watch?v=e659KrxxN5w</a:t>
            </a:r>
            <a:r>
              <a:rPr lang="en" sz="1200">
                <a:latin typeface="Calibri"/>
                <a:ea typeface="Calibri"/>
                <a:cs typeface="Calibri"/>
                <a:sym typeface="Calibri"/>
              </a:rPr>
              <a:t> - video</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7"/>
              </a:rPr>
              <a:t>https://x.com/jiayi_pirate/status/1882839370505621655?s=46</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Reproduced DeepSeek R1-Zero in the CountDown game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Using RL, 3B base LM develops self-verification and search abilities all on its own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http://github.com/Jiayi-Pan/TinyZero</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https://github.com/volcengine/verl</a:t>
            </a:r>
            <a:r>
              <a:rPr lang="en" sz="1200">
                <a:latin typeface="Calibri"/>
                <a:ea typeface="Calibri"/>
                <a:cs typeface="Calibri"/>
                <a:sym typeface="Calibri"/>
              </a:rPr>
              <a:t> - Volcano Engine Reinforcement Learning for LLM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https://arxiv.org/abs/2409.19256v2</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HybridFlow: A Flexible and Efficient RLHF Framework</a:t>
            </a:r>
            <a:endParaRPr sz="1200">
              <a:latin typeface="Calibri"/>
              <a:ea typeface="Calibri"/>
              <a:cs typeface="Calibri"/>
              <a:sym typeface="Calibri"/>
            </a:endParaRPr>
          </a:p>
        </p:txBody>
      </p:sp>
      <p:sp>
        <p:nvSpPr>
          <p:cNvPr id="94" name="Google Shape;94;p18"/>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Multiple R Models - Cheap &amp; Open Source</a:t>
            </a:r>
            <a:endParaRPr sz="2000" b="1">
              <a:solidFill>
                <a:schemeClr val="dk1"/>
              </a:solidFill>
              <a:latin typeface="Calibri"/>
              <a:ea typeface="Calibri"/>
              <a:cs typeface="Calibri"/>
              <a:sym typeface="Calibri"/>
            </a:endParaRPr>
          </a:p>
        </p:txBody>
      </p:sp>
      <p:sp>
        <p:nvSpPr>
          <p:cNvPr id="95" name="Google Shape;95;p18"/>
          <p:cNvSpPr txBox="1"/>
          <p:nvPr/>
        </p:nvSpPr>
        <p:spPr>
          <a:xfrm>
            <a:off x="4805400" y="2243200"/>
            <a:ext cx="42804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Fine-Tuning Your LLM to "Think" Like DeepSeek R1</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11"/>
              </a:rPr>
              <a:t>https://kaitchup.substack.com/p/fine-tuning-your-llm-to-think-like-r1</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 source Reasoning implementation </a:t>
            </a:r>
            <a:r>
              <a:rPr lang="en" sz="900" u="sng">
                <a:solidFill>
                  <a:schemeClr val="hlink"/>
                </a:solidFill>
                <a:latin typeface="Calibri"/>
                <a:ea typeface="Calibri"/>
                <a:cs typeface="Calibri"/>
                <a:sym typeface="Calibri"/>
                <a:hlinkClick r:id="rId12"/>
              </a:rPr>
              <a:t>https://www.youtube.com/watch?v=QWoslkjR9W4</a:t>
            </a:r>
            <a:r>
              <a:rPr lang="en" sz="900">
                <a:latin typeface="Calibri"/>
                <a:ea typeface="Calibri"/>
                <a:cs typeface="Calibri"/>
                <a:sym typeface="Calibri"/>
              </a:rPr>
              <a:t> - </a:t>
            </a:r>
            <a:endParaRPr sz="9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Speculations on Test-Time Scaling (o1) - </a:t>
            </a:r>
            <a:r>
              <a:rPr lang="en" sz="900" u="sng">
                <a:solidFill>
                  <a:schemeClr val="hlink"/>
                </a:solidFill>
                <a:latin typeface="Calibri"/>
                <a:ea typeface="Calibri"/>
                <a:cs typeface="Calibri"/>
                <a:sym typeface="Calibri"/>
                <a:hlinkClick r:id="rId13"/>
              </a:rPr>
              <a:t>https://www.youtube.com/watch?v=6PEJ96k1kiw</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o1's New Paradigm: Test-Time Compute Explained - </a:t>
            </a:r>
            <a:r>
              <a:rPr lang="en" sz="900" u="sng">
                <a:solidFill>
                  <a:schemeClr val="hlink"/>
                </a:solidFill>
                <a:latin typeface="Calibri"/>
                <a:ea typeface="Calibri"/>
                <a:cs typeface="Calibri"/>
                <a:sym typeface="Calibri"/>
                <a:hlinkClick r:id="rId14"/>
              </a:rPr>
              <a:t>https://www.youtube.com/watch?v=pi7LF-OpO6k</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Scaling LLM Test-Time Compute Optimally - </a:t>
            </a:r>
            <a:r>
              <a:rPr lang="en" sz="900" u="sng">
                <a:solidFill>
                  <a:schemeClr val="hlink"/>
                </a:solidFill>
                <a:latin typeface="Calibri"/>
                <a:ea typeface="Calibri"/>
                <a:cs typeface="Calibri"/>
                <a:sym typeface="Calibri"/>
                <a:hlinkClick r:id="rId15"/>
              </a:rPr>
              <a:t>https://arxiv.org/abs/2408.03314</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16"/>
              </a:rPr>
              <a:t>https://www.youtube.com/watch?v=AfAmwIP2ntY</a:t>
            </a:r>
            <a:endParaRPr sz="900">
              <a:latin typeface="Calibri"/>
              <a:ea typeface="Calibri"/>
              <a:cs typeface="Calibri"/>
              <a:sym typeface="Calibri"/>
            </a:endParaRPr>
          </a:p>
        </p:txBody>
      </p:sp>
      <p:sp>
        <p:nvSpPr>
          <p:cNvPr id="96" name="Google Shape;96;p18"/>
          <p:cNvSpPr txBox="1"/>
          <p:nvPr/>
        </p:nvSpPr>
        <p:spPr>
          <a:xfrm>
            <a:off x="55075" y="1596700"/>
            <a:ext cx="4684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s1: Simple test-time scaling  (for $6)</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accent5"/>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https://arxiv.org/pdf/2501.19393</a:t>
            </a:r>
            <a:r>
              <a:rPr lang="en" sz="1200">
                <a:solidFill>
                  <a:schemeClr val="dk1"/>
                </a:solidFill>
                <a:latin typeface="Calibri"/>
                <a:ea typeface="Calibri"/>
                <a:cs typeface="Calibri"/>
                <a:sym typeface="Calibri"/>
              </a:rPr>
              <a:t> - We seek the simplest approach to achieve test-time scaling and strong reasoning performance.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accent5"/>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https://github.com/simplescaling/s1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9"/>
              </a:rPr>
              <a:t>https://simonwillison.net/2025/Feb/5/s1-the-6-r1-competitor/</a:t>
            </a:r>
            <a:r>
              <a:rPr lang="en" sz="1200">
                <a:latin typeface="Calibri"/>
                <a:ea typeface="Calibri"/>
                <a:cs typeface="Calibri"/>
                <a:sym typeface="Calibri"/>
              </a:rPr>
              <a:t> - inference-scaling model fine-tuned on top of </a:t>
            </a:r>
            <a:r>
              <a:rPr lang="en" sz="1200" b="1">
                <a:solidFill>
                  <a:srgbClr val="FF0000"/>
                </a:solidFill>
                <a:latin typeface="Calibri"/>
                <a:ea typeface="Calibri"/>
                <a:cs typeface="Calibri"/>
                <a:sym typeface="Calibri"/>
              </a:rPr>
              <a:t>Qwen2.5-32B-Instruct</a:t>
            </a:r>
            <a:r>
              <a:rPr lang="en" sz="1200">
                <a:latin typeface="Calibri"/>
                <a:ea typeface="Calibri"/>
                <a:cs typeface="Calibri"/>
                <a:sym typeface="Calibri"/>
              </a:rPr>
              <a:t> </a:t>
            </a:r>
            <a:br>
              <a:rPr lang="en" sz="1200">
                <a:latin typeface="Calibri"/>
                <a:ea typeface="Calibri"/>
                <a:cs typeface="Calibri"/>
                <a:sym typeface="Calibri"/>
              </a:rPr>
            </a:br>
            <a:r>
              <a:rPr lang="en" sz="1200" b="1">
                <a:solidFill>
                  <a:srgbClr val="3C78D8"/>
                </a:solidFill>
                <a:latin typeface="Calibri"/>
                <a:ea typeface="Calibri"/>
                <a:cs typeface="Calibri"/>
                <a:sym typeface="Calibri"/>
              </a:rPr>
              <a:t>for just $6 - the cost for 26 minutes on 16 NVIDIA H100 GPUs</a:t>
            </a:r>
            <a:r>
              <a:rPr lang="en" sz="1200">
                <a:latin typeface="Calibri"/>
                <a:ea typeface="Calibri"/>
                <a:cs typeface="Calibri"/>
                <a:sym typeface="Calibri"/>
              </a:rPr>
              <a: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They reduced dataset from 56K examples down to just the best 1K. They found that the core 1K is all that's needed to achieve o1-preview performance on a 32B model. The paper describes a technique called "Budget forcing": To enforce a minimum, we suppress the generation of the end-of-thinking token delimiter and optionally append the string “Wait” to the model’s current reasoning trace to encourage the model to reflect on its current generation</a:t>
            </a:r>
            <a:endParaRPr sz="1200">
              <a:latin typeface="Calibri"/>
              <a:ea typeface="Calibri"/>
              <a:cs typeface="Calibri"/>
              <a:sym typeface="Calibri"/>
            </a:endParaRPr>
          </a:p>
        </p:txBody>
      </p:sp>
      <p:sp>
        <p:nvSpPr>
          <p:cNvPr id="97" name="Google Shape;97;p18"/>
          <p:cNvSpPr txBox="1"/>
          <p:nvPr/>
        </p:nvSpPr>
        <p:spPr>
          <a:xfrm>
            <a:off x="55075" y="4252375"/>
            <a:ext cx="46845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R1-V - replicate reasoning of DeepSeek R1 model for just $3</a:t>
            </a:r>
            <a:r>
              <a:rPr lang="en" sz="1200">
                <a:solidFill>
                  <a:schemeClr val="dk1"/>
                </a:solidFill>
                <a:latin typeface="Calibri"/>
                <a:ea typeface="Calibri"/>
                <a:cs typeface="Calibri"/>
                <a:sym typeface="Calibri"/>
              </a:rPr>
              <a:t> - on a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small 2 Bln params model and RL with verifiable rewards in STEM field.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20"/>
              </a:rPr>
              <a:t>https://github.com/Deep-Agent/R1-V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21"/>
              </a:rPr>
              <a:t>https://x.com/liangchen5518/status/1886171667522842856</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8" name="Google Shape;98;p18"/>
          <p:cNvPicPr preferRelativeResize="0"/>
          <p:nvPr/>
        </p:nvPicPr>
        <p:blipFill>
          <a:blip r:embed="rId22" cstate="email">
            <a:alphaModFix/>
            <a:extLst>
              <a:ext uri="{28A0092B-C50C-407E-A947-70E740481C1C}">
                <a14:useLocalDpi xmlns:a14="http://schemas.microsoft.com/office/drawing/2010/main"/>
              </a:ext>
            </a:extLst>
          </a:blip>
          <a:stretch>
            <a:fillRect/>
          </a:stretch>
        </p:blipFill>
        <p:spPr>
          <a:xfrm>
            <a:off x="4805400" y="4252374"/>
            <a:ext cx="2003202" cy="819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55075" y="-23450"/>
            <a:ext cx="325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More around DeepSeek </a:t>
            </a:r>
            <a:endParaRPr sz="2000" b="1">
              <a:solidFill>
                <a:schemeClr val="dk1"/>
              </a:solidFill>
              <a:latin typeface="Calibri"/>
              <a:ea typeface="Calibri"/>
              <a:cs typeface="Calibri"/>
              <a:sym typeface="Calibri"/>
            </a:endParaRPr>
          </a:p>
        </p:txBody>
      </p:sp>
      <p:sp>
        <p:nvSpPr>
          <p:cNvPr id="104" name="Google Shape;104;p19"/>
          <p:cNvSpPr txBox="1"/>
          <p:nvPr/>
        </p:nvSpPr>
        <p:spPr>
          <a:xfrm>
            <a:off x="55075" y="389250"/>
            <a:ext cx="4524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R1 gave itself a x2 Speed Boost - Self-Evolving LLM</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https://www.youtube.com/watch?v=ApvcIYDgXzg</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https://simonwillison.net/2025/Jan/27/llamacpp-pr/</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was accomplished through a collaborative effort between a human prompter and the AI, where the prompter provided instructions and the AI iteratively improved the code based on feedback.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demonstrates the potential for self-improving AI.</a:t>
            </a:r>
            <a:endParaRPr sz="1200">
              <a:solidFill>
                <a:schemeClr val="dk1"/>
              </a:solidFill>
              <a:latin typeface="Calibri"/>
              <a:ea typeface="Calibri"/>
              <a:cs typeface="Calibri"/>
              <a:sym typeface="Calibri"/>
            </a:endParaRPr>
          </a:p>
        </p:txBody>
      </p:sp>
      <p:pic>
        <p:nvPicPr>
          <p:cNvPr id="105" name="Google Shape;105;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81475" y="3389227"/>
            <a:ext cx="2131300" cy="1198100"/>
          </a:xfrm>
          <a:prstGeom prst="rect">
            <a:avLst/>
          </a:prstGeom>
          <a:noFill/>
          <a:ln w="9525" cap="flat" cmpd="sng">
            <a:solidFill>
              <a:srgbClr val="FF0000"/>
            </a:solidFill>
            <a:prstDash val="solid"/>
            <a:round/>
            <a:headEnd type="none" w="sm" len="sm"/>
            <a:tailEnd type="none" w="sm" len="sm"/>
          </a:ln>
        </p:spPr>
      </p:pic>
      <p:sp>
        <p:nvSpPr>
          <p:cNvPr id="106" name="Google Shape;106;p19"/>
          <p:cNvSpPr txBox="1"/>
          <p:nvPr/>
        </p:nvSpPr>
        <p:spPr>
          <a:xfrm>
            <a:off x="55075" y="4696439"/>
            <a:ext cx="4524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founder Liang Wenfeng </a:t>
            </a:r>
            <a:r>
              <a:rPr lang="en" sz="1200">
                <a:solidFill>
                  <a:schemeClr val="dk1"/>
                </a:solidFill>
                <a:latin typeface="Calibri"/>
                <a:ea typeface="Calibri"/>
                <a:cs typeface="Calibri"/>
                <a:sym typeface="Calibri"/>
              </a:rPr>
              <a:t>says China AI will stop following U.S.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He calls for support ecosystem for nation's AI industry</a:t>
            </a:r>
            <a:endParaRPr sz="1200">
              <a:solidFill>
                <a:schemeClr val="dk1"/>
              </a:solidFill>
              <a:latin typeface="Calibri"/>
              <a:ea typeface="Calibri"/>
              <a:cs typeface="Calibri"/>
              <a:sym typeface="Calibri"/>
            </a:endParaRPr>
          </a:p>
        </p:txBody>
      </p:sp>
      <p:sp>
        <p:nvSpPr>
          <p:cNvPr id="107" name="Google Shape;107;p19"/>
          <p:cNvSpPr txBox="1"/>
          <p:nvPr/>
        </p:nvSpPr>
        <p:spPr>
          <a:xfrm>
            <a:off x="55075" y="1768419"/>
            <a:ext cx="4524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Restrictions on using DeepSeek in the 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Texas banned DeepSeek on government-issued devices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Congressional offices have been warned against using DeepSeek on official devices due to security concerns.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Navy has also banned DeepSeek for its members, citing "potential security and ethical concerns".</a:t>
            </a:r>
            <a:endParaRPr sz="1200">
              <a:solidFill>
                <a:schemeClr val="dk1"/>
              </a:solidFill>
              <a:latin typeface="Calibri"/>
              <a:ea typeface="Calibri"/>
              <a:cs typeface="Calibri"/>
              <a:sym typeface="Calibri"/>
            </a:endParaRPr>
          </a:p>
        </p:txBody>
      </p:sp>
      <p:sp>
        <p:nvSpPr>
          <p:cNvPr id="108" name="Google Shape;108;p19"/>
          <p:cNvSpPr txBox="1"/>
          <p:nvPr/>
        </p:nvSpPr>
        <p:spPr>
          <a:xfrm>
            <a:off x="55075" y="2963100"/>
            <a:ext cx="4524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is easy to Jailbreak</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https://fortune.com/2025/02/02/deepseek-ai-chatbot-security-jailbreak-attempts-openai-cisco/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9" name="Google Shape;109;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78900" y="2407875"/>
            <a:ext cx="4095375" cy="2436724"/>
          </a:xfrm>
          <a:prstGeom prst="rect">
            <a:avLst/>
          </a:prstGeom>
          <a:noFill/>
          <a:ln w="9525" cap="flat" cmpd="sng">
            <a:solidFill>
              <a:srgbClr val="FF0000"/>
            </a:solidFill>
            <a:prstDash val="solid"/>
            <a:round/>
            <a:headEnd type="none" w="sm" len="sm"/>
            <a:tailEnd type="none" w="sm" len="sm"/>
          </a:ln>
        </p:spPr>
      </p:pic>
      <p:sp>
        <p:nvSpPr>
          <p:cNvPr id="110" name="Google Shape;110;p19"/>
          <p:cNvSpPr txBox="1"/>
          <p:nvPr/>
        </p:nvSpPr>
        <p:spPr>
          <a:xfrm>
            <a:off x="4978775" y="1471525"/>
            <a:ext cx="4095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Sam Altman says OpenAI is ‘on the wrong side of history’ and needs a new open-source strategy</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after DeepSeek shock</a:t>
            </a:r>
            <a:r>
              <a:rPr lang="en" sz="1200">
                <a:solidFill>
                  <a:schemeClr val="dk1"/>
                </a:solidFill>
                <a:latin typeface="Calibri"/>
                <a:ea typeface="Calibri"/>
                <a:cs typeface="Calibri"/>
                <a:sym typeface="Calibri"/>
              </a:rPr>
              <a:t> (Ask Me Anything session on Reddit) </a:t>
            </a:r>
            <a:r>
              <a:rPr lang="en" sz="900" u="sng">
                <a:solidFill>
                  <a:schemeClr val="hlink"/>
                </a:solidFill>
                <a:latin typeface="Calibri"/>
                <a:ea typeface="Calibri"/>
                <a:cs typeface="Calibri"/>
                <a:sym typeface="Calibri"/>
                <a:hlinkClick r:id="rId8"/>
              </a:rPr>
              <a:t>https://venturebeat.com/ai/sam-altman-admits-openai-was-on-the-wrong-side-of-history-in-open-source-debate/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Andrej Karpathy - Take LLM to School</a:t>
            </a:r>
            <a:endParaRPr sz="2000" b="1">
              <a:solidFill>
                <a:schemeClr val="dk1"/>
              </a:solidFill>
              <a:latin typeface="Calibri"/>
              <a:ea typeface="Calibri"/>
              <a:cs typeface="Calibri"/>
              <a:sym typeface="Calibri"/>
            </a:endParaRPr>
          </a:p>
        </p:txBody>
      </p:sp>
      <p:sp>
        <p:nvSpPr>
          <p:cNvPr id="116" name="Google Shape;116;p20"/>
          <p:cNvSpPr txBox="1"/>
          <p:nvPr/>
        </p:nvSpPr>
        <p:spPr>
          <a:xfrm>
            <a:off x="55075" y="368775"/>
            <a:ext cx="44472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Andrej Karpathy tweeted: "We have to take the LLMs to school"</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https://x.com/karpathy/status/1885026028428681698</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you open any textbook, you'll see three major types of information: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1. Background information / exposition.</a:t>
            </a:r>
            <a:r>
              <a:rPr lang="en" sz="1200">
                <a:solidFill>
                  <a:srgbClr val="3C78D8"/>
                </a:solidFill>
                <a:latin typeface="Calibri"/>
                <a:ea typeface="Calibri"/>
                <a:cs typeface="Calibri"/>
                <a:sym typeface="Calibri"/>
              </a:rPr>
              <a:t> The meat of the textbook that explains concepts. As you attend over it, your brain is training on that data. This is equivalent to pretraining, where the model is reading the internet and accumulating background knowledge.</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2. Worked problems with solutions.</a:t>
            </a:r>
            <a:r>
              <a:rPr lang="en" sz="1200">
                <a:solidFill>
                  <a:srgbClr val="3C78D8"/>
                </a:solidFill>
                <a:latin typeface="Calibri"/>
                <a:ea typeface="Calibri"/>
                <a:cs typeface="Calibri"/>
                <a:sym typeface="Calibri"/>
              </a:rPr>
              <a:t> These are concrete examples of how an expert solves problems. They are demonstrations to be imitated. This is equivalent to supervised finetuning, where the model is finetuning on "ideal responses" for an Assistant, written by humans.</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3. Practice problems.</a:t>
            </a:r>
            <a:r>
              <a:rPr lang="en" sz="1200">
                <a:solidFill>
                  <a:srgbClr val="3C78D8"/>
                </a:solidFill>
                <a:latin typeface="Calibri"/>
                <a:ea typeface="Calibri"/>
                <a:cs typeface="Calibri"/>
                <a:sym typeface="Calibri"/>
              </a:rPr>
              <a:t> These are prompts to the student, usually without the solution, but always with the final answer. There are usually many, many of these at the end of each chapter. They are prompting the student to learn by trial &amp; error - they have to try a bunch of stuff to get to the right answer. This is equivalent to reinforcement learning.</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We've subjected LLMs to a ton of 1 and 2, but 3 is a nascent, emerging frontier. </a:t>
            </a:r>
            <a:r>
              <a:rPr lang="en" sz="1200">
                <a:solidFill>
                  <a:schemeClr val="dk1"/>
                </a:solidFill>
                <a:latin typeface="Calibri"/>
                <a:ea typeface="Calibri"/>
                <a:cs typeface="Calibri"/>
                <a:sym typeface="Calibri"/>
              </a:rPr>
              <a:t>When we're creating datasets for LLMs, it's no different from writing textbooks for them, with these 3 types of data. They have to read, and </a:t>
            </a:r>
            <a:r>
              <a:rPr lang="en" sz="1200" b="1">
                <a:solidFill>
                  <a:srgbClr val="FF0000"/>
                </a:solidFill>
                <a:latin typeface="Calibri"/>
                <a:ea typeface="Calibri"/>
                <a:cs typeface="Calibri"/>
                <a:sym typeface="Calibri"/>
              </a:rPr>
              <a:t>they have to practice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pic>
        <p:nvPicPr>
          <p:cNvPr id="117" name="Google Shape;11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4500" y="1883875"/>
            <a:ext cx="4336926" cy="3082832"/>
          </a:xfrm>
          <a:prstGeom prst="rect">
            <a:avLst/>
          </a:prstGeom>
          <a:noFill/>
          <a:ln w="9525" cap="flat" cmpd="sng">
            <a:solidFill>
              <a:srgbClr val="FF0000"/>
            </a:solidFill>
            <a:prstDash val="solid"/>
            <a:round/>
            <a:headEnd type="none" w="sm" len="sm"/>
            <a:tailEnd type="none" w="sm" len="sm"/>
          </a:ln>
        </p:spPr>
      </p:pic>
      <p:pic>
        <p:nvPicPr>
          <p:cNvPr id="118" name="Google Shape;11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4500" y="96000"/>
            <a:ext cx="1556025" cy="1556025"/>
          </a:xfrm>
          <a:prstGeom prst="rect">
            <a:avLst/>
          </a:prstGeom>
          <a:noFill/>
          <a:ln w="9525" cap="flat" cmpd="sng">
            <a:solidFill>
              <a:srgbClr val="FF0000"/>
            </a:solidFill>
            <a:prstDash val="solid"/>
            <a:round/>
            <a:headEnd type="none" w="sm" len="sm"/>
            <a:tailEnd type="none" w="sm" len="sm"/>
          </a:ln>
        </p:spPr>
      </p:pic>
      <p:pic>
        <p:nvPicPr>
          <p:cNvPr id="119" name="Google Shape;119;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385700" y="96000"/>
            <a:ext cx="1556025" cy="15501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56400" y="58200"/>
            <a:ext cx="1939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Reflection-70B</a:t>
            </a:r>
            <a:endParaRPr sz="2000" b="1">
              <a:solidFill>
                <a:schemeClr val="dk1"/>
              </a:solidFill>
              <a:latin typeface="Calibri"/>
              <a:ea typeface="Calibri"/>
              <a:cs typeface="Calibri"/>
              <a:sym typeface="Calibri"/>
            </a:endParaRPr>
          </a:p>
        </p:txBody>
      </p:sp>
      <p:sp>
        <p:nvSpPr>
          <p:cNvPr id="125" name="Google Shape;125;p21"/>
          <p:cNvSpPr txBox="1"/>
          <p:nvPr/>
        </p:nvSpPr>
        <p:spPr>
          <a:xfrm>
            <a:off x="4746025" y="1950544"/>
            <a:ext cx="20067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Matt Shumer</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3"/>
              </a:rPr>
              <a:t>https://x.com/mattshumer_</a:t>
            </a:r>
            <a:endParaRPr sz="9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4"/>
              </a:rPr>
              <a:t>https://www.hyperwriteai.com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6" name="Google Shape;126;p21"/>
          <p:cNvSpPr txBox="1"/>
          <p:nvPr/>
        </p:nvSpPr>
        <p:spPr>
          <a:xfrm>
            <a:off x="7053708" y="1947608"/>
            <a:ext cx="18399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Sahil Chaudhary</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5"/>
              </a:rPr>
              <a:t>https://twitter.com/csahil28</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6"/>
              </a:rPr>
              <a:t>https://glaive.ai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7" name="Google Shape;127;p21"/>
          <p:cNvSpPr txBox="1"/>
          <p:nvPr/>
        </p:nvSpPr>
        <p:spPr>
          <a:xfrm>
            <a:off x="4798875" y="3094275"/>
            <a:ext cx="4015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Matt Berman videos:</a:t>
            </a:r>
            <a:endParaRPr sz="1300">
              <a:latin typeface="Calibri"/>
              <a:ea typeface="Calibri"/>
              <a:cs typeface="Calibri"/>
              <a:sym typeface="Calibri"/>
            </a:endParaRPr>
          </a:p>
          <a:p>
            <a:pPr marL="228600" lvl="0" indent="-146050" algn="l" rtl="0">
              <a:spcBef>
                <a:spcPts val="0"/>
              </a:spcBef>
              <a:spcAft>
                <a:spcPts val="0"/>
              </a:spcAft>
              <a:buSzPts val="1400"/>
              <a:buChar char="●"/>
            </a:pPr>
            <a:r>
              <a:rPr lang="en" sz="1300">
                <a:latin typeface="Calibri"/>
                <a:ea typeface="Calibri"/>
                <a:cs typeface="Calibri"/>
                <a:sym typeface="Calibri"/>
              </a:rPr>
              <a:t> 35 min interview with Matt &amp; Sahil</a:t>
            </a:r>
            <a:br>
              <a:rPr lang="en">
                <a:latin typeface="Calibri"/>
                <a:ea typeface="Calibri"/>
                <a:cs typeface="Calibri"/>
                <a:sym typeface="Calibri"/>
              </a:rPr>
            </a:br>
            <a:r>
              <a:rPr lang="en" sz="1000" u="sng">
                <a:solidFill>
                  <a:schemeClr val="hlink"/>
                </a:solidFill>
                <a:latin typeface="Calibri"/>
                <a:ea typeface="Calibri"/>
                <a:cs typeface="Calibri"/>
                <a:sym typeface="Calibri"/>
                <a:hlinkClick r:id="rId7"/>
              </a:rPr>
              <a:t>https://www.youtube.com/watch?v=5_m-kN64Exc</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How This AI Model Achieves Insane Accuracy</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8"/>
              </a:rPr>
              <a:t>https://www.youtube.com/watch?v=-IBAg6lMfXA</a:t>
            </a:r>
            <a:endParaRPr sz="1300">
              <a:solidFill>
                <a:schemeClr val="dk1"/>
              </a:solidFill>
              <a:latin typeface="Calibri"/>
              <a:ea typeface="Calibri"/>
              <a:cs typeface="Calibri"/>
              <a:sym typeface="Calibri"/>
            </a:endParaRPr>
          </a:p>
        </p:txBody>
      </p:sp>
      <p:pic>
        <p:nvPicPr>
          <p:cNvPr id="128" name="Google Shape;128;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62662" y="2484193"/>
            <a:ext cx="1773463" cy="495600"/>
          </a:xfrm>
          <a:prstGeom prst="rect">
            <a:avLst/>
          </a:prstGeom>
          <a:noFill/>
          <a:ln>
            <a:noFill/>
          </a:ln>
        </p:spPr>
      </p:pic>
      <p:pic>
        <p:nvPicPr>
          <p:cNvPr id="129" name="Google Shape;129;p21"/>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7364557" y="2506568"/>
            <a:ext cx="1223756" cy="447925"/>
          </a:xfrm>
          <a:prstGeom prst="rect">
            <a:avLst/>
          </a:prstGeom>
          <a:noFill/>
          <a:ln>
            <a:noFill/>
          </a:ln>
        </p:spPr>
      </p:pic>
      <p:pic>
        <p:nvPicPr>
          <p:cNvPr id="130" name="Google Shape;130;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015275" y="152400"/>
            <a:ext cx="1468210" cy="1778175"/>
          </a:xfrm>
          <a:prstGeom prst="rect">
            <a:avLst/>
          </a:prstGeom>
          <a:noFill/>
          <a:ln>
            <a:noFill/>
          </a:ln>
        </p:spPr>
      </p:pic>
      <p:pic>
        <p:nvPicPr>
          <p:cNvPr id="131" name="Google Shape;131;p2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325361" y="152400"/>
            <a:ext cx="1296590" cy="1778175"/>
          </a:xfrm>
          <a:prstGeom prst="rect">
            <a:avLst/>
          </a:prstGeom>
          <a:noFill/>
          <a:ln>
            <a:noFill/>
          </a:ln>
        </p:spPr>
      </p:pic>
      <p:pic>
        <p:nvPicPr>
          <p:cNvPr id="132" name="Google Shape;132;p2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8700390" y="587157"/>
            <a:ext cx="398375" cy="2507125"/>
          </a:xfrm>
          <a:prstGeom prst="rect">
            <a:avLst/>
          </a:prstGeom>
          <a:noFill/>
          <a:ln>
            <a:noFill/>
          </a:ln>
        </p:spPr>
      </p:pic>
      <p:sp>
        <p:nvSpPr>
          <p:cNvPr id="133" name="Google Shape;133;p21"/>
          <p:cNvSpPr txBox="1"/>
          <p:nvPr/>
        </p:nvSpPr>
        <p:spPr>
          <a:xfrm>
            <a:off x="56400" y="449400"/>
            <a:ext cx="4651800" cy="368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Matt Shumer &amp; Sahil Chaudhary</a:t>
            </a:r>
            <a:r>
              <a:rPr lang="en" sz="1300">
                <a:solidFill>
                  <a:schemeClr val="dk1"/>
                </a:solidFill>
                <a:latin typeface="Calibri"/>
                <a:ea typeface="Calibri"/>
                <a:cs typeface="Calibri"/>
                <a:sym typeface="Calibri"/>
              </a:rPr>
              <a:t> have fine-tuned Llama 3.1 70B  and claimed (September 5th) to achieve amazing accuracy beating top models in just 3 weeks. They used a technique similar to the one described in 2023 paper "</a:t>
            </a:r>
            <a:r>
              <a:rPr lang="en" sz="1300" b="1">
                <a:solidFill>
                  <a:srgbClr val="3C78D8"/>
                </a:solidFill>
                <a:latin typeface="Calibri"/>
                <a:ea typeface="Calibri"/>
                <a:cs typeface="Calibri"/>
                <a:sym typeface="Calibri"/>
              </a:rPr>
              <a:t>Reflection-Tuning: Recycling Data for Better Instruction-Tuning</a:t>
            </a:r>
            <a:r>
              <a:rPr lang="en" sz="1300">
                <a:solidFill>
                  <a:schemeClr val="dk1"/>
                </a:solidFill>
                <a:latin typeface="Calibri"/>
                <a:ea typeface="Calibri"/>
                <a:cs typeface="Calibri"/>
                <a:sym typeface="Calibri"/>
              </a:rPr>
              <a:t>"  - basically training the model to use "step-by-step" Chain of Thought approach. This is done by tuning on synthetic data showing examples of using </a:t>
            </a:r>
            <a:r>
              <a:rPr lang="en" sz="1300" b="1">
                <a:solidFill>
                  <a:srgbClr val="3C78D8"/>
                </a:solidFill>
                <a:latin typeface="Calibri"/>
                <a:ea typeface="Calibri"/>
                <a:cs typeface="Calibri"/>
                <a:sym typeface="Calibri"/>
              </a:rPr>
              <a:t>&lt;thinking&gt;</a:t>
            </a:r>
            <a:r>
              <a:rPr lang="en" sz="1300">
                <a:solidFill>
                  <a:schemeClr val="dk1"/>
                </a:solidFill>
                <a:latin typeface="Calibri"/>
                <a:ea typeface="Calibri"/>
                <a:cs typeface="Calibri"/>
                <a:sym typeface="Calibri"/>
              </a:rPr>
              <a:t> and </a:t>
            </a:r>
            <a:r>
              <a:rPr lang="en" sz="1300" b="1">
                <a:solidFill>
                  <a:srgbClr val="3C78D8"/>
                </a:solidFill>
                <a:latin typeface="Calibri"/>
                <a:ea typeface="Calibri"/>
                <a:cs typeface="Calibri"/>
                <a:sym typeface="Calibri"/>
              </a:rPr>
              <a:t>&lt;reflection&gt;</a:t>
            </a:r>
            <a:r>
              <a:rPr lang="en" sz="1300">
                <a:solidFill>
                  <a:schemeClr val="dk1"/>
                </a:solidFill>
                <a:latin typeface="Calibri"/>
                <a:ea typeface="Calibri"/>
                <a:cs typeface="Calibri"/>
                <a:sym typeface="Calibri"/>
              </a:rPr>
              <a:t> tags to remove hallucination and perform self-correction - and fine-tuned the model on these examples.</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https://openreview.net/forum?id=xaqoZZqkPU</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https://venturebeat.com/ai/meet-the-new-most-powerful-open-source-ai-model-in-the-world-hyperwrites-reflection-70b/</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6"/>
              </a:rPr>
              <a:t>https://huggingface.co/mattshumer/Reflection-Llama-3.1-70B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But </a:t>
            </a:r>
            <a:r>
              <a:rPr lang="en">
                <a:solidFill>
                  <a:schemeClr val="dk1"/>
                </a:solidFill>
                <a:latin typeface="Calibri"/>
                <a:ea typeface="Calibri"/>
                <a:cs typeface="Calibri"/>
                <a:sym typeface="Calibri"/>
              </a:rPr>
              <a:t>third party evaluations have failed to reproduce Reflection 70B’s impressive results, so </a:t>
            </a:r>
            <a:r>
              <a:rPr lang="en" b="1">
                <a:solidFill>
                  <a:srgbClr val="3C78D8"/>
                </a:solidFill>
                <a:latin typeface="Calibri"/>
                <a:ea typeface="Calibri"/>
                <a:cs typeface="Calibri"/>
                <a:sym typeface="Calibri"/>
              </a:rPr>
              <a:t>Shumer was accused of fraud.</a:t>
            </a:r>
            <a:r>
              <a:rPr lang="en">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https://www.greenbot.com/hyperwrite-reflection-70B/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https://www.youtube.com/watch?v=Alzjn_0ne1Y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9"/>
              </a:rPr>
              <a:t>https://venturebeat.com/ai/reflection-70b-model-maker-breaks-silence-amid-fraud-accusations/</a:t>
            </a:r>
            <a:r>
              <a:rPr lang="en" sz="1000">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p:nvPr/>
        </p:nvSpPr>
        <p:spPr>
          <a:xfrm>
            <a:off x="110352" y="1057685"/>
            <a:ext cx="4420200" cy="180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Acceleration Effect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R Models - Cheap &amp;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Self-Evolving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Restrictions on using DeepSeek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Jailbreaking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Take LLM to School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Reflection-70B</a:t>
            </a:r>
            <a:endParaRPr sz="1500" b="1">
              <a:solidFill>
                <a:srgbClr val="3C78D8"/>
              </a:solidFill>
              <a:latin typeface="Calibri"/>
              <a:ea typeface="Calibri"/>
              <a:cs typeface="Calibri"/>
              <a:sym typeface="Calibri"/>
            </a:endParaRPr>
          </a:p>
        </p:txBody>
      </p:sp>
      <p:sp>
        <p:nvSpPr>
          <p:cNvPr id="139" name="Google Shape;139;p22"/>
          <p:cNvSpPr txBox="1"/>
          <p:nvPr/>
        </p:nvSpPr>
        <p:spPr>
          <a:xfrm>
            <a:off x="4606752" y="37756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140" name="Google Shape;140;p22"/>
          <p:cNvSpPr txBox="1"/>
          <p:nvPr/>
        </p:nvSpPr>
        <p:spPr>
          <a:xfrm>
            <a:off x="110352" y="3002410"/>
            <a:ext cx="4420200" cy="15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with o1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&amp;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 Research - Open Source Alternatives</a:t>
            </a:r>
            <a:endParaRPr sz="1500" b="1">
              <a:solidFill>
                <a:srgbClr val="3C78D8"/>
              </a:solidFill>
              <a:latin typeface="Calibri"/>
              <a:ea typeface="Calibri"/>
              <a:cs typeface="Calibri"/>
              <a:sym typeface="Calibri"/>
            </a:endParaRPr>
          </a:p>
        </p:txBody>
      </p:sp>
      <p:sp>
        <p:nvSpPr>
          <p:cNvPr id="141" name="Google Shape;141;p22"/>
          <p:cNvSpPr txBox="1"/>
          <p:nvPr/>
        </p:nvSpPr>
        <p:spPr>
          <a:xfrm>
            <a:off x="4606752" y="1057685"/>
            <a:ext cx="4420200" cy="2493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Deep Dive into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classifiers reduce jailbreaks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Search - open without login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"Think Deeper" in Copilot - free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Elicit.com - Automate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Edu - OpenAI in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An Efficient Multi-Vector Retrieval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drops OpenAI - to use in-house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Sam Altman says OpenAI is ‘on the wrong side of history</a:t>
            </a:r>
            <a:endParaRPr sz="1500" b="1">
              <a:solidFill>
                <a:srgbClr val="3C78D8"/>
              </a:solidFill>
              <a:latin typeface="Calibri"/>
              <a:ea typeface="Calibri"/>
              <a:cs typeface="Calibri"/>
              <a:sym typeface="Calibri"/>
            </a:endParaRPr>
          </a:p>
        </p:txBody>
      </p:sp>
      <p:sp>
        <p:nvSpPr>
          <p:cNvPr id="142" name="Google Shape;142;p22"/>
          <p:cNvSpPr txBox="1"/>
          <p:nvPr/>
        </p:nvSpPr>
        <p:spPr>
          <a:xfrm>
            <a:off x="1207000" y="204900"/>
            <a:ext cx="66228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a:solidFill>
                  <a:srgbClr val="FF0000"/>
                </a:solidFill>
                <a:latin typeface="Calibri"/>
                <a:ea typeface="Calibri"/>
                <a:cs typeface="Calibri"/>
                <a:sym typeface="Calibri"/>
              </a:rPr>
              <a:t>Part 2 - OpenAI, Gemini, Microsoft</a:t>
            </a:r>
            <a:endParaRPr sz="2200" b="1" i="0" u="none" strike="noStrike" cap="none">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o3-mini &amp; Deep Research</a:t>
            </a:r>
            <a:endParaRPr sz="2000" b="1">
              <a:solidFill>
                <a:schemeClr val="dk1"/>
              </a:solidFill>
              <a:latin typeface="Calibri"/>
              <a:ea typeface="Calibri"/>
              <a:cs typeface="Calibri"/>
              <a:sym typeface="Calibri"/>
            </a:endParaRPr>
          </a:p>
        </p:txBody>
      </p:sp>
      <p:sp>
        <p:nvSpPr>
          <p:cNvPr id="148" name="Google Shape;148;p23"/>
          <p:cNvSpPr txBox="1"/>
          <p:nvPr/>
        </p:nvSpPr>
        <p:spPr>
          <a:xfrm>
            <a:off x="55075" y="444975"/>
            <a:ext cx="4447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o3-mini </a:t>
            </a:r>
            <a:br>
              <a:rPr lang="en" sz="1200">
                <a:solidFill>
                  <a:schemeClr val="dk1"/>
                </a:solidFill>
                <a:latin typeface="Calibri"/>
                <a:ea typeface="Calibri"/>
                <a:cs typeface="Calibri"/>
                <a:sym typeface="Calibri"/>
              </a:rPr>
            </a:b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https://openai.com/index/openai-o3-mini/</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https://www.youtube.com/watch?v=6HfGqW2dg2E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Deep Research</a:t>
            </a:r>
            <a:r>
              <a:rPr lang="en" sz="1200">
                <a:solidFill>
                  <a:schemeClr val="dk1"/>
                </a:solidFill>
                <a:latin typeface="Calibri"/>
                <a:ea typeface="Calibri"/>
                <a:cs typeface="Calibri"/>
                <a:sym typeface="Calibri"/>
              </a:rPr>
              <a:t> - (Pro users, later Plus and Teams users)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https://openai.com/index/introducing-deep-research/</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6"/>
              </a:rPr>
              <a:t>https://www.youtube.com/watch?v=-1ZQHC3jxBE</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p:txBody>
      </p:sp>
      <p:pic>
        <p:nvPicPr>
          <p:cNvPr id="149" name="Google Shape;149;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2061938"/>
            <a:ext cx="3863025" cy="2584050"/>
          </a:xfrm>
          <a:prstGeom prst="rect">
            <a:avLst/>
          </a:prstGeom>
          <a:noFill/>
          <a:ln w="9525" cap="flat" cmpd="sng">
            <a:solidFill>
              <a:srgbClr val="FF0000"/>
            </a:solidFill>
            <a:prstDash val="solid"/>
            <a:round/>
            <a:headEnd type="none" w="sm" len="sm"/>
            <a:tailEnd type="none" w="sm" len="sm"/>
          </a:ln>
        </p:spPr>
      </p:pic>
      <p:pic>
        <p:nvPicPr>
          <p:cNvPr id="150" name="Google Shape;150;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116709" y="444975"/>
            <a:ext cx="1928291" cy="1126800"/>
          </a:xfrm>
          <a:prstGeom prst="rect">
            <a:avLst/>
          </a:prstGeom>
          <a:noFill/>
          <a:ln w="9525" cap="flat" cmpd="sng">
            <a:solidFill>
              <a:srgbClr val="FF0000"/>
            </a:solidFill>
            <a:prstDash val="solid"/>
            <a:round/>
            <a:headEnd type="none" w="sm" len="sm"/>
            <a:tailEnd type="none" w="sm" len="sm"/>
          </a:ln>
        </p:spPr>
      </p:pic>
      <p:pic>
        <p:nvPicPr>
          <p:cNvPr id="151" name="Google Shape;151;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09700" y="647325"/>
            <a:ext cx="2399575" cy="722100"/>
          </a:xfrm>
          <a:prstGeom prst="rect">
            <a:avLst/>
          </a:prstGeom>
          <a:noFill/>
          <a:ln w="9525" cap="flat" cmpd="sng">
            <a:solidFill>
              <a:srgbClr val="FF0000"/>
            </a:solidFill>
            <a:prstDash val="solid"/>
            <a:round/>
            <a:headEnd type="none" w="sm" len="sm"/>
            <a:tailEnd type="none" w="sm" len="sm"/>
          </a:ln>
        </p:spPr>
      </p:pic>
      <p:sp>
        <p:nvSpPr>
          <p:cNvPr id="152" name="Google Shape;152;p23"/>
          <p:cNvSpPr txBox="1"/>
          <p:nvPr/>
        </p:nvSpPr>
        <p:spPr>
          <a:xfrm>
            <a:off x="4502275" y="2198675"/>
            <a:ext cx="2151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Microsoft Copilot with o1</a:t>
            </a:r>
            <a:endParaRPr sz="1200">
              <a:solidFill>
                <a:schemeClr val="dk1"/>
              </a:solidFill>
              <a:latin typeface="Calibri"/>
              <a:ea typeface="Calibri"/>
              <a:cs typeface="Calibri"/>
              <a:sym typeface="Calibri"/>
            </a:endParaRPr>
          </a:p>
        </p:txBody>
      </p:sp>
      <p:pic>
        <p:nvPicPr>
          <p:cNvPr id="153" name="Google Shape;153;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16700" y="1781175"/>
            <a:ext cx="1928300" cy="1056429"/>
          </a:xfrm>
          <a:prstGeom prst="rect">
            <a:avLst/>
          </a:prstGeom>
          <a:noFill/>
          <a:ln w="9525" cap="flat" cmpd="sng">
            <a:solidFill>
              <a:srgbClr val="FF0000"/>
            </a:solidFill>
            <a:prstDash val="solid"/>
            <a:round/>
            <a:headEnd type="none" w="sm" len="sm"/>
            <a:tailEnd type="none" w="sm" len="sm"/>
          </a:ln>
        </p:spPr>
      </p:pic>
      <p:sp>
        <p:nvSpPr>
          <p:cNvPr id="154" name="Google Shape;154;p23"/>
          <p:cNvSpPr txBox="1"/>
          <p:nvPr/>
        </p:nvSpPr>
        <p:spPr>
          <a:xfrm>
            <a:off x="4733538" y="3971000"/>
            <a:ext cx="21519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 R1 is now available on Azure AI Foundry and GitHub</a:t>
            </a:r>
            <a:endParaRPr sz="1200">
              <a:solidFill>
                <a:schemeClr val="dk1"/>
              </a:solidFill>
              <a:latin typeface="Calibri"/>
              <a:ea typeface="Calibri"/>
              <a:cs typeface="Calibri"/>
              <a:sym typeface="Calibri"/>
            </a:endParaRPr>
          </a:p>
        </p:txBody>
      </p:sp>
      <p:pic>
        <p:nvPicPr>
          <p:cNvPr id="155" name="Google Shape;155;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116700" y="3625025"/>
            <a:ext cx="1928300" cy="1079848"/>
          </a:xfrm>
          <a:prstGeom prst="rect">
            <a:avLst/>
          </a:prstGeom>
          <a:noFill/>
          <a:ln w="9525" cap="flat" cmpd="sng">
            <a:solidFill>
              <a:srgbClr val="FF0000"/>
            </a:solidFill>
            <a:prstDash val="solid"/>
            <a:round/>
            <a:headEnd type="none" w="sm" len="sm"/>
            <a:tailEnd type="none" w="sm" len="sm"/>
          </a:ln>
        </p:spPr>
      </p:pic>
      <p:pic>
        <p:nvPicPr>
          <p:cNvPr id="156" name="Google Shape;156;p23"/>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327675" y="2472849"/>
            <a:ext cx="1433925" cy="57414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2751</Words>
  <Application>Microsoft Macintosh PowerPoint</Application>
  <PresentationFormat>On-screen Show (16:9)</PresentationFormat>
  <Paragraphs>278</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2025-02-07T18:57:58Z</dcterms:modified>
</cp:coreProperties>
</file>