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 Mono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dd131c1e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31dd131c1e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ce363985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1ce363985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ce36398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31ce36398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dd131c1e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31dd131c1e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dd131c1e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31dd131c1e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dd131c1e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31dd131c1e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dd131c1e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31dd131c1e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de830fa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31de830fa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690c374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2d690c374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ce363985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31ce363985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e0e1c4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1e0e1c4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d02b299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31d02b299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5dd03e9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315dd03e9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a8bc990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31a8bc990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dbf04c4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31dbf04c4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dbf04c41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31dbf04c41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eb0d1596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31eb0d1596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cff98ccd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31cff98ccd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cff98cc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31cff98cc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d564d4be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31d564d4be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gnition.ai/blog/devin-generally-available" TargetMode="External"/><Relationship Id="rId3" Type="http://schemas.openxmlformats.org/officeDocument/2006/relationships/hyperlink" Target="https://x.com/i/grok" TargetMode="External"/><Relationship Id="rId7" Type="http://schemas.openxmlformats.org/officeDocument/2006/relationships/hyperlink" Target="https://deepmind.google/technologies/project-marine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epmind.google/technologies/project-astra/" TargetMode="External"/><Relationship Id="rId5" Type="http://schemas.openxmlformats.org/officeDocument/2006/relationships/hyperlink" Target="https://www.android.com/xr/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x.ai/blog/grok-image-generation-releas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llama.com/library/llama3.3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www.youtube.com/watch?v=7T7Nv5RMZqs" TargetMode="External"/><Relationship Id="rId4" Type="http://schemas.openxmlformats.org/officeDocument/2006/relationships/hyperlink" Target="https://github.com/ollama/ollama-python/blob/main/examples/structured-outputs.py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whatsaraiza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illuminate.google.com" TargetMode="External"/><Relationship Id="rId7" Type="http://schemas.openxmlformats.org/officeDocument/2006/relationships/image" Target="../media/image18.jpeg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chcrunch.com/2024/12/04/key-leaders-behind-googles-viral-notebooklm-are-leaving-to-create-their-own-startup/" TargetMode="External"/><Relationship Id="rId11" Type="http://schemas.openxmlformats.org/officeDocument/2006/relationships/image" Target="../media/image19.jpeg"/><Relationship Id="rId5" Type="http://schemas.openxmlformats.org/officeDocument/2006/relationships/hyperlink" Target="https://elevenlabs.io/genfm" TargetMode="External"/><Relationship Id="rId10" Type="http://schemas.openxmlformats.org/officeDocument/2006/relationships/hyperlink" Target="https://www.linkedin.com/in/stephen-hughes-44bb3497/" TargetMode="External"/><Relationship Id="rId4" Type="http://schemas.openxmlformats.org/officeDocument/2006/relationships/hyperlink" Target="https://notebooklm.google" TargetMode="External"/><Relationship Id="rId9" Type="http://schemas.openxmlformats.org/officeDocument/2006/relationships/hyperlink" Target="https://www.linkedin.com/in/jason-spielman-creative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ndurette/gTTS" TargetMode="External"/><Relationship Id="rId7" Type="http://schemas.openxmlformats.org/officeDocument/2006/relationships/hyperlink" Target="https://platform.openai.com/docs/guides/text-to-speec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nateshmbhat/pyttsx3" TargetMode="External"/><Relationship Id="rId5" Type="http://schemas.openxmlformats.org/officeDocument/2006/relationships/hyperlink" Target="https://huggingface.co/microsoft/speecht5_tts" TargetMode="External"/><Relationship Id="rId4" Type="http://schemas.openxmlformats.org/officeDocument/2006/relationships/hyperlink" Target="https://github.com/microsoft/SpeechT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osa.org/doc" TargetMode="External"/><Relationship Id="rId7" Type="http://schemas.openxmlformats.org/officeDocument/2006/relationships/hyperlink" Target="https://github.com/pykaldi/pykald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aldi-asr/kaldi" TargetMode="External"/><Relationship Id="rId5" Type="http://schemas.openxmlformats.org/officeDocument/2006/relationships/hyperlink" Target="https://github.com/Uberi/speech_recognition#readme" TargetMode="External"/><Relationship Id="rId4" Type="http://schemas.openxmlformats.org/officeDocument/2006/relationships/hyperlink" Target="https://github.com/tyiannak/pyAudioAnalysi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ulko.github.io/moviepy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fmpeg.org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ai.pydantic.dev/" TargetMode="External"/><Relationship Id="rId7" Type="http://schemas.openxmlformats.org/officeDocument/2006/relationships/hyperlink" Target="https://docs.pydantic.dev/lates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vnBcowFaQyU" TargetMode="External"/><Relationship Id="rId5" Type="http://schemas.openxmlformats.org/officeDocument/2006/relationships/hyperlink" Target="https://medium.com/data-science-in-your-pocket/pydanticai-pydantic-ai-agent-framework-for-llms-6c60c86e0e48" TargetMode="External"/><Relationship Id="rId4" Type="http://schemas.openxmlformats.org/officeDocument/2006/relationships/hyperlink" Target="https://github.com/pydantic/pydantic-a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UN6udKi50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publishing.com/content/research/en/reports/2023/03/27/d64e052b-0f6e-45d7-967b-d7be35fabd16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oVktJUS1z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aistudio.google.com/prompts/new_cha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hyperlink" Target="https://papers.ssrn.com/sol3/papers.cfm?abstract_id=499177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OpenAI/stream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98gEvnftQZg" TargetMode="External"/><Relationship Id="rId5" Type="http://schemas.openxmlformats.org/officeDocument/2006/relationships/hyperlink" Target="https://www.youtube.com/watch?v=2jKVx2vyZOY" TargetMode="External"/><Relationship Id="rId4" Type="http://schemas.openxmlformats.org/officeDocument/2006/relationships/hyperlink" Target="https://www.youtube.com/@OpenAI/video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Z0ImE41pV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openai.com/index/introducing-canva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BhkD0iFf4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FcB97h3vrz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i/generative-ai/nov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copilot-arena.copilot-aren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lmarena/copilot-arena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youtube.com/watch?v=Sf4WqHBCYSY" TargetMode="External"/><Relationship Id="rId7" Type="http://schemas.openxmlformats.org/officeDocument/2006/relationships/hyperlink" Target="https://www.wsj.com/tech/trumpplans-to-appoint-musk-confidant-david-sacks-as-ai-crypto-czar-9a9d400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David_O._Sacks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hyperlink" Target="https://textcortex.com/post/openai-o1-vs-gpt-4o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openai.com/index/learning-to-reason-with-llms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delscope/ClearerVoice-Studio" TargetMode="External"/><Relationship Id="rId3" Type="http://schemas.openxmlformats.org/officeDocument/2006/relationships/hyperlink" Target="https://deepmind.google/discover/blog/graphcast-ai-model-for-faster-and-more-accurate-global-weather-forecasting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hub.com/opendatalab/MinerU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73134" y="1189696"/>
            <a:ext cx="4420200" cy="363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Gemini 2.0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Days - Sora, Canvas, Apple Intelligence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Days - Live Conversations, Projects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AWS re:Invent Dec. 2-6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Copilot Arena Extension for VS Code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David Sacks - "AI &amp; Crypto Chief"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Deepmind GraphCast Weather Forecasting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MinerU - PDF to markdown or JSON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Gemini exp-1121 &amp; exp-1206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ClearerVoice-Studio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Grok is now FREE for all X users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Deepmind Project Astra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Deepmind Project Mariner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Devin AI coding assistant $500/mo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3294350" y="38325"/>
            <a:ext cx="25368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December 13</a:t>
            </a:r>
            <a:r>
              <a:rPr lang="en" sz="18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18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603084" y="1189696"/>
            <a:ext cx="4420200" cy="338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Grok image generation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Android XR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Llama 3.3 70B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v. 0.5 supports structured outputs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Generating Podcasts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Text to audio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Dialog to audio podcast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Create Video Podcast (audio+slides)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PydanticAI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 AI Prompts to Create Content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25% of tasks can be outsourced to AI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55075" y="52750"/>
            <a:ext cx="2881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 Updates 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55075" y="522150"/>
            <a:ext cx="44466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Grok is now FREE for all X users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https://x.com/i/grok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00" y="1083650"/>
            <a:ext cx="4431957" cy="389804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7" name="Google Shape;147;p24"/>
          <p:cNvSpPr txBox="1"/>
          <p:nvPr/>
        </p:nvSpPr>
        <p:spPr>
          <a:xfrm>
            <a:off x="4627750" y="2886200"/>
            <a:ext cx="44319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Android XR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platform for headsets and glasses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immersive augmented reality (AR) experiences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https://www.android.com/xr/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Gemini AI model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device to launch with Android XR will be a headset developed in collaboration with Samsung, planned for release next year.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headset can be used for both entertainment and  productivity. YouTube, Google Photos, Google Maps, and even receive real-time assistance with tasks like cooking or home improvement.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627750" y="379150"/>
            <a:ext cx="4431900" cy="24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Deepmind Project Astra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allows AI to interact with the real world through your camera, providing information and assistance based on what it sees.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https://deepmind.google/technologies/project-astra/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Deepmind Project Mariner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(still in research stage) - enables agents to control a web browser and do tasks online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https://deepmind.google/technologies/project-mariner/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Devin AI coding assistant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available at $500/month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https://www.cognition.ai/blog/devin-generally-available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Grok image generation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high-quality images of people (including celebrities) and objects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https://x.ai/blog/grok-image-generation-release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55075" y="52750"/>
            <a:ext cx="1917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 3.3 70B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100500" y="647050"/>
            <a:ext cx="2990100" cy="1342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 3.3 70B model is here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Multilingual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70B, but comparable to 405B  Llama 3.1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on Ollama:  </a:t>
            </a:r>
            <a:r>
              <a:rPr lang="en" sz="1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run llama3.3 </a:t>
            </a:r>
            <a:endParaRPr sz="1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(4bit quantized file is ~43..44GB)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https://ollama.com/library/llama3.3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155220" y="1520875"/>
            <a:ext cx="5892900" cy="355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ollama import chat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pydantic import BaseModel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class FriendInfo(BaseModel): </a:t>
            </a: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Define the schema for the response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name: str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age: int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is_available: bool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class FriendList(BaseModel):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friends: list[FriendInfo]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response = chat(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model='llama3.1:8b',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messages=[{'role': 'user',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'content': '</a:t>
            </a: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... Return a list of friends in JSON format</a:t>
            </a: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}],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format=FriendList.model_json_schema(),</a:t>
            </a: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Use Pydantic to generate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         # the schema or format=schema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options={'temperature': 0},  </a:t>
            </a: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Make responses more deterministic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Use Pydantic to validate the response</a:t>
            </a:r>
            <a:endParaRPr sz="10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friends_response = FriendList.model_validate_json(response.message.content)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print(friends_response)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3170430" y="74525"/>
            <a:ext cx="58929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Ollama v. 0.5 now supports structured outputs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making it possible to constrain a model’s output to a specific format defined by a JSON schema.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need to update Ollama and Python or JavaScript libraries (pip install -U ollama).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 in the schema as a JSON object to the format parameter as either dict or use Pydantic (recommended) to serialize the schema using model_json_schema()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https://github.com/ollama/ollama-python/blob/main/examples/structured-outputs.py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https://www.youtube.com/watch?v=7T7Nv5RMZqs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3688" y="3170375"/>
            <a:ext cx="885350" cy="12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00" y="2121293"/>
            <a:ext cx="1916999" cy="1049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55076" y="52750"/>
            <a:ext cx="444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Generating Podcasts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55075" y="522150"/>
            <a:ext cx="44466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Illuminate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https://illuminate.google.com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NotebookLM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https://notebooklm.google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Elevenlabs GenFM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https://elevenlabs.io/genfm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738925" y="2015150"/>
            <a:ext cx="4063800" cy="69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 leaders behind Google’s viral NotebookLM are leaving to create their own startup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https://techcrunch.com/2024/12/04/key-leaders-behind-googles-viral-notebooklm-are-leaving-to-create-their-own-startup/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38925" y="379150"/>
            <a:ext cx="1290950" cy="15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4738925" y="2908375"/>
            <a:ext cx="40638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Raiza Martin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https://www.linkedin.com/in/whatsaraiza/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Jason Spielman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https://www.linkedin.com/in/jason-spielman-creativ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e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Stephen Hughes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https://www.linkedin.com/in/stephen-hughes-44bb3497/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1400" y="379150"/>
            <a:ext cx="1189300" cy="151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1375" y="379150"/>
            <a:ext cx="1138524" cy="151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6425" y="1336750"/>
            <a:ext cx="2619375" cy="17430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55075" y="52750"/>
            <a:ext cx="1694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to audio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55075" y="634150"/>
            <a:ext cx="3929400" cy="178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gTTS (Google Text-to-Speech) - Easy of Use, a simple interface to Google Translate's TTS API, produces natural-sounding speech, but requires an internet connection ..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https://github.com/pndurette/gTTS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gtts import gTTS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text = "Some text I want to convert to speech."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tts = gTTS(text=text, lang='en')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tts.save("output.mp3") 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4114800" y="101150"/>
            <a:ext cx="4946400" cy="24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SpeechT5 (Hugging Face Transformers)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generate high-quality, expressive speech.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https://github.com/microsoft/SpeechT5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https://huggingface.co/microsoft/speecht5_tts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from transformers import SpeechT5Processor, SpeechT5ForTextToSpeech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from datasets import load_dataset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import torch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import soundfile as sf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processor = SpeechT5Processor.from_pretrained("microsoft/speecht5_tts")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model = SpeechT5ForTextToSpeech.from_pretrained("microsoft/speecht5_tts")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inputs = processor(text="This is some text I want to convert to speech.", return_tensors="pt")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with torch.no_grad():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speech = model.generate_speech(inputs["input_ids"], inputs["speaker_embeddings"])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sf.write("output.wav", speech.numpy(), samplerate=16000)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55075" y="2653050"/>
            <a:ext cx="39294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pyttsx3 - works offline, cross-platform, different voices - but slightly less natural-sounding speech compared to gTTS ..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https://github.com/nateshmbhat/pyttsx3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pyttsx3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engine = pyttsx3.init()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engine.say("This is some text I want to convert to speech.")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engine.runAndWait()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4114800" y="2703350"/>
            <a:ext cx="4946400" cy="217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OpenAI's Text-to-Speech API - very natural and expressive,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high-quality output, multiple voices and styles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https://platform.openai.com/docs/guides/text-to-speech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import openai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openai.api_key = "YOUR_API_KEY" 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response = openai.Audio.speech.create(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model="tts-1",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voice="alloy",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input="This is some text I want to convert to speech."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response.stream_to_file("output.mp3")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/>
        </p:nvSpPr>
        <p:spPr>
          <a:xfrm>
            <a:off x="55076" y="52750"/>
            <a:ext cx="444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Dialog to audio podcast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55075" y="522150"/>
            <a:ext cx="4081500" cy="258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the Conversation - create a text file like this: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3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Man</a:t>
            </a:r>
            <a:r>
              <a:rPr lang="en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: Hey there, welcome back to our podcast!</a:t>
            </a:r>
            <a:endParaRPr sz="13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3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Woman</a:t>
            </a:r>
            <a:r>
              <a:rPr lang="en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: It's great to be here. Today we're talking about...</a:t>
            </a:r>
            <a:endParaRPr sz="13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" sz="13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Man</a:t>
            </a:r>
            <a:r>
              <a:rPr lang="en" sz="13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: ...the amazing world of AI!</a:t>
            </a:r>
            <a:endParaRPr sz="13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...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pieces for man and woman into audio pieces using one of TTS libraries (generate audio for each speaker). Save each line of dialog into a separate audio file.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audio segments using MoviePy or pydub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concatenate_audioclips() 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MoviePy</a:t>
            </a:r>
            <a:endParaRPr sz="12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audio_segment_1 + audio_segment_2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pydub</a:t>
            </a:r>
            <a:endParaRPr sz="8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4223300" y="151550"/>
            <a:ext cx="4861200" cy="442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from gtts import gTTS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from moviepy.editor import *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def create_audio_from_text(text, speaker):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tts = gTTS(text=text, lang='en') 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filename = f"{speaker}_{i}.mp3"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tts.save(filename)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return AudioFileClip(filename)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audio_clips = []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with open("podcast_script.txt", "r") as f: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for i, line in enumerate(f):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 speaker, text = line.strip().split(": ", 1)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 if speaker == "</a:t>
            </a:r>
            <a:r>
              <a:rPr lang="en" sz="13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Man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":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     audio_clips.append(create_audio_from_text(text, "</a:t>
            </a:r>
            <a:r>
              <a:rPr lang="en" sz="13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man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"))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 elif speaker == "</a:t>
            </a:r>
            <a:r>
              <a:rPr lang="en" sz="13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Woman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":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           audio_clips.append(create_audio_from_text(text, "</a:t>
            </a:r>
            <a:r>
              <a:rPr lang="en" sz="13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woman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"))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podcast_audio = concatenate_audioclips(audio_clips)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podcast_audio.write_audiofile("podcast.mp3")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# may add (natural) pauses between voices</a:t>
            </a:r>
            <a:endParaRPr sz="13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/>
        </p:nvSpPr>
        <p:spPr>
          <a:xfrm>
            <a:off x="55075" y="52750"/>
            <a:ext cx="6339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list of timestamps where voices switch in podcast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55075" y="522150"/>
            <a:ext cx="3877800" cy="2358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Librosa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Excellent for audio analysis, feature extraction, and loading audio files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https://librosa.org/doc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PyAudioAnalysis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Provides tools for audio segmentation and feature extraction, which can be helpful for speaker diarization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https://github.com/tyiannak/pyAudioAnalysis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SpeechRecognition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versatile library for interfacing with speech-to-text engines (like Google Speech Recognition)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https://github.com/Uberi/speech_recognition#readme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Kaldi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(Advanced) - a powerful toolkit for speech recognition research, offering more advanced speaker diarization capabilities.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https://github.com/kaldi-asr/kaldi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https://github.com/pykaldi/pykaldi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55075" y="2989250"/>
            <a:ext cx="38778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relevant audio (voices) features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MFCCs - Mel-Frequency Cepstral Coefficients)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Librosa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Speaker Diarization: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1 (simpler) - use PyAudioAnalysis's speaker diarization functionality. It might not be as accurate as Kaldi, but it's easier to set up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 2  (more robust) - use Kaldi. Steeper learning curve - but provides more advanced algorithms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Extraction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4024450" y="523701"/>
            <a:ext cx="5007900" cy="248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pyAudioAnalysis import audioBasicIO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pyAudioAnalysis import audioSegmentation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[Fs, x] = audioBasicIO.readAudioFile("</a:t>
            </a:r>
            <a:r>
              <a:rPr lang="en" sz="1000" b="1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your_podcast_audio.wav</a:t>
            </a: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segments = audioSegmentation.speakerDiarization(x, Fs, num_speakers=2)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timestamps = []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current_speaker = None 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for i in range(len(segments)):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if segments[i] != current_speaker: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timestamps.append(i * 0.2)</a:t>
            </a:r>
            <a:r>
              <a:rPr lang="en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# Assuming each segment 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     # is 0.2 seconds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current_speaker = segments[i]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print(timestamps) 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4024450" y="3151176"/>
            <a:ext cx="50079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have a very clean audio recording, you might even try using Google Speech Recognition to transcribe the audio and then analyze the text to identify speaker changes.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/>
        </p:nvSpPr>
        <p:spPr>
          <a:xfrm>
            <a:off x="55075" y="52750"/>
            <a:ext cx="3865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Video Podcast (audio+slides)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55075" y="522150"/>
            <a:ext cx="37683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MoviePy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https://zulko.github.io/moviepy/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FFmpeg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https://www.ffmpeg.org/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3963775" y="64950"/>
            <a:ext cx="51279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moviepy.editor import *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audio = AudioFileClip("your_audio.mp3") 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set durations of clips in seconds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image_clips = [ ImageClip("image1.jpg").set_duration(3), 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ImageClip("image2.png").set_duration(5),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ImageClip("image3.jpeg").set_duration(2)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]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video = concatenate_videoclips(image_clips, method="compose") 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final_video = video.set_audio(audio)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final_video.write_videofile("output_video.mp4", fps=24)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3963775" y="2042855"/>
            <a:ext cx="5127900" cy="248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ffmpeg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Input files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input_images = ffmpeg.input('image%d.jpg', 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pattern_type='sequence', 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framerate=1)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input_audio = ffmpeg.input('audio.mp3')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Combine and output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ffmpeg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.concat(input_images, input_audio, v=1, a=1)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.output('output_video.mp4')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.run()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55076" y="52750"/>
            <a:ext cx="3652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PydanticAI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55075" y="522150"/>
            <a:ext cx="4446600" cy="2989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PydanticAI Agent Framework for LLMs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https://ai.pydantic.dev/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https://github.com/pydantic/pydantic-ai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https://medium.com/data-science-in-your-pocket/pydanticai-pydantic-ai-agent-framework-for-llms-6c60c86e0e48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https://www.youtube.com/watch?v=vnBcowFaQyU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Pydantic is a Python library used to validate and parse data easily (JSON files, user data, or API responses).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https://docs.pydantic.dev/latest/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helps ensure your data is accurate and follows the expected structure. It can be used to validate Structured Responses (both static and streamed).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compatible with OpenAI, Gemini, and Groq models (other models can be integrated as well)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the creators of Pydantic framework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in Beta stage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55075" y="3589175"/>
            <a:ext cx="44466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pip install 'pydantic-ai-slim[openai,vertexai,logfire]'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075" y="152400"/>
            <a:ext cx="4337526" cy="28465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2" name="Google Shape;212;p31"/>
          <p:cNvSpPr txBox="1"/>
          <p:nvPr/>
        </p:nvSpPr>
        <p:spPr>
          <a:xfrm>
            <a:off x="4599538" y="3244625"/>
            <a:ext cx="4446600" cy="141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Workflow: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generates structured response (JSON)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pass this response to PydanticAI for validation (structure, data types)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validation fails - PydanticAI will raise a ValidationError.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then ask LLM to retry (informing it about specifics of the error)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55076" y="52750"/>
            <a:ext cx="3768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AI Prompts to Create Content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55075" y="522150"/>
            <a:ext cx="4446600" cy="152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"5 AI Prompts that I Use to Create Content for 100K+ Readers"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by Peter Yang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https://www.youtube.com/watch?v=xUN6udKi50E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insights from long podcasts, YouTube videos, and articles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raw transcripts into polished articles with my best interviews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Craft headlines and YouTube thumbnails using the best examples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viral posts using my best LinkedIn and X posts (1M+ impressions)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newsletter articles using my best-performing articles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9125" y="617300"/>
            <a:ext cx="2383926" cy="13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/>
        </p:nvSpPr>
        <p:spPr>
          <a:xfrm>
            <a:off x="55076" y="52750"/>
            <a:ext cx="444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25% of tasks can be outsourced to AI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55075" y="522150"/>
            <a:ext cx="44466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Approx 25%  of current work tasks could be automated by AI in the US and Europe (across industries)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from the Goldman Sachs Global Investment Research team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https://www.gspublishing.com/content/research/en/reports/2023/03/27/d64e052b-0f6e-45d7-967b-d7be35fabd16.html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13" y="2495300"/>
            <a:ext cx="810577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3726" y="113000"/>
            <a:ext cx="2281454" cy="219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55076" y="52750"/>
            <a:ext cx="3362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Gemini 2.0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55075" y="573200"/>
            <a:ext cx="4446600" cy="2819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Gemini 2.0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https://www.youtube.com/watch?v=LoVktJUS1zg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https://aistudio.google.com/prompts/new_chat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2.0 is Google's latest most capable AI model.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2.0 Flash is currently available for developers. It is smaller, twice faster, and outperforms the previous 1.5 Pro model. General availability  - early 2025.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for the "agentic era."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Multimodal Input and Output (text, images, audio).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Native Tool Use (Google Search and Maps, ...) - real time info.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 at navigating user interfaces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logical reasoning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2.0 can even give video game tips and help you navigate virtual worlds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8650" y="167300"/>
            <a:ext cx="4330771" cy="344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/>
        </p:nvSpPr>
        <p:spPr>
          <a:xfrm>
            <a:off x="55075" y="52750"/>
            <a:ext cx="444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in US and Other Countries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4592800" y="1710875"/>
            <a:ext cx="44466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countries in Education: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South Korea, Denmark, Netherlands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countries frequently found in the top 10 include: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Belgium, Slovenia, Japan, Germany, Finland, Norway, Ireland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USA is at ~ 20th places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according to PISA (Programme for International Student Assessment) in 2022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 ranked 28th in math and 12th in science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among OECD countries (Organization for Economic Co-operation and Development).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55075" y="567875"/>
            <a:ext cx="4073400" cy="141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Education in the US used to be ranked #1, but ranking went down over the last 44 years since the creation of the US Department of Education in 1979.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Current US Department of Education's budget for 2024 is $238 billion. This makes it the 6th highest-funded federal agency.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1346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175. 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2,396,949. 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2024-12-10.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4624306" y="581838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 flipH="1">
            <a:off x="517663" y="2545020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394525" y="2151077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640539" y="1236768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640627" y="164021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656675" y="278859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"/>
          <p:cNvSpPr/>
          <p:nvPr/>
        </p:nvSpPr>
        <p:spPr>
          <a:xfrm>
            <a:off x="648058" y="319440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5"/>
          <p:cNvSpPr/>
          <p:nvPr/>
        </p:nvSpPr>
        <p:spPr>
          <a:xfrm>
            <a:off x="651350" y="344128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5"/>
          <p:cNvSpPr/>
          <p:nvPr/>
        </p:nvSpPr>
        <p:spPr>
          <a:xfrm>
            <a:off x="656675" y="366505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5"/>
          <p:cNvSpPr/>
          <p:nvPr/>
        </p:nvSpPr>
        <p:spPr>
          <a:xfrm>
            <a:off x="624258" y="486305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5"/>
          <p:cNvSpPr/>
          <p:nvPr/>
        </p:nvSpPr>
        <p:spPr>
          <a:xfrm>
            <a:off x="649935" y="238723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5"/>
          <p:cNvSpPr txBox="1"/>
          <p:nvPr/>
        </p:nvSpPr>
        <p:spPr>
          <a:xfrm flipH="1">
            <a:off x="496138" y="4454224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 flipH="1">
            <a:off x="4816718" y="3920661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4711557" y="2304742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4957864" y="274002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4947408" y="330432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5"/>
          <p:cNvSpPr/>
          <p:nvPr/>
        </p:nvSpPr>
        <p:spPr>
          <a:xfrm>
            <a:off x="4947408" y="353899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4517808" y="434507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4714598" y="4321533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5"/>
          <p:cNvSpPr/>
          <p:nvPr/>
        </p:nvSpPr>
        <p:spPr>
          <a:xfrm>
            <a:off x="4946466" y="122040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5"/>
          <p:cNvSpPr/>
          <p:nvPr/>
        </p:nvSpPr>
        <p:spPr>
          <a:xfrm>
            <a:off x="4953929" y="196501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5"/>
          <p:cNvSpPr/>
          <p:nvPr/>
        </p:nvSpPr>
        <p:spPr>
          <a:xfrm>
            <a:off x="4942873" y="3096708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5"/>
          <p:cNvSpPr txBox="1"/>
          <p:nvPr/>
        </p:nvSpPr>
        <p:spPr>
          <a:xfrm>
            <a:off x="4703371" y="4512534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648051" y="3911240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5"/>
          <p:cNvSpPr/>
          <p:nvPr/>
        </p:nvSpPr>
        <p:spPr>
          <a:xfrm>
            <a:off x="4957533" y="2156997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5"/>
          <p:cNvSpPr/>
          <p:nvPr/>
        </p:nvSpPr>
        <p:spPr>
          <a:xfrm>
            <a:off x="4953939" y="2556409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5"/>
          <p:cNvSpPr txBox="1"/>
          <p:nvPr/>
        </p:nvSpPr>
        <p:spPr>
          <a:xfrm>
            <a:off x="387700" y="4648713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950" y="913450"/>
            <a:ext cx="2519188" cy="41579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2" name="Google Shape;272;p3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7700" y="888875"/>
            <a:ext cx="2543950" cy="41825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3" name="Google Shape;273;p35"/>
          <p:cNvSpPr/>
          <p:nvPr/>
        </p:nvSpPr>
        <p:spPr>
          <a:xfrm>
            <a:off x="4953939" y="4722426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/>
        </p:nvSpPr>
        <p:spPr>
          <a:xfrm>
            <a:off x="72300" y="76200"/>
            <a:ext cx="2628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3144925" y="516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72300" y="3995000"/>
            <a:ext cx="49245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market for IT: much worse than before COVID.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become a commodity. Lower salaries/rates ($100/hr =&gt; $75/hr).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 more competition, hundreds of applications for each position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5998150" y="926925"/>
            <a:ext cx="3058800" cy="215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"Who is AI Replacing? The Impact of Generative AI on Online Freelancing Platforms"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paper October 2024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https://papers.ssrn.com/sol3/papers.cfm?abstract_id=4991774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study found that AI tools have led to a decrease in demand for jobs in areas like writing and coding.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same time there is an increase in demand for individuals skilled in utilizing AI tools.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5998150" y="3842600"/>
            <a:ext cx="30588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Legal: $8,000 work now can be done for only $3 in GPT credits.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- mostly outsourced to AI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 Sales and Customer service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00" y="581514"/>
            <a:ext cx="5799099" cy="250330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3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7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5076" y="52750"/>
            <a:ext cx="3362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Day 3 - Sora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55075" y="522150"/>
            <a:ext cx="44466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https://www.youtube.com/@OpenAI/streams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https://www.youtube.com/@OpenAI/videos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 Dec 9 - Sora - text-to-video generation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https://www.youtube.com/watch?v=2jKVx2vyZOY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https://www.youtube.com/watch?v=98gEvnftQZg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093550"/>
            <a:ext cx="6092590" cy="28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637400" y="52750"/>
            <a:ext cx="4446600" cy="225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Sora - with fast "Turbo" model: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20-second outputs in various aspect ratios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Remix for scene editing, Storyboard for stitching multiple outputs together, Blend, Loop, Style presets, Sora’s web platform to organize and view generated videos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 Plus - up to 50 videos at 480p or fewer at 720p per month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 Pro - x10 times more, hire resolutions, longer durations.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Sora is NOT available in EU, UK, ... due to regulations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is restricting content with real people, minors, or copyrighted material, with only a ‘subset’ of users allowed to upload real people as input initially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Sora-generated videos include C2PA metadata and a watermark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55076" y="52750"/>
            <a:ext cx="3362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Day 4 - Canvas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55075" y="484625"/>
            <a:ext cx="44466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OpenAI day 4 of 12 - Canvas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https://www.youtube.com/watch?v=qZ0ImE41pVs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https://openai.com/index/introducing-canvas/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gpt-40 with Canvas, click on Tools - and select Canvas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prompt. Canvas opens to the side of the chat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edit the canvas while ChatGPT is working on it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Canvas can be used for writing and for programming tasks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Canvas includes a code editor with syntax highlighting and autocomplete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Canvas allows you to run their code within it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Canvas can be integrated with custom GPTs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24475" y="484625"/>
            <a:ext cx="4446602" cy="25982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" name="Google Shape;88;p18"/>
          <p:cNvSpPr/>
          <p:nvPr/>
        </p:nvSpPr>
        <p:spPr>
          <a:xfrm>
            <a:off x="160479" y="280951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160479" y="465833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900" y="2809500"/>
            <a:ext cx="3082498" cy="22193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341075" y="281350"/>
            <a:ext cx="444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Day 5 - Apple Intelligence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2341075" y="713225"/>
            <a:ext cx="44466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Day 5 -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ChatGPT in Apple Intelligence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Siri, Writing Tools, Camera control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https://www.youtube.com/watch?v=mBhkD0iFf4w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341075" y="1932425"/>
            <a:ext cx="44466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OpenAI Day 6 -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live video and screen sharing conversations with ChatGPT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using 4o model, natural conversation pace, emotion, and tone in over 50 languages.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talk to Santa - ask Santa questions, hear stories, and experience real-time responses in Santa's signature jolly voice.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for a snowflake icon on the home screen or select Santa in the ChatGPT settings page.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286000" y="1447800"/>
            <a:ext cx="4501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Day 6 - live conversations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2341075" y="3862750"/>
            <a:ext cx="444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Day 7 - Projects in chat GPT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341075" y="4294625"/>
            <a:ext cx="44466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OpenAI day 7 -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Projects in chat GPT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allows users to organize conversations, upload files, and set custom instructions.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https://www.youtube.com/watch?v=FcB97h3vrzk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0" y="0"/>
            <a:ext cx="453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re:Invent Dec. 2-6, 2024, Las Vegas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90150" y="415275"/>
            <a:ext cx="4446600" cy="463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foundation models on Bedrock, Nova (Micro, Light, Pro, Premier), Nova Canvas, Nova Real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https://aws.amazon.com/ai/generative-ai/nova/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 for Bedrock - create AI agents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Bedrock integrations (with other AWS services)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SageMaker Studio Notebooks - new features for gen. AI development (easier prompt engineering, model fine-tuning, and model evaluation).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SageMaker JumpStart - pre-built solutions and models for generative AI use cases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SageMaker Canvas - easier to build and deploy AI 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CodeWhisperer enhancements: Improved code generation, support for more programming languages. CodeWhisperer can now identify security vulnerabilities in code and suggest fixes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AI-powered services for Healthcare, including tools for medical imaging analysis, drug discovery, and clinical trial management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solutions for fraud detection, risk management, and personalized financial advice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AI-powered tools for manufacturing - predictive maintenance, quality control, and supply chain optimization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Security AI Category - to find partners with expertise in securing AI environments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 and S3 enhancements - New EC2 instance types optimized for high-performance workloads and S3 Iceberg compatibility for enhanced data management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8988" y="986870"/>
            <a:ext cx="4237550" cy="13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55076" y="52750"/>
            <a:ext cx="444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Copilot Arena Extension for VS Code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55075" y="522150"/>
            <a:ext cx="4446600" cy="169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Copilot Arena is an open source code AI coding assistant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provides paired autocomplete completions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different LLMs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include state-of-the-art models like GPT-4o, Codestral, Llama-3.1 and more.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Copilot Arena is free to use.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of this project is to evaluate which language models provide the best coding assistance.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https://marketplace.vis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u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alstudio.com/items?itemName=copilot-arena.copilot-arena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https://github.com/lmarena/copilot-arena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851" y="1660975"/>
            <a:ext cx="4515574" cy="33910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/>
        </p:nvSpPr>
        <p:spPr>
          <a:xfrm>
            <a:off x="55075" y="52750"/>
            <a:ext cx="5873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Trump names David Sacks as "AI &amp; Crypto Csar"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5562299" y="164700"/>
            <a:ext cx="2500500" cy="55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 Altman's new $200 ChatGPT has a big Elon problem...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https://www.youtube.com/watch?v=Sf4WqHBCYSY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3600" y="52750"/>
            <a:ext cx="1007750" cy="10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2120300"/>
            <a:ext cx="2990857" cy="2085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3" name="Google Shape;123;p22"/>
          <p:cNvSpPr txBox="1"/>
          <p:nvPr/>
        </p:nvSpPr>
        <p:spPr>
          <a:xfrm>
            <a:off x="55075" y="463575"/>
            <a:ext cx="50652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Trump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David Sacks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White House’s artificial intelligence and cryptocurrency policy chief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David Oliver Sacks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South African-American entrepreneur, author, former PayPal COO, tech  investor. He is a general partner of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Craft Ventures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venture capital fund he co-founded in late 2017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https://en.wikipedia.org/wiki/David_O._Sacks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https://www.wsj.com/tech/trumpplans-to-appoint-musk-confidant-david-sacks-as-ai-crypto-czar-9a9d400c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3000" y="2120300"/>
            <a:ext cx="2007200" cy="2085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" name="Google Shape;125;p22"/>
          <p:cNvSpPr txBox="1"/>
          <p:nvPr/>
        </p:nvSpPr>
        <p:spPr>
          <a:xfrm>
            <a:off x="5350550" y="2054550"/>
            <a:ext cx="3719100" cy="103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ioi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International Olympiad in Informatics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o1-ioi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specialized version of OpenAI's o1 AI model specifically designed to excel at coding.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https://openai.com/index/learning-to-reason-with-llms/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https://textcortex.com/post/openai-o1-vs-gpt-4o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September 2024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0550" y="3181950"/>
            <a:ext cx="3719000" cy="190952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55075" y="52750"/>
            <a:ext cx="2881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 Updates 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55075" y="522150"/>
            <a:ext cx="4446600" cy="92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Deepmind GraphCast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AI model for fast and accurate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global weather forecasting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10-day weather predictions in under one minute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https://deepmind.google/discover/blog/graphcast-ai-model-for-faster-and-more-accurate-global-weather-forecasting/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350" y="497125"/>
            <a:ext cx="1647427" cy="92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" name="Google Shape;134;p23"/>
          <p:cNvSpPr txBox="1"/>
          <p:nvPr/>
        </p:nvSpPr>
        <p:spPr>
          <a:xfrm>
            <a:off x="55075" y="1522275"/>
            <a:ext cx="44466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MinerU - tool to convert PDFs into machine-readable formats (e.g., markdown, JSON)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https://github.com/opendatalab/MinerU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350" y="1522274"/>
            <a:ext cx="1353200" cy="618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6" name="Google Shape;136;p23"/>
          <p:cNvSpPr txBox="1"/>
          <p:nvPr/>
        </p:nvSpPr>
        <p:spPr>
          <a:xfrm>
            <a:off x="55075" y="2214300"/>
            <a:ext cx="44466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Gemini-exp-1121 &amp; exp-1206 models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(top) ranking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2M context window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 good at coding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350" y="2239325"/>
            <a:ext cx="2646774" cy="26667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8" name="Google Shape;138;p23"/>
          <p:cNvSpPr txBox="1"/>
          <p:nvPr/>
        </p:nvSpPr>
        <p:spPr>
          <a:xfrm>
            <a:off x="55075" y="3106425"/>
            <a:ext cx="44466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ClearerVoice-Studio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open-source, AI-powered speech processing toolkit - speech enhancement, speech separation, target speaker extraction, ...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https://github.com/modelscope/ClearerVoice-Studio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700" y="3998550"/>
            <a:ext cx="3274801" cy="8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3940</Words>
  <Application>Microsoft Macintosh PowerPoint</Application>
  <PresentationFormat>On-screen Show (16:9)</PresentationFormat>
  <Paragraphs>396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Roboto Mono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2</cp:revision>
  <dcterms:modified xsi:type="dcterms:W3CDTF">2024-12-14T00:38:58Z</dcterms:modified>
</cp:coreProperties>
</file>