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oboto Mono" pitchFamily="49"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1968CC-C84B-4EC3-A2AE-A21D5D0575CD}">
  <a:tblStyle styleId="{DF1968CC-C84B-4EC3-A2AE-A21D5D0575C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449fd71324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3449fd71324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44a46942c4_4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g344a46942c4_4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2fc5d1d3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362fc5d1d3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449fd71324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3449fd71324_1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44a46942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g344a46942c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62797a481a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g362797a481a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3d6d0be6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g33d6d0be6b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6e87fcb57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g36e87fcb57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3d72b05d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g33d72b05d8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449fd7132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3449fd7132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44a46942c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344a46942c4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4aedf8b2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344aedf8b2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44a46942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344a46942c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3d6c9cf4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33d6c9cf46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6d35a6c0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36d35a6c09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6c8d76057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36c8d76057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www.artificialintelligence-news.com/news/tencent-hunyuan3d-polygen-a-model-for-art-grade-3d-assets/" TargetMode="External"/><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ww.hcompany.ai" TargetMode="External"/><Relationship Id="rId5" Type="http://schemas.openxmlformats.org/officeDocument/2006/relationships/image" Target="../media/image21.png"/><Relationship Id="rId4" Type="http://schemas.openxmlformats.org/officeDocument/2006/relationships/hyperlink" Target="https://blog.character.ai/character-ais-real-time-video-breakthrough/" TargetMode="External"/><Relationship Id="rId9" Type="http://schemas.openxmlformats.org/officeDocument/2006/relationships/image" Target="../media/image24.jpeg"/></Relationships>
</file>

<file path=ppt/slides/_rels/slide11.xml.rels><?xml version="1.0" encoding="UTF-8" standalone="yes"?>
<Relationships xmlns="http://schemas.openxmlformats.org/package/2006/relationships"><Relationship Id="rId8" Type="http://schemas.openxmlformats.org/officeDocument/2006/relationships/hyperlink" Target="https://www.testingcatalog.com/claude-neptune-v3-shows-major-math-gains-in-red-team-testing/" TargetMode="External"/><Relationship Id="rId13" Type="http://schemas.openxmlformats.org/officeDocument/2006/relationships/image" Target="../media/image30.png"/><Relationship Id="rId3" Type="http://schemas.openxmlformats.org/officeDocument/2006/relationships/hyperlink" Target="https://www.orchids.app" TargetMode="External"/><Relationship Id="rId7" Type="http://schemas.openxmlformats.org/officeDocument/2006/relationships/image" Target="../media/image26.png"/><Relationship Id="rId12"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youtube.com/watch?v=u8tjByJtFrg" TargetMode="External"/><Relationship Id="rId11" Type="http://schemas.openxmlformats.org/officeDocument/2006/relationships/image" Target="../media/image28.jpeg"/><Relationship Id="rId5" Type="http://schemas.openxmlformats.org/officeDocument/2006/relationships/hyperlink" Target="https://www.wired.com/story/openai-new-hires-scaling/" TargetMode="External"/><Relationship Id="rId10" Type="http://schemas.openxmlformats.org/officeDocument/2006/relationships/image" Target="../media/image27.png"/><Relationship Id="rId4" Type="http://schemas.openxmlformats.org/officeDocument/2006/relationships/image" Target="../media/image25.png"/><Relationship Id="rId9" Type="http://schemas.openxmlformats.org/officeDocument/2006/relationships/hyperlink" Target="https://venturebeat.com/ai/new-1-5b-router-model-achieves-93-accuracy-without-costly-retraining/" TargetMode="External"/><Relationship Id="rId1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hyperlink" Target="https://comet.perplexity.ai"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hyperlink" Target="https://finance.yahoo.com/news/why-a16z-vc-believes-cluely-210644108.html"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hyperlink" Target="https://techcrunch.com/2025/07/03/cluelys-arr-doubled-in-a-week-to-7m-founder-roy-lee-says-but-rivals-are-coming/" TargetMode="External"/></Relationships>
</file>

<file path=ppt/slides/_rels/slide14.xml.rels><?xml version="1.0" encoding="UTF-8" standalone="yes"?>
<Relationships xmlns="http://schemas.openxmlformats.org/package/2006/relationships"><Relationship Id="rId13" Type="http://schemas.openxmlformats.org/officeDocument/2006/relationships/hyperlink" Target="https://www.augmentcode.com" TargetMode="External"/><Relationship Id="rId18" Type="http://schemas.openxmlformats.org/officeDocument/2006/relationships/hyperlink" Target="https://cline.bot" TargetMode="External"/><Relationship Id="rId26" Type="http://schemas.openxmlformats.org/officeDocument/2006/relationships/hyperlink" Target="https://www.coderabbit.ai" TargetMode="External"/><Relationship Id="rId39" Type="http://schemas.openxmlformats.org/officeDocument/2006/relationships/hyperlink" Target="https://github.com/RooCodeInc/Roo-Code" TargetMode="External"/><Relationship Id="rId21" Type="http://schemas.openxmlformats.org/officeDocument/2006/relationships/hyperlink" Target="https://docs.aws.amazon.com/codewhisperer" TargetMode="External"/><Relationship Id="rId34" Type="http://schemas.openxmlformats.org/officeDocument/2006/relationships/hyperlink" Target="https://github.com/OpenInterpreter/open-interpreter" TargetMode="External"/><Relationship Id="rId7" Type="http://schemas.openxmlformats.org/officeDocument/2006/relationships/hyperlink" Target="https://www.cursor.com" TargetMode="External"/><Relationship Id="rId12" Type="http://schemas.openxmlformats.org/officeDocument/2006/relationships/hyperlink" Target="https://askcodi.com" TargetMode="External"/><Relationship Id="rId17" Type="http://schemas.openxmlformats.org/officeDocument/2006/relationships/hyperlink" Target="https://getclaudia.org" TargetMode="External"/><Relationship Id="rId25" Type="http://schemas.openxmlformats.org/officeDocument/2006/relationships/hyperlink" Target="https://www.jetbrains.com/ai/" TargetMode="External"/><Relationship Id="rId33" Type="http://schemas.openxmlformats.org/officeDocument/2006/relationships/hyperlink" Target="https://github.com/openai/codex" TargetMode="External"/><Relationship Id="rId38" Type="http://schemas.openxmlformats.org/officeDocument/2006/relationships/hyperlink" Target="https://www.pythagora.ai" TargetMode="External"/><Relationship Id="rId2" Type="http://schemas.openxmlformats.org/officeDocument/2006/relationships/notesSlide" Target="../notesSlides/notesSlide14.xml"/><Relationship Id="rId16" Type="http://schemas.openxmlformats.org/officeDocument/2006/relationships/hyperlink" Target="https://www.anthropic.com/claude-code" TargetMode="External"/><Relationship Id="rId20" Type="http://schemas.openxmlformats.org/officeDocument/2006/relationships/hyperlink" Target="https://www.tabnine.com" TargetMode="External"/><Relationship Id="rId29" Type="http://schemas.openxmlformats.org/officeDocument/2006/relationships/hyperlink" Target="https://sourcery.ai" TargetMode="External"/><Relationship Id="rId1" Type="http://schemas.openxmlformats.org/officeDocument/2006/relationships/slideLayout" Target="../slideLayouts/slideLayout1.xml"/><Relationship Id="rId6" Type="http://schemas.openxmlformats.org/officeDocument/2006/relationships/hyperlink" Target="https://replit.com" TargetMode="External"/><Relationship Id="rId11" Type="http://schemas.openxmlformats.org/officeDocument/2006/relationships/hyperlink" Target="https://base44.com" TargetMode="External"/><Relationship Id="rId24" Type="http://schemas.openxmlformats.org/officeDocument/2006/relationships/hyperlink" Target="https://visualstudio.microsoft.com/services/intellicode" TargetMode="External"/><Relationship Id="rId32" Type="http://schemas.openxmlformats.org/officeDocument/2006/relationships/hyperlink" Target="https://zencoder.ai" TargetMode="External"/><Relationship Id="rId37" Type="http://schemas.openxmlformats.org/officeDocument/2006/relationships/hyperlink" Target="https://github.com/MiniMax-AI/MiniMax-M1" TargetMode="External"/><Relationship Id="rId40" Type="http://schemas.openxmlformats.org/officeDocument/2006/relationships/hyperlink" Target="https://docs.roocode.com" TargetMode="External"/><Relationship Id="rId5" Type="http://schemas.openxmlformats.org/officeDocument/2006/relationships/hyperlink" Target="https://v0.dev" TargetMode="External"/><Relationship Id="rId15" Type="http://schemas.openxmlformats.org/officeDocument/2006/relationships/hyperlink" Target="https://aider.chat" TargetMode="External"/><Relationship Id="rId23" Type="http://schemas.openxmlformats.org/officeDocument/2006/relationships/hyperlink" Target="https://codeassist.google" TargetMode="External"/><Relationship Id="rId28" Type="http://schemas.openxmlformats.org/officeDocument/2006/relationships/hyperlink" Target="https://www.pixee.ai" TargetMode="External"/><Relationship Id="rId36" Type="http://schemas.openxmlformats.org/officeDocument/2006/relationships/hyperlink" Target="https://github.com/sst/opencode" TargetMode="External"/><Relationship Id="rId10" Type="http://schemas.openxmlformats.org/officeDocument/2006/relationships/hyperlink" Target="https://github.com/features/copilot" TargetMode="External"/><Relationship Id="rId19" Type="http://schemas.openxmlformats.org/officeDocument/2006/relationships/hyperlink" Target="https://devin.ai" TargetMode="External"/><Relationship Id="rId31" Type="http://schemas.openxmlformats.org/officeDocument/2006/relationships/hyperlink" Target="https://github.com/TabbyML/tabby" TargetMode="External"/><Relationship Id="rId4" Type="http://schemas.openxmlformats.org/officeDocument/2006/relationships/hyperlink" Target="https://lovable.dev" TargetMode="External"/><Relationship Id="rId9" Type="http://schemas.openxmlformats.org/officeDocument/2006/relationships/hyperlink" Target="https://www.qodo.ai" TargetMode="External"/><Relationship Id="rId14" Type="http://schemas.openxmlformats.org/officeDocument/2006/relationships/hyperlink" Target="https://snyk.io" TargetMode="External"/><Relationship Id="rId22" Type="http://schemas.openxmlformats.org/officeDocument/2006/relationships/hyperlink" Target="https://aws.amazon.com/q/developer/" TargetMode="External"/><Relationship Id="rId27" Type="http://schemas.openxmlformats.org/officeDocument/2006/relationships/hyperlink" Target="https://www.codiga.io" TargetMode="External"/><Relationship Id="rId30" Type="http://schemas.openxmlformats.org/officeDocument/2006/relationships/hyperlink" Target="https://github.com/fauxpilot/fauxpilot" TargetMode="External"/><Relationship Id="rId35" Type="http://schemas.openxmlformats.org/officeDocument/2006/relationships/hyperlink" Target="https://www.warp.dev" TargetMode="External"/><Relationship Id="rId8" Type="http://schemas.openxmlformats.org/officeDocument/2006/relationships/hyperlink" Target="https://codeium.com/windsurf" TargetMode="External"/><Relationship Id="rId3" Type="http://schemas.openxmlformats.org/officeDocument/2006/relationships/hyperlink" Target="https://bolt.new"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rcprize.org/leaderboard"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hyperlink" Target="https://sakana.ai/ab-mct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lets-code-future/after-1-000-failed-prompts-i-accidentally-unlocked-chatgpts-superpower-923eb67a3240"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medium.com/swlh/how-to-build-a-boring-ai-startup-that-quietly-hits-10m-arr-1a92285f0cf8"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hyperlink" Target="https://epoch.ai/data/ai-benchmarking-dashboard" TargetMode="External"/><Relationship Id="rId18" Type="http://schemas.openxmlformats.org/officeDocument/2006/relationships/hyperlink" Target="https://www.anthropic.com/news/claude-3-7-sonnet" TargetMode="External"/><Relationship Id="rId26" Type="http://schemas.openxmlformats.org/officeDocument/2006/relationships/hyperlink" Target="https://mistral.ai/news/mistral-medium-3" TargetMode="External"/><Relationship Id="rId39" Type="http://schemas.openxmlformats.org/officeDocument/2006/relationships/hyperlink" Target="http://aistudio.google.com/app/prompts/new_chat?model=gemini-2.5-flash-lite-preview-06-17" TargetMode="External"/><Relationship Id="rId21" Type="http://schemas.openxmlformats.org/officeDocument/2006/relationships/hyperlink" Target="https://www.anthropic.com/claude/sonnet" TargetMode="External"/><Relationship Id="rId34" Type="http://schemas.openxmlformats.org/officeDocument/2006/relationships/hyperlink" Target="http://aistudio.google.com/app/prompts/new_chat?model=gemini-2.5-flash" TargetMode="External"/><Relationship Id="rId7" Type="http://schemas.openxmlformats.org/officeDocument/2006/relationships/hyperlink" Target="https://web.lmarena.ai/leaderboard" TargetMode="External"/><Relationship Id="rId2" Type="http://schemas.openxmlformats.org/officeDocument/2006/relationships/notesSlide" Target="../notesSlides/notesSlide2.xml"/><Relationship Id="rId16" Type="http://schemas.openxmlformats.org/officeDocument/2006/relationships/hyperlink" Target="http://aistudio.google.com/app/prompts/new_chat?model=gemini-2.5-pro-preview-05-06" TargetMode="External"/><Relationship Id="rId20" Type="http://schemas.openxmlformats.org/officeDocument/2006/relationships/hyperlink" Target="https://openai.com/index/gpt-4-1/" TargetMode="External"/><Relationship Id="rId29" Type="http://schemas.openxmlformats.org/officeDocument/2006/relationships/hyperlink" Target="https://www.anthropic.com/claude/haiku" TargetMode="External"/><Relationship Id="rId41" Type="http://schemas.openxmlformats.org/officeDocument/2006/relationships/hyperlink" Target="https://platform.openai.com/docs/models/o1" TargetMode="External"/><Relationship Id="rId1" Type="http://schemas.openxmlformats.org/officeDocument/2006/relationships/slideLayout" Target="../slideLayouts/slideLayout1.xml"/><Relationship Id="rId6" Type="http://schemas.openxmlformats.org/officeDocument/2006/relationships/hyperlink" Target="https://beta.lmarena.ai" TargetMode="External"/><Relationship Id="rId11" Type="http://schemas.openxmlformats.org/officeDocument/2006/relationships/hyperlink" Target="https://huggingface.co/open-llm-leaderboard" TargetMode="External"/><Relationship Id="rId24" Type="http://schemas.openxmlformats.org/officeDocument/2006/relationships/hyperlink" Target="https://openai.com/index/introducing-o3-and-o4-mini/" TargetMode="External"/><Relationship Id="rId32" Type="http://schemas.openxmlformats.org/officeDocument/2006/relationships/hyperlink" Target="https://x.com/OpenAI/status/1905331956856050135" TargetMode="External"/><Relationship Id="rId37" Type="http://schemas.openxmlformats.org/officeDocument/2006/relationships/hyperlink" Target="https://api-docs.deepseek.com/news/news250325" TargetMode="External"/><Relationship Id="rId40" Type="http://schemas.openxmlformats.org/officeDocument/2006/relationships/hyperlink" Target="https://cloud.tencent.com/document/product/1729/104753" TargetMode="External"/><Relationship Id="rId5" Type="http://schemas.openxmlformats.org/officeDocument/2006/relationships/hyperlink" Target="https://openlm.ai/chatbot-arena/" TargetMode="External"/><Relationship Id="rId15" Type="http://schemas.openxmlformats.org/officeDocument/2006/relationships/hyperlink" Target="https://api-docs.deepseek.com/news/news250528" TargetMode="External"/><Relationship Id="rId23" Type="http://schemas.openxmlformats.org/officeDocument/2006/relationships/hyperlink" Target="https://api-docs.deepseek.com/news/news250120" TargetMode="External"/><Relationship Id="rId28" Type="http://schemas.openxmlformats.org/officeDocument/2006/relationships/hyperlink" Target="https://openai.com/index/openai-o3-mini/" TargetMode="External"/><Relationship Id="rId36" Type="http://schemas.openxmlformats.org/officeDocument/2006/relationships/hyperlink" Target="https://openai.com/index/o1-and-new-tools-for-developers/" TargetMode="External"/><Relationship Id="rId10" Type="http://schemas.openxmlformats.org/officeDocument/2006/relationships/hyperlink" Target="https://artificialanalysis.ai/leaderboards/models" TargetMode="External"/><Relationship Id="rId19" Type="http://schemas.openxmlformats.org/officeDocument/2006/relationships/hyperlink" Target="http://aistudio.google.com/app/prompts/new_chat?model=gemini-2.5-flash-preview-05-20" TargetMode="External"/><Relationship Id="rId31" Type="http://schemas.openxmlformats.org/officeDocument/2006/relationships/hyperlink" Target="http://aistudio.google.com/app/prompts/new_chat?model=gemini-2.5-pro" TargetMode="External"/><Relationship Id="rId4" Type="http://schemas.openxmlformats.org/officeDocument/2006/relationships/hyperlink" Target="https://lmarena.ai/?leaderboard" TargetMode="External"/><Relationship Id="rId9" Type="http://schemas.openxmlformats.org/officeDocument/2006/relationships/hyperlink" Target="https://www.stack-ai.com/llm-leaderboard" TargetMode="External"/><Relationship Id="rId14" Type="http://schemas.openxmlformats.org/officeDocument/2006/relationships/hyperlink" Target="http://aistudio.google.com/app/prompts/new_chat?model=gemini-2.5-pro-preview-06-05" TargetMode="External"/><Relationship Id="rId22" Type="http://schemas.openxmlformats.org/officeDocument/2006/relationships/hyperlink" Target="https://huggingface.co/deepseek-ai/DeepSeek-V3-0324" TargetMode="External"/><Relationship Id="rId27" Type="http://schemas.openxmlformats.org/officeDocument/2006/relationships/hyperlink" Target="http://aistudio.google.com/app/prompts/new_chat?model=gemini-2.5-flash-preview-04-17" TargetMode="External"/><Relationship Id="rId30" Type="http://schemas.openxmlformats.org/officeDocument/2006/relationships/hyperlink" Target="https://artificialanalysis.ai/models/grok-4" TargetMode="External"/><Relationship Id="rId35" Type="http://schemas.openxmlformats.org/officeDocument/2006/relationships/hyperlink" Target="https://x.ai/blog/grok-3" TargetMode="External"/><Relationship Id="rId8" Type="http://schemas.openxmlformats.org/officeDocument/2006/relationships/hyperlink" Target="https://llmworld.net/llm_leaderboards/" TargetMode="External"/><Relationship Id="rId3" Type="http://schemas.openxmlformats.org/officeDocument/2006/relationships/hyperlink" Target="https://en.wikipedia.org/wiki/Elo_rating_system" TargetMode="External"/><Relationship Id="rId12" Type="http://schemas.openxmlformats.org/officeDocument/2006/relationships/hyperlink" Target="https://www.vellum.ai/llm-leaderboard" TargetMode="External"/><Relationship Id="rId17" Type="http://schemas.openxmlformats.org/officeDocument/2006/relationships/hyperlink" Target="https://www.anthropic.com/news/claude-4" TargetMode="External"/><Relationship Id="rId25" Type="http://schemas.openxmlformats.org/officeDocument/2006/relationships/hyperlink" Target="https://qwenlm.github.io/blog/qwen3/" TargetMode="External"/><Relationship Id="rId33" Type="http://schemas.openxmlformats.org/officeDocument/2006/relationships/hyperlink" Target="https://openai.com/index/introducing-gpt-4-5/" TargetMode="External"/><Relationship Id="rId38" Type="http://schemas.openxmlformats.org/officeDocument/2006/relationships/hyperlink" Target="https://www.minimax.io/news/minimaxm1"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hyperlink" Target="https://www.cnbc.com/2025/07/02/microsoft-laying-off-about-9000-employees-in-latest-round-of-cuts.html" TargetMode="External"/><Relationship Id="rId4" Type="http://schemas.openxmlformats.org/officeDocument/2006/relationships/hyperlink" Target="https://trueup.io/layoff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MtYsUdfZPMA" TargetMode="External"/><Relationship Id="rId7" Type="http://schemas.openxmlformats.org/officeDocument/2006/relationships/hyperlink" Target="https://artificialanalysis.ai"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artificialanalysis.ai/models/grok-4" TargetMode="Externa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KtWVjR26CMY"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docs.praison.ai/docs/index" TargetMode="External"/><Relationship Id="rId5" Type="http://schemas.openxmlformats.org/officeDocument/2006/relationships/hyperlink" Target="https://x.ai/api" TargetMode="External"/><Relationship Id="rId4" Type="http://schemas.openxmlformats.org/officeDocument/2006/relationships/hyperlink" Target="https://mer.vin/2025/07/xai-sdk-api/"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s://huggingface.co/blog/smollm3" TargetMode="External"/><Relationship Id="rId7" Type="http://schemas.openxmlformats.org/officeDocument/2006/relationships/hyperlink" Target="https://github.com/alexiglad/EB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saastr.com/the-1-1b-vc-fund-that-4xd-in-two-years-then-got-acquired-by-meta/" TargetMode="External"/><Relationship Id="rId5" Type="http://schemas.openxmlformats.org/officeDocument/2006/relationships/image" Target="../media/image3.png"/><Relationship Id="rId4" Type="http://schemas.openxmlformats.org/officeDocument/2006/relationships/hyperlink" Target="https://github.com/huggingface/blog/blob/main/smollm3.md" TargetMode="External"/><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hyperlink" Target="https://x.com/nrqa__/status/1940425696108851509" TargetMode="External"/><Relationship Id="rId3" Type="http://schemas.openxmlformats.org/officeDocument/2006/relationships/hyperlink" Target="https://www.linkedin.com/company/surge-ai/" TargetMode="External"/><Relationship Id="rId7" Type="http://schemas.openxmlformats.org/officeDocument/2006/relationships/hyperlink" Target="https://epoch.ai/data/large-scale-ai-model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9.png"/><Relationship Id="rId4" Type="http://schemas.openxmlformats.org/officeDocument/2006/relationships/hyperlink" Target="https://www.surgehq.ai" TargetMode="External"/><Relationship Id="rId9"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www.nature.com/articles/s41586-025-09044-5" TargetMode="External"/><Relationship Id="rId7" Type="http://schemas.openxmlformats.org/officeDocument/2006/relationships/hyperlink" Target="https://github.com/swyxio/swyxdotio/issues/536" TargetMode="External"/><Relationship Id="rId12"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x.com/swyx/status/1942437525525790838" TargetMode="External"/><Relationship Id="rId11" Type="http://schemas.openxmlformats.org/officeDocument/2006/relationships/image" Target="../media/image14.png"/><Relationship Id="rId5" Type="http://schemas.openxmlformats.org/officeDocument/2006/relationships/hyperlink" Target="https://www.anthropic.com/claude-code" TargetMode="External"/><Relationship Id="rId10" Type="http://schemas.openxmlformats.org/officeDocument/2006/relationships/image" Target="../media/image13.png"/><Relationship Id="rId4" Type="http://schemas.openxmlformats.org/officeDocument/2006/relationships/hyperlink" Target="https://www.youtube.com/watch?v=a7ccv_fMoNA" TargetMode="External"/><Relationship Id="rId9" Type="http://schemas.openxmlformats.org/officeDocument/2006/relationships/image" Target="../media/image12.jpeg"/></Relationships>
</file>

<file path=ppt/slides/_rels/slide9.xml.rels><?xml version="1.0" encoding="UTF-8" standalone="yes"?>
<Relationships xmlns="http://schemas.openxmlformats.org/package/2006/relationships"><Relationship Id="rId8" Type="http://schemas.openxmlformats.org/officeDocument/2006/relationships/image" Target="../media/image17.jpeg"/><Relationship Id="rId13" Type="http://schemas.openxmlformats.org/officeDocument/2006/relationships/image" Target="../media/image20.png"/><Relationship Id="rId3" Type="http://schemas.openxmlformats.org/officeDocument/2006/relationships/hyperlink" Target="https://www.marktechpost.com/2025/07/02/together-ai-releases-deepswe-a-fully-open-source-rl-trained-coding-agent-based-on-qwen3-32b-and-achieves-59-on-swebench/" TargetMode="External"/><Relationship Id="rId7" Type="http://schemas.openxmlformats.org/officeDocument/2006/relationships/image" Target="../media/image16.jpeg"/><Relationship Id="rId12" Type="http://schemas.openxmlformats.org/officeDocument/2006/relationships/hyperlink" Target="https://www.philschmid.de/gemini-with-memory"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reuters.com/technology/baidu-launches-ai-video-generator-overhauls-search-features-2025-07-02/" TargetMode="External"/><Relationship Id="rId11" Type="http://schemas.openxmlformats.org/officeDocument/2006/relationships/hyperlink" Target="https://github.com/mem0ai/mem0" TargetMode="External"/><Relationship Id="rId5" Type="http://schemas.openxmlformats.org/officeDocument/2006/relationships/hyperlink" Target="https://techcrunch.com/2025/07/02/perplexity-launches-a-200-monthly-subscription-plan/" TargetMode="External"/><Relationship Id="rId10" Type="http://schemas.openxmlformats.org/officeDocument/2006/relationships/image" Target="../media/image19.jpeg"/><Relationship Id="rId4" Type="http://schemas.openxmlformats.org/officeDocument/2006/relationships/hyperlink" Target="https://www.marktechpost.com/2025/07/03/deepseek-r1t2-chimera-200-faster-than-r1-0528-with-improved-reasoning-and-compact-output/" TargetMode="External"/><Relationship Id="rId9"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704795"/>
            <a:ext cx="4420200" cy="109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xAI's Grok 4</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HuggingFace SmolLM3</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has acquired NFDG fund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Energy-Based Transformers</a:t>
            </a:r>
            <a:endParaRPr b="1">
              <a:solidFill>
                <a:srgbClr val="3C78D8"/>
              </a:solidFill>
              <a:latin typeface="Calibri"/>
              <a:ea typeface="Calibri"/>
              <a:cs typeface="Calibri"/>
              <a:sym typeface="Calibri"/>
            </a:endParaRPr>
          </a:p>
        </p:txBody>
      </p:sp>
      <p:sp>
        <p:nvSpPr>
          <p:cNvPr id="64" name="Google Shape;64;p15"/>
          <p:cNvSpPr txBox="1"/>
          <p:nvPr/>
        </p:nvSpPr>
        <p:spPr>
          <a:xfrm>
            <a:off x="1864525" y="-89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July 11</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643102"/>
            <a:ext cx="45024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xxx</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a:t>
            </a:r>
            <a:endParaRPr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1841692"/>
            <a:ext cx="4420200" cy="32508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Surge AI Raising $1B at $15B+ Valuation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Huge AI Models ($10M+ to train) launch 2/month</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Kimi-Researcher - autonomous research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has restructured its AI organization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Small room-temp. quantum computers use light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Stop Using Cursor - a Guide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Anthropic "Claude Code" in VSCode &amp; PyCharm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Gemini Nano in Chrome browser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DeepSWE Open-Source Coding Agent - Together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DeepSeek R1T2 Chimera by TNG (Germany)</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Gemini 2.5 + Mem0</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Baidu launches AI video generator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Perplexity launches a $200/mo “Max” plan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Tencent Hunyuan3D-2.1 - generate 3D images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Data industry consolidating</a:t>
            </a:r>
            <a:endParaRPr b="1">
              <a:solidFill>
                <a:srgbClr val="3C78D8"/>
              </a:solidFill>
              <a:latin typeface="Calibri"/>
              <a:ea typeface="Calibri"/>
              <a:cs typeface="Calibri"/>
              <a:sym typeface="Calibri"/>
            </a:endParaRPr>
          </a:p>
        </p:txBody>
      </p:sp>
      <p:sp>
        <p:nvSpPr>
          <p:cNvPr id="67" name="Google Shape;67;p15"/>
          <p:cNvSpPr txBox="1"/>
          <p:nvPr/>
        </p:nvSpPr>
        <p:spPr>
          <a:xfrm>
            <a:off x="4576975" y="726768"/>
            <a:ext cx="4502400" cy="36819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 Company Holo1 open-source action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Cursor pricing scandal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Character.AI’s Real-Time Video Generation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Orchids - Build beautiful apps and websites with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 Neptune 3</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Nvidia hits $4 Trillion valuation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Katanemo Labs 1.5B router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Hallucinations Explained - short video</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Perplexity Comet AI-powered browser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Gemini CLI to Rename Images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Cluely - Invisible Real-Time Help</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Agents for Coding - updated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ARC-AGI-2 Top Scores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Alisa 4-D Prompting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Context Engineering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Path to $10M ARR in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Accelerates Longevity Research</a:t>
            </a:r>
            <a:endParaRPr b="1">
              <a:solidFill>
                <a:srgbClr val="3C78D8"/>
              </a:solidFill>
              <a:latin typeface="Calibri"/>
              <a:ea typeface="Calibri"/>
              <a:cs typeface="Calibri"/>
              <a:sym typeface="Calibri"/>
            </a:endParaRPr>
          </a:p>
        </p:txBody>
      </p:sp>
      <p:sp>
        <p:nvSpPr>
          <p:cNvPr id="68" name="Google Shape;68;p15"/>
          <p:cNvSpPr txBox="1"/>
          <p:nvPr/>
        </p:nvSpPr>
        <p:spPr>
          <a:xfrm>
            <a:off x="5185400" y="79850"/>
            <a:ext cx="3748200" cy="4803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500" b="1" i="1">
                <a:solidFill>
                  <a:srgbClr val="FF0000"/>
                </a:solidFill>
                <a:latin typeface="Calibri"/>
                <a:ea typeface="Calibri"/>
                <a:cs typeface="Calibri"/>
                <a:sym typeface="Calibri"/>
              </a:rPr>
              <a:t>Vibe Coding; Vibe Browsing; Vibe Drawing; </a:t>
            </a:r>
            <a:endParaRPr sz="1500" b="1" i="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500" b="1" i="1">
                <a:solidFill>
                  <a:srgbClr val="FF0000"/>
                </a:solidFill>
                <a:latin typeface="Calibri"/>
                <a:ea typeface="Calibri"/>
                <a:cs typeface="Calibri"/>
                <a:sym typeface="Calibri"/>
              </a:rPr>
              <a:t>Vibe Writing; Vibe Music Making; ...</a:t>
            </a:r>
            <a:endParaRPr sz="1500" b="1" i="1">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214" name="Google Shape;214;p24"/>
          <p:cNvSpPr txBox="1"/>
          <p:nvPr/>
        </p:nvSpPr>
        <p:spPr>
          <a:xfrm>
            <a:off x="55075" y="347614"/>
            <a:ext cx="44460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FF0000"/>
                </a:solidFill>
                <a:latin typeface="Calibri"/>
                <a:ea typeface="Calibri"/>
                <a:cs typeface="Calibri"/>
                <a:sym typeface="Calibri"/>
              </a:rPr>
              <a:t>Tencent Hunyuan3D-2.1 - generate 3D images</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v 2.1 - </a:t>
            </a:r>
            <a:r>
              <a:rPr lang="en" sz="1200" b="1">
                <a:solidFill>
                  <a:srgbClr val="3C78D8"/>
                </a:solidFill>
                <a:latin typeface="Calibri"/>
                <a:ea typeface="Calibri"/>
                <a:cs typeface="Calibri"/>
                <a:sym typeface="Calibri"/>
              </a:rPr>
              <a:t>open‑source</a:t>
            </a:r>
            <a:r>
              <a:rPr lang="en" sz="1200">
                <a:solidFill>
                  <a:schemeClr val="dk1"/>
                </a:solidFill>
                <a:latin typeface="Calibri"/>
                <a:ea typeface="Calibri"/>
                <a:cs typeface="Calibri"/>
                <a:sym typeface="Calibri"/>
              </a:rPr>
              <a:t>, fully released weights and training code</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physics‑based rendering (PBR)</a:t>
            </a:r>
            <a:r>
              <a:rPr lang="en" sz="1200">
                <a:solidFill>
                  <a:schemeClr val="dk1"/>
                </a:solidFill>
                <a:latin typeface="Calibri"/>
                <a:ea typeface="Calibri"/>
                <a:cs typeface="Calibri"/>
                <a:sym typeface="Calibri"/>
              </a:rPr>
              <a:t> texture synthesis pipeline</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photorealistic </a:t>
            </a:r>
            <a:r>
              <a:rPr lang="en" sz="1200">
                <a:solidFill>
                  <a:schemeClr val="dk1"/>
                </a:solidFill>
                <a:latin typeface="Calibri"/>
                <a:ea typeface="Calibri"/>
                <a:cs typeface="Calibri"/>
                <a:sym typeface="Calibri"/>
              </a:rPr>
              <a:t>materials with lifelike lighting and reflections</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outperforms competitors in geometry quality and texture fidelity, making it a strong tool for developers and artists looking for production‑ready 3D generation</a:t>
            </a:r>
            <a:endParaRPr sz="12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900" u="sng">
                <a:solidFill>
                  <a:schemeClr val="hlink"/>
                </a:solidFill>
                <a:latin typeface="Calibri"/>
                <a:ea typeface="Calibri"/>
                <a:cs typeface="Calibri"/>
                <a:sym typeface="Calibri"/>
                <a:hlinkClick r:id="rId3"/>
              </a:rPr>
              <a:t>https://www.artificialintelligence-news.com/news/tencent-hunyuan3d-polygen-a-model-for-art-grade-3d-assets/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15" name="Google Shape;215;p24"/>
          <p:cNvSpPr txBox="1"/>
          <p:nvPr/>
        </p:nvSpPr>
        <p:spPr>
          <a:xfrm>
            <a:off x="55075" y="2066161"/>
            <a:ext cx="4446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FF0000"/>
                </a:solidFill>
                <a:latin typeface="Calibri"/>
                <a:ea typeface="Calibri"/>
                <a:cs typeface="Calibri"/>
                <a:sym typeface="Calibri"/>
              </a:rPr>
              <a:t>Data industry consolidating.</a:t>
            </a:r>
            <a:r>
              <a:rPr lang="en" sz="1200">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Databricks buying Neon</a:t>
            </a:r>
            <a:r>
              <a:rPr lang="en" sz="1200">
                <a:solidFill>
                  <a:schemeClr val="dk1"/>
                </a:solidFill>
                <a:latin typeface="Calibri"/>
                <a:ea typeface="Calibri"/>
                <a:cs typeface="Calibri"/>
                <a:sym typeface="Calibri"/>
              </a:rPr>
              <a:t> for $1 billion and </a:t>
            </a:r>
            <a:r>
              <a:rPr lang="en" sz="1200" b="1">
                <a:solidFill>
                  <a:srgbClr val="3C78D8"/>
                </a:solidFill>
                <a:latin typeface="Calibri"/>
                <a:ea typeface="Calibri"/>
                <a:cs typeface="Calibri"/>
                <a:sym typeface="Calibri"/>
              </a:rPr>
              <a:t>Salesforce buying Informatica</a:t>
            </a:r>
            <a:r>
              <a:rPr lang="en" sz="1200">
                <a:solidFill>
                  <a:schemeClr val="dk1"/>
                </a:solidFill>
                <a:latin typeface="Calibri"/>
                <a:ea typeface="Calibri"/>
                <a:cs typeface="Calibri"/>
                <a:sym typeface="Calibri"/>
              </a:rPr>
              <a:t> for $8 billion</a:t>
            </a:r>
            <a:endParaRPr sz="1200">
              <a:solidFill>
                <a:schemeClr val="dk1"/>
              </a:solidFill>
              <a:latin typeface="Calibri"/>
              <a:ea typeface="Calibri"/>
              <a:cs typeface="Calibri"/>
              <a:sym typeface="Calibri"/>
            </a:endParaRPr>
          </a:p>
        </p:txBody>
      </p:sp>
      <p:sp>
        <p:nvSpPr>
          <p:cNvPr id="216" name="Google Shape;216;p24"/>
          <p:cNvSpPr txBox="1"/>
          <p:nvPr/>
        </p:nvSpPr>
        <p:spPr>
          <a:xfrm>
            <a:off x="6774000" y="4404391"/>
            <a:ext cx="22884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Character.AI’s Real-Time Video Generation</a:t>
            </a:r>
            <a:endParaRPr sz="9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4"/>
              </a:rPr>
              <a:t>https://blog.character.ai/character-ais-real-time-video-breakthrough/</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17" name="Google Shape;217;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949158" y="1878273"/>
            <a:ext cx="1938075" cy="2465000"/>
          </a:xfrm>
          <a:prstGeom prst="rect">
            <a:avLst/>
          </a:prstGeom>
          <a:noFill/>
          <a:ln w="9525" cap="flat" cmpd="sng">
            <a:solidFill>
              <a:srgbClr val="FF0000"/>
            </a:solidFill>
            <a:prstDash val="solid"/>
            <a:round/>
            <a:headEnd type="none" w="sm" len="sm"/>
            <a:tailEnd type="none" w="sm" len="sm"/>
          </a:ln>
        </p:spPr>
      </p:pic>
      <p:sp>
        <p:nvSpPr>
          <p:cNvPr id="218" name="Google Shape;218;p24"/>
          <p:cNvSpPr txBox="1"/>
          <p:nvPr/>
        </p:nvSpPr>
        <p:spPr>
          <a:xfrm>
            <a:off x="55075" y="2647314"/>
            <a:ext cx="4446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FF0000"/>
                </a:solidFill>
                <a:latin typeface="Calibri"/>
                <a:ea typeface="Calibri"/>
                <a:cs typeface="Calibri"/>
                <a:sym typeface="Calibri"/>
              </a:rPr>
              <a:t>H Company Holo1 open-source action model</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Powers </a:t>
            </a:r>
            <a:r>
              <a:rPr lang="en" sz="1200" b="1">
                <a:solidFill>
                  <a:srgbClr val="3C78D8"/>
                </a:solidFill>
                <a:latin typeface="Calibri"/>
                <a:ea typeface="Calibri"/>
                <a:cs typeface="Calibri"/>
                <a:sym typeface="Calibri"/>
              </a:rPr>
              <a:t>Surfer H web-browsing agent</a:t>
            </a:r>
            <a:r>
              <a:rPr lang="en" sz="1200">
                <a:solidFill>
                  <a:schemeClr val="dk1"/>
                </a:solidFill>
                <a:latin typeface="Calibri"/>
                <a:ea typeface="Calibri"/>
                <a:cs typeface="Calibri"/>
                <a:sym typeface="Calibri"/>
              </a:rPr>
              <a:t> (top on WebVoyager)</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With Holo1, you can automate multi-step browser workflows with SOTA accuracy outperforming OpenAI’s Operator, Gemini Flash, ...</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Integrate with RAG workflows, RPA suites, and multi-agent hubs</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Typical costs just $0.11 – $0.13 per run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https://www.hcompany.ai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19" name="Google Shape;219;p24"/>
          <p:cNvSpPr txBox="1"/>
          <p:nvPr/>
        </p:nvSpPr>
        <p:spPr>
          <a:xfrm>
            <a:off x="55075" y="4059131"/>
            <a:ext cx="4446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Cursor pricing scandal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Cursor has switched from 500 requests per month to a token-based model - which effectively increased price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Many customers are canceling and migrating to Claude Code and other alternatives</a:t>
            </a:r>
            <a:endParaRPr sz="1200">
              <a:solidFill>
                <a:schemeClr val="dk1"/>
              </a:solidFill>
              <a:latin typeface="Calibri"/>
              <a:ea typeface="Calibri"/>
              <a:cs typeface="Calibri"/>
              <a:sym typeface="Calibri"/>
            </a:endParaRPr>
          </a:p>
        </p:txBody>
      </p:sp>
      <p:pic>
        <p:nvPicPr>
          <p:cNvPr id="220" name="Google Shape;220;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531075" y="90875"/>
            <a:ext cx="3068950" cy="1726276"/>
          </a:xfrm>
          <a:prstGeom prst="rect">
            <a:avLst/>
          </a:prstGeom>
          <a:noFill/>
          <a:ln w="9525" cap="flat" cmpd="sng">
            <a:solidFill>
              <a:srgbClr val="FF0000"/>
            </a:solidFill>
            <a:prstDash val="solid"/>
            <a:round/>
            <a:headEnd type="none" w="sm" len="sm"/>
            <a:tailEnd type="none" w="sm" len="sm"/>
          </a:ln>
        </p:spPr>
      </p:pic>
      <p:pic>
        <p:nvPicPr>
          <p:cNvPr id="221" name="Google Shape;221;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564175" y="4059125"/>
            <a:ext cx="1039994" cy="942000"/>
          </a:xfrm>
          <a:prstGeom prst="rect">
            <a:avLst/>
          </a:prstGeom>
          <a:noFill/>
          <a:ln w="9525" cap="flat" cmpd="sng">
            <a:solidFill>
              <a:srgbClr val="FF0000"/>
            </a:solidFill>
            <a:prstDash val="solid"/>
            <a:round/>
            <a:headEnd type="none" w="sm" len="sm"/>
            <a:tailEnd type="none" w="sm" len="sm"/>
          </a:ln>
        </p:spPr>
      </p:pic>
      <p:pic>
        <p:nvPicPr>
          <p:cNvPr id="222" name="Google Shape;222;p24"/>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01372" y="2831972"/>
            <a:ext cx="1674691" cy="9419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5"/>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228" name="Google Shape;228;p25"/>
          <p:cNvSpPr txBox="1"/>
          <p:nvPr/>
        </p:nvSpPr>
        <p:spPr>
          <a:xfrm>
            <a:off x="1826800" y="288175"/>
            <a:ext cx="3702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FF0000"/>
                </a:solidFill>
                <a:latin typeface="Calibri"/>
                <a:ea typeface="Calibri"/>
                <a:cs typeface="Calibri"/>
                <a:sym typeface="Calibri"/>
              </a:rPr>
              <a:t>Orchids - Build beautiful apps and websites with AI</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no code required</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u="sng">
                <a:solidFill>
                  <a:schemeClr val="hlink"/>
                </a:solidFill>
                <a:latin typeface="Calibri"/>
                <a:ea typeface="Calibri"/>
                <a:cs typeface="Calibri"/>
                <a:sym typeface="Calibri"/>
                <a:hlinkClick r:id="rId3"/>
              </a:rPr>
              <a:t>https://www.orchids.app</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29" name="Google Shape;229;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381950" y="60268"/>
            <a:ext cx="2460175" cy="1502751"/>
          </a:xfrm>
          <a:prstGeom prst="rect">
            <a:avLst/>
          </a:prstGeom>
          <a:noFill/>
          <a:ln w="9525" cap="flat" cmpd="sng">
            <a:solidFill>
              <a:srgbClr val="FF0000"/>
            </a:solidFill>
            <a:prstDash val="solid"/>
            <a:round/>
            <a:headEnd type="none" w="sm" len="sm"/>
            <a:tailEnd type="none" w="sm" len="sm"/>
          </a:ln>
        </p:spPr>
      </p:pic>
      <p:sp>
        <p:nvSpPr>
          <p:cNvPr id="230" name="Google Shape;230;p25"/>
          <p:cNvSpPr txBox="1"/>
          <p:nvPr/>
        </p:nvSpPr>
        <p:spPr>
          <a:xfrm>
            <a:off x="55075" y="990325"/>
            <a:ext cx="4154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3C78D8"/>
                </a:solidFill>
                <a:latin typeface="Calibri"/>
                <a:ea typeface="Calibri"/>
                <a:cs typeface="Calibri"/>
                <a:sym typeface="Calibri"/>
              </a:rPr>
              <a:t>Meta poaches </a:t>
            </a:r>
            <a:r>
              <a:rPr lang="en" sz="1200" b="1">
                <a:solidFill>
                  <a:srgbClr val="FF0000"/>
                </a:solidFill>
                <a:latin typeface="Calibri"/>
                <a:ea typeface="Calibri"/>
                <a:cs typeface="Calibri"/>
                <a:sym typeface="Calibri"/>
              </a:rPr>
              <a:t>Ruoming Pang</a:t>
            </a:r>
            <a:r>
              <a:rPr lang="en" sz="1200" b="1">
                <a:solidFill>
                  <a:srgbClr val="3C78D8"/>
                </a:solidFill>
                <a:latin typeface="Calibri"/>
                <a:ea typeface="Calibri"/>
                <a:cs typeface="Calibri"/>
                <a:sym typeface="Calibri"/>
              </a:rPr>
              <a:t>, Apple's head of AI models ($200+ Million spread over several years)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OpenAI is also poaching top talent from Tesla, xAI, and Meta</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https://www.wired.com/story/openai-new-hires-scaling/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31" name="Google Shape;231;p25"/>
          <p:cNvSpPr txBox="1"/>
          <p:nvPr/>
        </p:nvSpPr>
        <p:spPr>
          <a:xfrm>
            <a:off x="7143588" y="4116800"/>
            <a:ext cx="1939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b="1">
                <a:solidFill>
                  <a:srgbClr val="FF0000"/>
                </a:solidFill>
                <a:latin typeface="Calibri"/>
                <a:ea typeface="Calibri"/>
                <a:cs typeface="Calibri"/>
                <a:sym typeface="Calibri"/>
              </a:rPr>
              <a:t>AI Hallucinations Explained - short video</a:t>
            </a:r>
            <a:endParaRPr sz="1200" b="1">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6"/>
              </a:rPr>
              <a:t>https://www.youtube.com/watch?v=u8tjByJtFrg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32" name="Google Shape;232;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351371" y="2530950"/>
            <a:ext cx="1523923" cy="1502751"/>
          </a:xfrm>
          <a:prstGeom prst="rect">
            <a:avLst/>
          </a:prstGeom>
          <a:noFill/>
          <a:ln w="9525" cap="flat" cmpd="sng">
            <a:solidFill>
              <a:srgbClr val="FF0000"/>
            </a:solidFill>
            <a:prstDash val="solid"/>
            <a:round/>
            <a:headEnd type="none" w="sm" len="sm"/>
            <a:tailEnd type="none" w="sm" len="sm"/>
          </a:ln>
        </p:spPr>
      </p:pic>
      <p:sp>
        <p:nvSpPr>
          <p:cNvPr id="233" name="Google Shape;233;p25"/>
          <p:cNvSpPr txBox="1"/>
          <p:nvPr/>
        </p:nvSpPr>
        <p:spPr>
          <a:xfrm>
            <a:off x="55075" y="1842150"/>
            <a:ext cx="33456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Neptune 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model in Claude family. Note released yet.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Advanced mathematical reasoning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https://www.testingcatalog.com/claude-neptune-v3-shows-major-math-gains-in-red-team-testing/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34" name="Google Shape;234;p25"/>
          <p:cNvSpPr txBox="1"/>
          <p:nvPr/>
        </p:nvSpPr>
        <p:spPr>
          <a:xfrm>
            <a:off x="4466600" y="3978200"/>
            <a:ext cx="25635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Katanemo Labs 1.5B router model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achieves 93% accuracy</a:t>
            </a:r>
            <a:endParaRPr sz="1200">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Designed to intelligently map user queries to the most suitable LLM</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https://venturebeat.com/ai/new-1-5b-router-model-achieves-93-accuracy-without-costly-retraining/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35" name="Google Shape;235;p2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201850" y="2836426"/>
            <a:ext cx="1093000" cy="1093025"/>
          </a:xfrm>
          <a:prstGeom prst="rect">
            <a:avLst/>
          </a:prstGeom>
          <a:noFill/>
          <a:ln w="9525" cap="flat" cmpd="sng">
            <a:solidFill>
              <a:srgbClr val="FF0000"/>
            </a:solidFill>
            <a:prstDash val="solid"/>
            <a:round/>
            <a:headEnd type="none" w="sm" len="sm"/>
            <a:tailEnd type="none" w="sm" len="sm"/>
          </a:ln>
        </p:spPr>
      </p:pic>
      <p:pic>
        <p:nvPicPr>
          <p:cNvPr id="236" name="Google Shape;236;p25"/>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2844825" y="2607138"/>
            <a:ext cx="1939501" cy="1090969"/>
          </a:xfrm>
          <a:prstGeom prst="rect">
            <a:avLst/>
          </a:prstGeom>
          <a:noFill/>
          <a:ln w="9525" cap="flat" cmpd="sng">
            <a:solidFill>
              <a:srgbClr val="FF0000"/>
            </a:solidFill>
            <a:prstDash val="solid"/>
            <a:round/>
            <a:headEnd type="none" w="sm" len="sm"/>
            <a:tailEnd type="none" w="sm" len="sm"/>
          </a:ln>
        </p:spPr>
      </p:pic>
      <p:pic>
        <p:nvPicPr>
          <p:cNvPr id="237" name="Google Shape;237;p25"/>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3848100" y="1447375"/>
            <a:ext cx="1300500" cy="431375"/>
          </a:xfrm>
          <a:prstGeom prst="rect">
            <a:avLst/>
          </a:prstGeom>
          <a:noFill/>
          <a:ln>
            <a:noFill/>
          </a:ln>
        </p:spPr>
      </p:pic>
      <p:pic>
        <p:nvPicPr>
          <p:cNvPr id="238" name="Google Shape;238;p25"/>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3897162" y="1848241"/>
            <a:ext cx="1202379" cy="326400"/>
          </a:xfrm>
          <a:prstGeom prst="rect">
            <a:avLst/>
          </a:prstGeom>
          <a:noFill/>
          <a:ln>
            <a:noFill/>
          </a:ln>
        </p:spPr>
      </p:pic>
      <p:pic>
        <p:nvPicPr>
          <p:cNvPr id="239" name="Google Shape;239;p25"/>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55077" y="3262650"/>
            <a:ext cx="2522450" cy="1832374"/>
          </a:xfrm>
          <a:prstGeom prst="rect">
            <a:avLst/>
          </a:prstGeom>
          <a:noFill/>
          <a:ln w="9525" cap="flat" cmpd="sng">
            <a:solidFill>
              <a:srgbClr val="FF0000"/>
            </a:solidFill>
            <a:prstDash val="solid"/>
            <a:round/>
            <a:headEnd type="none" w="sm" len="sm"/>
            <a:tailEnd type="none" w="sm" len="sm"/>
          </a:ln>
        </p:spPr>
      </p:pic>
      <p:sp>
        <p:nvSpPr>
          <p:cNvPr id="240" name="Google Shape;240;p25"/>
          <p:cNvSpPr txBox="1"/>
          <p:nvPr/>
        </p:nvSpPr>
        <p:spPr>
          <a:xfrm>
            <a:off x="1227625" y="2887350"/>
            <a:ext cx="13989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Nvidia becomes first company to hit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$4 Trillion valuation</a:t>
            </a: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6"/>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7</a:t>
            </a:r>
            <a:endParaRPr sz="2000" b="1" i="0" u="none" strike="noStrike" cap="none">
              <a:solidFill>
                <a:schemeClr val="dk1"/>
              </a:solidFill>
              <a:latin typeface="Calibri"/>
              <a:ea typeface="Calibri"/>
              <a:cs typeface="Calibri"/>
              <a:sym typeface="Calibri"/>
            </a:endParaRPr>
          </a:p>
        </p:txBody>
      </p:sp>
      <p:sp>
        <p:nvSpPr>
          <p:cNvPr id="246" name="Google Shape;246;p26"/>
          <p:cNvSpPr txBox="1"/>
          <p:nvPr/>
        </p:nvSpPr>
        <p:spPr>
          <a:xfrm>
            <a:off x="55075" y="394900"/>
            <a:ext cx="4461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Perplexity Comet AI-powered browser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Comet will be available first to $200/mo Max subscribers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https://comet.perplexity.ai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47" name="Google Shape;247;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23975" y="30025"/>
            <a:ext cx="1823425" cy="1302450"/>
          </a:xfrm>
          <a:prstGeom prst="rect">
            <a:avLst/>
          </a:prstGeom>
          <a:noFill/>
          <a:ln w="9525" cap="flat" cmpd="sng">
            <a:solidFill>
              <a:srgbClr val="FF0000"/>
            </a:solidFill>
            <a:prstDash val="solid"/>
            <a:round/>
            <a:headEnd type="none" w="sm" len="sm"/>
            <a:tailEnd type="none" w="sm" len="sm"/>
          </a:ln>
        </p:spPr>
      </p:pic>
      <p:sp>
        <p:nvSpPr>
          <p:cNvPr id="248" name="Google Shape;248;p26"/>
          <p:cNvSpPr txBox="1"/>
          <p:nvPr/>
        </p:nvSpPr>
        <p:spPr>
          <a:xfrm>
            <a:off x="55075" y="1130750"/>
            <a:ext cx="44610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CLI to Rename Images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Install Gemini CLI: npm install -g @google/gemini-cli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authenticate with your Google account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Test a single image analysis typing: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gemini </a:t>
            </a:r>
            <a:r>
              <a:rPr lang="en" sz="1200">
                <a:solidFill>
                  <a:srgbClr val="3C78D8"/>
                </a:solidFill>
                <a:latin typeface="Calibri"/>
                <a:ea typeface="Calibri"/>
                <a:cs typeface="Calibri"/>
                <a:sym typeface="Calibri"/>
              </a:rPr>
              <a:t>"Describe what's in [image1.png]"</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Batch process: gemini </a:t>
            </a:r>
            <a:r>
              <a:rPr lang="en" sz="1200">
                <a:solidFill>
                  <a:srgbClr val="3C78D8"/>
                </a:solidFill>
                <a:latin typeface="Calibri"/>
                <a:ea typeface="Calibri"/>
                <a:cs typeface="Calibri"/>
                <a:sym typeface="Calibri"/>
              </a:rPr>
              <a:t>“Process all images in this folder. For each image, analyze the content and rename it with a descriptive filename with relevant keywords for SEO purposes.”</a:t>
            </a:r>
            <a:endParaRPr sz="1200">
              <a:solidFill>
                <a:srgbClr val="3C78D8"/>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7"/>
          <p:cNvSpPr txBox="1"/>
          <p:nvPr/>
        </p:nvSpPr>
        <p:spPr>
          <a:xfrm>
            <a:off x="55075" y="10425"/>
            <a:ext cx="444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Cluely - Invisible Real-Time Help</a:t>
            </a:r>
            <a:endParaRPr sz="2000" b="1" i="0" u="none" strike="noStrike" cap="none">
              <a:solidFill>
                <a:schemeClr val="dk1"/>
              </a:solidFill>
              <a:latin typeface="Calibri"/>
              <a:ea typeface="Calibri"/>
              <a:cs typeface="Calibri"/>
              <a:sym typeface="Calibri"/>
            </a:endParaRPr>
          </a:p>
        </p:txBody>
      </p:sp>
      <p:sp>
        <p:nvSpPr>
          <p:cNvPr id="254" name="Google Shape;254;p27"/>
          <p:cNvSpPr txBox="1"/>
          <p:nvPr/>
        </p:nvSpPr>
        <p:spPr>
          <a:xfrm>
            <a:off x="55075" y="488200"/>
            <a:ext cx="57576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000000"/>
              </a:buClr>
              <a:buSzPts val="1200"/>
              <a:buFont typeface="Calibri"/>
              <a:buChar char="●"/>
            </a:pPr>
            <a:r>
              <a:rPr lang="en" sz="1200" b="1">
                <a:solidFill>
                  <a:srgbClr val="FF0000"/>
                </a:solidFill>
                <a:latin typeface="Calibri"/>
                <a:ea typeface="Calibri"/>
                <a:cs typeface="Calibri"/>
                <a:sym typeface="Calibri"/>
              </a:rPr>
              <a:t>Cluely</a:t>
            </a:r>
            <a:r>
              <a:rPr lang="en" sz="1200">
                <a:latin typeface="Calibri"/>
                <a:ea typeface="Calibri"/>
                <a:cs typeface="Calibri"/>
                <a:sym typeface="Calibri"/>
              </a:rPr>
              <a:t> - startup to "cheat on everything" using AI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Founded by Roy Lee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Cluely’s revenue has skyrocketed to about $7 Mln in ARR since it launched its new enterprise product a week ago</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"Every single person who has a meeting or an interview is testing this out."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Cluely, one of Silicon Valley’s most-talked-about startups, offers products that use AI to</a:t>
            </a:r>
            <a:endParaRPr sz="1200">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analyze online conversations</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deliver real-time notes</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provide context</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suggest questions to ask</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This information appeared discreetly on the user’s screen, invisible to others</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https://finance.yahoo.com/news/why-a16z-vc-believes-cluely-210644108.html</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https://techcrunch.com/2025/07/03/cluelys-arr-doubled-in-a-week-to-7m-founder-roy-lee-says-but-rivals-are-coming/</a:t>
            </a:r>
            <a:r>
              <a:rPr lang="en" sz="900">
                <a:latin typeface="Calibri"/>
                <a:ea typeface="Calibri"/>
                <a:cs typeface="Calibri"/>
                <a:sym typeface="Calibri"/>
              </a:rPr>
              <a:t> </a:t>
            </a:r>
            <a:endParaRPr sz="900">
              <a:latin typeface="Calibri"/>
              <a:ea typeface="Calibri"/>
              <a:cs typeface="Calibri"/>
              <a:sym typeface="Calibri"/>
            </a:endParaRPr>
          </a:p>
        </p:txBody>
      </p:sp>
      <p:pic>
        <p:nvPicPr>
          <p:cNvPr id="255" name="Google Shape;255;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224798" y="205931"/>
            <a:ext cx="1434652" cy="942000"/>
          </a:xfrm>
          <a:prstGeom prst="rect">
            <a:avLst/>
          </a:prstGeom>
          <a:noFill/>
          <a:ln w="9525" cap="flat" cmpd="sng">
            <a:solidFill>
              <a:srgbClr val="FF0000"/>
            </a:solidFill>
            <a:prstDash val="solid"/>
            <a:round/>
            <a:headEnd type="none" w="sm" len="sm"/>
            <a:tailEnd type="none" w="sm" len="sm"/>
          </a:ln>
        </p:spPr>
      </p:pic>
      <p:pic>
        <p:nvPicPr>
          <p:cNvPr id="256" name="Google Shape;256;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306548" y="1751827"/>
            <a:ext cx="1352900" cy="13868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8"/>
          <p:cNvSpPr txBox="1"/>
          <p:nvPr/>
        </p:nvSpPr>
        <p:spPr>
          <a:xfrm>
            <a:off x="55075" y="-55050"/>
            <a:ext cx="4142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Agents for Coding - updated</a:t>
            </a:r>
            <a:endParaRPr sz="2000" b="1" i="0" u="none" strike="noStrike" cap="none">
              <a:solidFill>
                <a:schemeClr val="dk1"/>
              </a:solidFill>
              <a:latin typeface="Calibri"/>
              <a:ea typeface="Calibri"/>
              <a:cs typeface="Calibri"/>
              <a:sym typeface="Calibri"/>
            </a:endParaRPr>
          </a:p>
        </p:txBody>
      </p:sp>
      <p:sp>
        <p:nvSpPr>
          <p:cNvPr id="262" name="Google Shape;262;p28"/>
          <p:cNvSpPr txBox="1"/>
          <p:nvPr/>
        </p:nvSpPr>
        <p:spPr>
          <a:xfrm>
            <a:off x="55073" y="311550"/>
            <a:ext cx="4446000" cy="479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000" b="1">
                <a:solidFill>
                  <a:srgbClr val="FF0000"/>
                </a:solidFill>
                <a:latin typeface="Calibri"/>
                <a:ea typeface="Calibri"/>
                <a:cs typeface="Calibri"/>
                <a:sym typeface="Calibri"/>
              </a:rPr>
              <a:t>Here is a list of AI Assistants (can be easily tripled):</a:t>
            </a:r>
            <a:endParaRPr sz="1000" b="1">
              <a:solidFill>
                <a:srgbClr val="FF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Bolt - </a:t>
            </a:r>
            <a:r>
              <a:rPr lang="en" sz="1000" u="sng">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https://bolt.new</a:t>
            </a:r>
            <a:r>
              <a:rPr lang="en" sz="1000">
                <a:solidFill>
                  <a:srgbClr val="000000"/>
                </a:solidFill>
                <a:latin typeface="Calibri"/>
                <a:ea typeface="Calibri"/>
                <a:cs typeface="Calibri"/>
                <a:sym typeface="Calibri"/>
              </a:rPr>
              <a:t> - fast chat-based website/app build</a:t>
            </a:r>
            <a:r>
              <a:rPr lang="en" sz="1000">
                <a:latin typeface="Calibri"/>
                <a:ea typeface="Calibri"/>
                <a:cs typeface="Calibri"/>
                <a:sym typeface="Calibri"/>
              </a:rPr>
              <a:t>/prototype</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Lovable - </a:t>
            </a:r>
            <a:r>
              <a:rPr lang="en" sz="1000" u="sng">
                <a:solidFill>
                  <a:srgbClr val="0097A7"/>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https://lovable.dev</a:t>
            </a:r>
            <a:r>
              <a:rPr lang="en" sz="1000">
                <a:latin typeface="Calibri"/>
                <a:ea typeface="Calibri"/>
                <a:cs typeface="Calibri"/>
                <a:sym typeface="Calibri"/>
              </a:rPr>
              <a:t> - fast for simple apps and prototypes</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v0 - </a:t>
            </a:r>
            <a:r>
              <a:rPr lang="en" sz="1000" u="sng">
                <a:solidFill>
                  <a:srgbClr val="0097A7"/>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https://v0.dev</a:t>
            </a:r>
            <a:r>
              <a:rPr lang="en" sz="1000">
                <a:solidFill>
                  <a:srgbClr val="000000"/>
                </a:solidFill>
                <a:latin typeface="Calibri"/>
                <a:ea typeface="Calibri"/>
                <a:cs typeface="Calibri"/>
                <a:sym typeface="Calibri"/>
              </a:rPr>
              <a:t> - Powerful AI code generation and refactoring</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Replit - </a:t>
            </a:r>
            <a:r>
              <a:rPr lang="en" sz="1000" u="sng">
                <a:solidFill>
                  <a:srgbClr val="0097A7"/>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https://replit.com</a:t>
            </a:r>
            <a:r>
              <a:rPr lang="en" sz="1000">
                <a:solidFill>
                  <a:srgbClr val="000000"/>
                </a:solidFill>
                <a:latin typeface="Calibri"/>
                <a:ea typeface="Calibri"/>
                <a:cs typeface="Calibri"/>
                <a:sym typeface="Calibri"/>
              </a:rPr>
              <a:t> </a:t>
            </a:r>
            <a:r>
              <a:rPr lang="en" sz="1000">
                <a:latin typeface="Calibri"/>
                <a:ea typeface="Calibri"/>
                <a:cs typeface="Calibri"/>
                <a:sym typeface="Calibri"/>
              </a:rPr>
              <a:t>, </a:t>
            </a:r>
            <a:r>
              <a:rPr lang="en" sz="1000">
                <a:solidFill>
                  <a:schemeClr val="dk1"/>
                </a:solidFill>
                <a:latin typeface="Calibri"/>
                <a:ea typeface="Calibri"/>
                <a:cs typeface="Calibri"/>
                <a:sym typeface="Calibri"/>
              </a:rPr>
              <a:t>Replit Ghostwriter - code and text generation</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Cursor - </a:t>
            </a:r>
            <a:r>
              <a:rPr lang="en" sz="1000" u="sng">
                <a:solidFill>
                  <a:srgbClr val="0097A7"/>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https://www.cursor.com</a:t>
            </a:r>
            <a:r>
              <a:rPr lang="en" sz="1000">
                <a:solidFill>
                  <a:srgbClr val="000000"/>
                </a:solidFill>
                <a:latin typeface="Calibri"/>
                <a:ea typeface="Calibri"/>
                <a:cs typeface="Calibri"/>
                <a:sym typeface="Calibri"/>
              </a:rPr>
              <a:t> - </a:t>
            </a:r>
            <a:r>
              <a:rPr lang="en" sz="1000">
                <a:solidFill>
                  <a:schemeClr val="dk1"/>
                </a:solidFill>
                <a:latin typeface="Calibri"/>
                <a:ea typeface="Calibri"/>
                <a:cs typeface="Calibri"/>
                <a:sym typeface="Calibri"/>
              </a:rPr>
              <a:t>conversational AI coding</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Windsurf - </a:t>
            </a:r>
            <a:r>
              <a:rPr lang="en" sz="1000" u="sng">
                <a:solidFill>
                  <a:srgbClr val="0097A7"/>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https://codeium.com/windsurf</a:t>
            </a:r>
            <a:r>
              <a:rPr lang="en" sz="1000">
                <a:solidFill>
                  <a:srgbClr val="000000"/>
                </a:solidFill>
                <a:latin typeface="Calibri"/>
                <a:ea typeface="Calibri"/>
                <a:cs typeface="Calibri"/>
                <a:sym typeface="Calibri"/>
              </a:rPr>
              <a:t> </a:t>
            </a:r>
            <a:r>
              <a:rPr lang="en" sz="1000">
                <a:solidFill>
                  <a:schemeClr val="dk1"/>
                </a:solidFill>
                <a:latin typeface="Calibri"/>
                <a:ea typeface="Calibri"/>
                <a:cs typeface="Calibri"/>
                <a:sym typeface="Calibri"/>
              </a:rPr>
              <a:t>- like cursor</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Qodo - </a:t>
            </a:r>
            <a:r>
              <a:rPr lang="en" sz="1000" u="sng">
                <a:solidFill>
                  <a:srgbClr val="0097A7"/>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https://www.qodo.ai</a:t>
            </a:r>
            <a:r>
              <a:rPr lang="en" sz="1000">
                <a:solidFill>
                  <a:srgbClr val="000000"/>
                </a:solidFill>
                <a:latin typeface="Calibri"/>
                <a:ea typeface="Calibri"/>
                <a:cs typeface="Calibri"/>
                <a:sym typeface="Calibri"/>
              </a:rPr>
              <a:t>  ( = codeium)</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GitHub Copilot - </a:t>
            </a:r>
            <a:r>
              <a:rPr lang="en" sz="1000" u="sng">
                <a:solidFill>
                  <a:schemeClr val="hlink"/>
                </a:solidFill>
                <a:latin typeface="Calibri"/>
                <a:ea typeface="Calibri"/>
                <a:cs typeface="Calibri"/>
                <a:sym typeface="Calibri"/>
                <a:hlinkClick r:id="rId10"/>
              </a:rPr>
              <a:t>https://github.com/features/copilot</a:t>
            </a:r>
            <a:r>
              <a:rPr lang="en" sz="1000">
                <a:solidFill>
                  <a:srgbClr val="000000"/>
                </a:solidFill>
                <a:latin typeface="Calibri"/>
                <a:ea typeface="Calibri"/>
                <a:cs typeface="Calibri"/>
                <a:sym typeface="Calibri"/>
              </a:rPr>
              <a:t> - </a:t>
            </a:r>
            <a:r>
              <a:rPr lang="en" sz="1000">
                <a:latin typeface="Calibri"/>
                <a:ea typeface="Calibri"/>
                <a:cs typeface="Calibri"/>
                <a:sym typeface="Calibri"/>
              </a:rPr>
              <a:t>Microsoft, supports multiple models</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base44 - </a:t>
            </a:r>
            <a:r>
              <a:rPr lang="en" sz="1000" u="sng">
                <a:solidFill>
                  <a:srgbClr val="0097A7"/>
                </a:solidFill>
                <a:latin typeface="Calibri"/>
                <a:ea typeface="Calibri"/>
                <a:cs typeface="Calibri"/>
                <a:sym typeface="Calibri"/>
                <a:hlinkClick r:id="rId11">
                  <a:extLst>
                    <a:ext uri="{A12FA001-AC4F-418D-AE19-62706E023703}">
                      <ahyp:hlinkClr xmlns:ahyp="http://schemas.microsoft.com/office/drawing/2018/hyperlinkcolor" val="tx"/>
                    </a:ext>
                  </a:extLst>
                </a:hlinkClick>
              </a:rPr>
              <a:t>https://base44.com</a:t>
            </a:r>
            <a:r>
              <a:rPr lang="en" sz="1000">
                <a:solidFill>
                  <a:srgbClr val="000000"/>
                </a:solidFill>
                <a:latin typeface="Calibri"/>
                <a:ea typeface="Calibri"/>
                <a:cs typeface="Calibri"/>
                <a:sym typeface="Calibri"/>
              </a:rPr>
              <a:t> - coding assistant</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AskCodi - </a:t>
            </a:r>
            <a:r>
              <a:rPr lang="en" sz="1000" u="sng">
                <a:solidFill>
                  <a:srgbClr val="0097A7"/>
                </a:solidFill>
                <a:latin typeface="Calibri"/>
                <a:ea typeface="Calibri"/>
                <a:cs typeface="Calibri"/>
                <a:sym typeface="Calibri"/>
                <a:hlinkClick r:id="rId12">
                  <a:extLst>
                    <a:ext uri="{A12FA001-AC4F-418D-AE19-62706E023703}">
                      <ahyp:hlinkClr xmlns:ahyp="http://schemas.microsoft.com/office/drawing/2018/hyperlinkcolor" val="tx"/>
                    </a:ext>
                  </a:extLst>
                </a:hlinkClick>
              </a:rPr>
              <a:t>https://askcodi.com</a:t>
            </a:r>
            <a:r>
              <a:rPr lang="en" sz="1000">
                <a:solidFill>
                  <a:srgbClr val="000000"/>
                </a:solidFill>
                <a:latin typeface="Calibri"/>
                <a:ea typeface="Calibri"/>
                <a:cs typeface="Calibri"/>
                <a:sym typeface="Calibri"/>
              </a:rPr>
              <a:t> - </a:t>
            </a:r>
            <a:r>
              <a:rPr lang="en" sz="1000">
                <a:solidFill>
                  <a:schemeClr val="dk1"/>
                </a:solidFill>
                <a:latin typeface="Calibri"/>
                <a:ea typeface="Calibri"/>
                <a:cs typeface="Calibri"/>
                <a:sym typeface="Calibri"/>
              </a:rPr>
              <a:t>Reliable, context-aware code completion and explanations</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AugmentCode - </a:t>
            </a:r>
            <a:r>
              <a:rPr lang="en" sz="1000" u="sng">
                <a:solidFill>
                  <a:srgbClr val="0097A7"/>
                </a:solidFill>
                <a:latin typeface="Calibri"/>
                <a:ea typeface="Calibri"/>
                <a:cs typeface="Calibri"/>
                <a:sym typeface="Calibri"/>
                <a:hlinkClick r:id="rId13">
                  <a:extLst>
                    <a:ext uri="{A12FA001-AC4F-418D-AE19-62706E023703}">
                      <ahyp:hlinkClr xmlns:ahyp="http://schemas.microsoft.com/office/drawing/2018/hyperlinkcolor" val="tx"/>
                    </a:ext>
                  </a:extLst>
                </a:hlinkClick>
              </a:rPr>
              <a:t>https://www.augmentcode.com</a:t>
            </a:r>
            <a:r>
              <a:rPr lang="en" sz="1000">
                <a:solidFill>
                  <a:srgbClr val="000000"/>
                </a:solidFill>
                <a:latin typeface="Calibri"/>
                <a:ea typeface="Calibri"/>
                <a:cs typeface="Calibri"/>
                <a:sym typeface="Calibri"/>
              </a:rPr>
              <a:t> - VSCode, chat/agent</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Snyk - </a:t>
            </a:r>
            <a:r>
              <a:rPr lang="en" sz="1000" u="sng">
                <a:solidFill>
                  <a:srgbClr val="0097A7"/>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https://snyk.io</a:t>
            </a:r>
            <a:r>
              <a:rPr lang="en" sz="1000">
                <a:solidFill>
                  <a:srgbClr val="000000"/>
                </a:solidFill>
                <a:latin typeface="Calibri"/>
                <a:ea typeface="Calibri"/>
                <a:cs typeface="Calibri"/>
                <a:sym typeface="Calibri"/>
              </a:rPr>
              <a:t> -  AI-powered security analysis</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Aider - </a:t>
            </a:r>
            <a:r>
              <a:rPr lang="en" sz="1000" u="sng">
                <a:solidFill>
                  <a:srgbClr val="0097A7"/>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https://aider.chat</a:t>
            </a:r>
            <a:r>
              <a:rPr lang="en" sz="1000">
                <a:solidFill>
                  <a:srgbClr val="000000"/>
                </a:solidFill>
                <a:latin typeface="Calibri"/>
                <a:ea typeface="Calibri"/>
                <a:cs typeface="Calibri"/>
                <a:sym typeface="Calibri"/>
              </a:rPr>
              <a:t> - in-terminal CLI code assistant, free, customizable</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b="1">
                <a:solidFill>
                  <a:srgbClr val="FF0000"/>
                </a:solidFill>
                <a:latin typeface="Calibri"/>
                <a:ea typeface="Calibri"/>
                <a:cs typeface="Calibri"/>
                <a:sym typeface="Calibri"/>
              </a:rPr>
              <a:t>Claude Code</a:t>
            </a:r>
            <a:r>
              <a:rPr lang="en" sz="1000">
                <a:latin typeface="Calibri"/>
                <a:ea typeface="Calibri"/>
                <a:cs typeface="Calibri"/>
                <a:sym typeface="Calibri"/>
              </a:rPr>
              <a:t> - </a:t>
            </a:r>
            <a:r>
              <a:rPr lang="en" sz="1000" u="sng">
                <a:solidFill>
                  <a:schemeClr val="hlink"/>
                </a:solidFill>
                <a:latin typeface="Calibri"/>
                <a:ea typeface="Calibri"/>
                <a:cs typeface="Calibri"/>
                <a:sym typeface="Calibri"/>
                <a:hlinkClick r:id="rId16"/>
              </a:rPr>
              <a:t>https://www.anthropic.com/claude-code</a:t>
            </a:r>
            <a:r>
              <a:rPr lang="en" sz="1000">
                <a:latin typeface="Calibri"/>
                <a:ea typeface="Calibri"/>
                <a:cs typeface="Calibri"/>
                <a:sym typeface="Calibri"/>
              </a:rPr>
              <a:t> - in terminal</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Claudia - </a:t>
            </a:r>
            <a:r>
              <a:rPr lang="en" sz="1000" u="sng">
                <a:solidFill>
                  <a:schemeClr val="hlink"/>
                </a:solidFill>
                <a:latin typeface="Calibri"/>
                <a:ea typeface="Calibri"/>
                <a:cs typeface="Calibri"/>
                <a:sym typeface="Calibri"/>
                <a:hlinkClick r:id="rId17"/>
              </a:rPr>
              <a:t>https://getclaudia.org</a:t>
            </a:r>
            <a:r>
              <a:rPr lang="en" sz="1000">
                <a:latin typeface="Calibri"/>
                <a:ea typeface="Calibri"/>
                <a:cs typeface="Calibri"/>
                <a:sym typeface="Calibri"/>
              </a:rPr>
              <a:t> - GUI for Claude Code</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b="1">
                <a:solidFill>
                  <a:srgbClr val="FF0000"/>
                </a:solidFill>
                <a:latin typeface="Calibri"/>
                <a:ea typeface="Calibri"/>
                <a:cs typeface="Calibri"/>
                <a:sym typeface="Calibri"/>
              </a:rPr>
              <a:t>Cline</a:t>
            </a:r>
            <a:r>
              <a:rPr lang="en" sz="1000">
                <a:solidFill>
                  <a:srgbClr val="000000"/>
                </a:solidFill>
                <a:latin typeface="Calibri"/>
                <a:ea typeface="Calibri"/>
                <a:cs typeface="Calibri"/>
                <a:sym typeface="Calibri"/>
              </a:rPr>
              <a:t> - </a:t>
            </a:r>
            <a:r>
              <a:rPr lang="en" sz="1000" u="sng">
                <a:solidFill>
                  <a:srgbClr val="0097A7"/>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https://cline.bot</a:t>
            </a:r>
            <a:r>
              <a:rPr lang="en" sz="1000">
                <a:solidFill>
                  <a:srgbClr val="000000"/>
                </a:solidFill>
                <a:latin typeface="Calibri"/>
                <a:ea typeface="Calibri"/>
                <a:cs typeface="Calibri"/>
                <a:sym typeface="Calibri"/>
              </a:rPr>
              <a:t> - for VS Code (former Claude Dev), privacy-focused</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Devin - </a:t>
            </a:r>
            <a:r>
              <a:rPr lang="en" sz="1000" u="sng">
                <a:solidFill>
                  <a:srgbClr val="0097A7"/>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https://devin.ai</a:t>
            </a:r>
            <a:r>
              <a:rPr lang="en" sz="1000">
                <a:solidFill>
                  <a:srgbClr val="000000"/>
                </a:solidFill>
                <a:latin typeface="Calibri"/>
                <a:ea typeface="Calibri"/>
                <a:cs typeface="Calibri"/>
                <a:sym typeface="Calibri"/>
              </a:rPr>
              <a:t> - by Cognition Labs, $500/month</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Tabnine - </a:t>
            </a:r>
            <a:r>
              <a:rPr lang="en" sz="1000" u="sng">
                <a:solidFill>
                  <a:schemeClr val="hlink"/>
                </a:solidFill>
                <a:latin typeface="Calibri"/>
                <a:ea typeface="Calibri"/>
                <a:cs typeface="Calibri"/>
                <a:sym typeface="Calibri"/>
                <a:hlinkClick r:id="rId20"/>
              </a:rPr>
              <a:t>https://www.tabnine.com</a:t>
            </a:r>
            <a:r>
              <a:rPr lang="en" sz="1000">
                <a:latin typeface="Calibri"/>
                <a:ea typeface="Calibri"/>
                <a:cs typeface="Calibri"/>
                <a:sym typeface="Calibri"/>
              </a:rPr>
              <a:t> - </a:t>
            </a:r>
            <a:r>
              <a:rPr lang="en" sz="1000">
                <a:solidFill>
                  <a:srgbClr val="000000"/>
                </a:solidFill>
                <a:latin typeface="Calibri"/>
                <a:ea typeface="Calibri"/>
                <a:cs typeface="Calibri"/>
                <a:sym typeface="Calibri"/>
              </a:rPr>
              <a:t>AI code completion, privacy, personalization</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Amazon CodeWhisperer - </a:t>
            </a:r>
            <a:r>
              <a:rPr lang="en" sz="1000" u="sng">
                <a:solidFill>
                  <a:srgbClr val="0097A7"/>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https://docs.aws.amazon.com/codewhisperer</a:t>
            </a:r>
            <a:r>
              <a:rPr lang="en" sz="1000">
                <a:solidFill>
                  <a:srgbClr val="000000"/>
                </a:solidFill>
                <a:latin typeface="Calibri"/>
                <a:ea typeface="Calibri"/>
                <a:cs typeface="Calibri"/>
                <a:sym typeface="Calibri"/>
              </a:rPr>
              <a:t> - code suggestions, AWS APIs</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Amazon Q Developer - </a:t>
            </a:r>
            <a:r>
              <a:rPr lang="en" sz="1000" u="sng">
                <a:solidFill>
                  <a:srgbClr val="0097A7"/>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https://aws.amazon.com/q/developer/</a:t>
            </a:r>
            <a:r>
              <a:rPr lang="en" sz="1000">
                <a:solidFill>
                  <a:srgbClr val="000000"/>
                </a:solidFill>
                <a:latin typeface="Calibri"/>
                <a:ea typeface="Calibri"/>
                <a:cs typeface="Calibri"/>
                <a:sym typeface="Calibri"/>
              </a:rPr>
              <a:t> </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Google Gemini Code Assist - </a:t>
            </a:r>
            <a:r>
              <a:rPr lang="en" sz="1000" u="sng">
                <a:solidFill>
                  <a:schemeClr val="accent5"/>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https://codeassist.google</a:t>
            </a:r>
            <a:r>
              <a:rPr lang="en" sz="1000">
                <a:solidFill>
                  <a:schemeClr val="dk1"/>
                </a:solidFill>
                <a:latin typeface="Calibri"/>
                <a:ea typeface="Calibri"/>
                <a:cs typeface="Calibri"/>
                <a:sym typeface="Calibri"/>
              </a:rPr>
              <a:t> - VSCode coding assistant</a:t>
            </a:r>
            <a:endParaRPr sz="1000">
              <a:solidFill>
                <a:schemeClr val="dk1"/>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Google </a:t>
            </a:r>
            <a:r>
              <a:rPr lang="en" sz="1000" b="1">
                <a:solidFill>
                  <a:srgbClr val="FF0000"/>
                </a:solidFill>
                <a:latin typeface="Calibri"/>
                <a:ea typeface="Calibri"/>
                <a:cs typeface="Calibri"/>
                <a:sym typeface="Calibri"/>
              </a:rPr>
              <a:t>Gemini CLI</a:t>
            </a:r>
            <a:r>
              <a:rPr lang="en" sz="1000">
                <a:solidFill>
                  <a:schemeClr val="dk1"/>
                </a:solidFill>
                <a:latin typeface="Calibri"/>
                <a:ea typeface="Calibri"/>
                <a:cs typeface="Calibri"/>
                <a:sym typeface="Calibri"/>
              </a:rPr>
              <a:t> - in Terminal</a:t>
            </a:r>
            <a:endParaRPr sz="1000">
              <a:solidFill>
                <a:schemeClr val="dk1"/>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Visual Studio IntelliCode - </a:t>
            </a:r>
            <a:r>
              <a:rPr lang="en" sz="1000" u="sng">
                <a:solidFill>
                  <a:schemeClr val="accent5"/>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https://visualstudio.microsoft.com/services/intellicode</a:t>
            </a:r>
            <a:r>
              <a:rPr lang="en" sz="1000">
                <a:solidFill>
                  <a:schemeClr val="dk1"/>
                </a:solidFill>
                <a:latin typeface="Calibri"/>
                <a:ea typeface="Calibri"/>
                <a:cs typeface="Calibri"/>
                <a:sym typeface="Calibri"/>
              </a:rPr>
              <a:t> - local, free</a:t>
            </a:r>
            <a:endParaRPr sz="1000">
              <a:solidFill>
                <a:schemeClr val="dk1"/>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JetBrains AI Assistant - </a:t>
            </a:r>
            <a:r>
              <a:rPr lang="en" sz="1000" u="sng">
                <a:solidFill>
                  <a:schemeClr val="accent5"/>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https://www.jetbrains.com/ai/</a:t>
            </a:r>
            <a:r>
              <a:rPr lang="en" sz="1000">
                <a:solidFill>
                  <a:schemeClr val="dk1"/>
                </a:solidFill>
                <a:latin typeface="Calibri"/>
                <a:ea typeface="Calibri"/>
                <a:cs typeface="Calibri"/>
                <a:sym typeface="Calibri"/>
              </a:rPr>
              <a:t> - paid, in JetBrains IDE only</a:t>
            </a:r>
            <a:endParaRPr sz="1000">
              <a:solidFill>
                <a:schemeClr val="dk1"/>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CodeRabbit - </a:t>
            </a:r>
            <a:r>
              <a:rPr lang="en" sz="1000" u="sng">
                <a:solidFill>
                  <a:schemeClr val="accent5"/>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https://www.coderabbit.ai</a:t>
            </a:r>
            <a:r>
              <a:rPr lang="en" sz="1000">
                <a:solidFill>
                  <a:schemeClr val="dk1"/>
                </a:solidFill>
                <a:latin typeface="Calibri"/>
                <a:ea typeface="Calibri"/>
                <a:cs typeface="Calibri"/>
                <a:sym typeface="Calibri"/>
              </a:rPr>
              <a:t> - code review</a:t>
            </a:r>
            <a:endParaRPr sz="1000">
              <a:latin typeface="Calibri"/>
              <a:ea typeface="Calibri"/>
              <a:cs typeface="Calibri"/>
              <a:sym typeface="Calibri"/>
            </a:endParaRPr>
          </a:p>
        </p:txBody>
      </p:sp>
      <p:sp>
        <p:nvSpPr>
          <p:cNvPr id="263" name="Google Shape;263;p28"/>
          <p:cNvSpPr txBox="1"/>
          <p:nvPr/>
        </p:nvSpPr>
        <p:spPr>
          <a:xfrm>
            <a:off x="4641848" y="57025"/>
            <a:ext cx="4446000" cy="325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Codiga - </a:t>
            </a:r>
            <a:r>
              <a:rPr lang="en" sz="1000" u="sng">
                <a:solidFill>
                  <a:srgbClr val="0097A7"/>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https://www.codiga.io</a:t>
            </a:r>
            <a:r>
              <a:rPr lang="en" sz="1000">
                <a:solidFill>
                  <a:srgbClr val="000000"/>
                </a:solidFill>
                <a:latin typeface="Calibri"/>
                <a:ea typeface="Calibri"/>
                <a:cs typeface="Calibri"/>
                <a:sym typeface="Calibri"/>
              </a:rPr>
              <a:t> - code analysis, completion, review</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Pixee - </a:t>
            </a:r>
            <a:r>
              <a:rPr lang="en" sz="1000" u="sng">
                <a:solidFill>
                  <a:srgbClr val="0097A7"/>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https://www.pixee.ai</a:t>
            </a:r>
            <a:r>
              <a:rPr lang="en" sz="1000">
                <a:solidFill>
                  <a:srgbClr val="000000"/>
                </a:solidFill>
                <a:latin typeface="Calibri"/>
                <a:ea typeface="Calibri"/>
                <a:cs typeface="Calibri"/>
                <a:sym typeface="Calibri"/>
              </a:rPr>
              <a:t> - code quality/security</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Sourcery - </a:t>
            </a:r>
            <a:r>
              <a:rPr lang="en" sz="1000" u="sng">
                <a:solidFill>
                  <a:srgbClr val="0097A7"/>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https://sourcery.ai</a:t>
            </a:r>
            <a:r>
              <a:rPr lang="en" sz="1000">
                <a:solidFill>
                  <a:srgbClr val="000000"/>
                </a:solidFill>
                <a:latin typeface="Calibri"/>
                <a:ea typeface="Calibri"/>
                <a:cs typeface="Calibri"/>
                <a:sym typeface="Calibri"/>
              </a:rPr>
              <a:t> - real time code refactoring</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FauxPilot - </a:t>
            </a:r>
            <a:r>
              <a:rPr lang="en" sz="1000" u="sng">
                <a:solidFill>
                  <a:srgbClr val="0097A7"/>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https://github.com/fauxpilot/fauxpilot</a:t>
            </a:r>
            <a:r>
              <a:rPr lang="en" sz="1000">
                <a:solidFill>
                  <a:srgbClr val="000000"/>
                </a:solidFill>
                <a:latin typeface="Calibri"/>
                <a:ea typeface="Calibri"/>
                <a:cs typeface="Calibri"/>
                <a:sym typeface="Calibri"/>
              </a:rPr>
              <a:t> - open-source copilot</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Tabby - </a:t>
            </a:r>
            <a:r>
              <a:rPr lang="en" sz="1000" u="sng">
                <a:solidFill>
                  <a:srgbClr val="0097A7"/>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https://github.com/TabbyML/tabby</a:t>
            </a:r>
            <a:r>
              <a:rPr lang="en" sz="1000">
                <a:solidFill>
                  <a:srgbClr val="000000"/>
                </a:solidFill>
                <a:latin typeface="Calibri"/>
                <a:ea typeface="Calibri"/>
                <a:cs typeface="Calibri"/>
                <a:sym typeface="Calibri"/>
              </a:rPr>
              <a:t> - open-source, code completion</a:t>
            </a:r>
            <a:endParaRPr sz="1000">
              <a:solidFill>
                <a:srgbClr val="000000"/>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ZenCoder - </a:t>
            </a:r>
            <a:r>
              <a:rPr lang="en" sz="1000" u="sng">
                <a:solidFill>
                  <a:schemeClr val="hlink"/>
                </a:solidFill>
                <a:latin typeface="Calibri"/>
                <a:ea typeface="Calibri"/>
                <a:cs typeface="Calibri"/>
                <a:sym typeface="Calibri"/>
                <a:hlinkClick r:id="rId32"/>
              </a:rPr>
              <a:t>https://zencoder.ai</a:t>
            </a:r>
            <a:r>
              <a:rPr lang="en" sz="1000">
                <a:latin typeface="Calibri"/>
                <a:ea typeface="Calibri"/>
                <a:cs typeface="Calibri"/>
                <a:sym typeface="Calibri"/>
              </a:rPr>
              <a:t> - coding agent</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OpenAI Codex CLI – </a:t>
            </a:r>
            <a:r>
              <a:rPr lang="en" sz="1000" u="sng">
                <a:solidFill>
                  <a:schemeClr val="hlink"/>
                </a:solidFill>
                <a:latin typeface="Calibri"/>
                <a:ea typeface="Calibri"/>
                <a:cs typeface="Calibri"/>
                <a:sym typeface="Calibri"/>
                <a:hlinkClick r:id="rId33"/>
              </a:rPr>
              <a:t>https://github.com/openai/codex</a:t>
            </a:r>
            <a:r>
              <a:rPr lang="en" sz="1000">
                <a:latin typeface="Calibri"/>
                <a:ea typeface="Calibri"/>
                <a:cs typeface="Calibri"/>
                <a:sym typeface="Calibri"/>
              </a:rPr>
              <a:t> - Open-source CLI coding agent, multimodal input, local code manipulation</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Open Interpreter – </a:t>
            </a:r>
            <a:r>
              <a:rPr lang="en" sz="1000" u="sng">
                <a:solidFill>
                  <a:schemeClr val="hlink"/>
                </a:solidFill>
                <a:latin typeface="Calibri"/>
                <a:ea typeface="Calibri"/>
                <a:cs typeface="Calibri"/>
                <a:sym typeface="Calibri"/>
                <a:hlinkClick r:id="rId34"/>
              </a:rPr>
              <a:t>https://github.com/OpenInterpreter/open-interpreter</a:t>
            </a:r>
            <a:r>
              <a:rPr lang="en" sz="1000">
                <a:latin typeface="Calibri"/>
                <a:ea typeface="Calibri"/>
                <a:cs typeface="Calibri"/>
                <a:sym typeface="Calibri"/>
              </a:rPr>
              <a:t> - Open-source, lets LLMs execute code locally.  Also data analysis, browser automation, and multimedia editing</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Warp – </a:t>
            </a:r>
            <a:r>
              <a:rPr lang="en" sz="1000" u="sng">
                <a:solidFill>
                  <a:schemeClr val="hlink"/>
                </a:solidFill>
                <a:latin typeface="Calibri"/>
                <a:ea typeface="Calibri"/>
                <a:cs typeface="Calibri"/>
                <a:sym typeface="Calibri"/>
                <a:hlinkClick r:id="rId35"/>
              </a:rPr>
              <a:t>https://www.warp.dev</a:t>
            </a:r>
            <a:r>
              <a:rPr lang="en" sz="1000">
                <a:latin typeface="Calibri"/>
                <a:ea typeface="Calibri"/>
                <a:cs typeface="Calibri"/>
                <a:sym typeface="Calibri"/>
              </a:rPr>
              <a:t> - in-Terminal AI agents for coding, debugging, and workflow automation. Multi-step task execution. Collaboration, customization, and speed</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OpenCode - </a:t>
            </a:r>
            <a:r>
              <a:rPr lang="en" sz="1000" u="sng">
                <a:solidFill>
                  <a:schemeClr val="hlink"/>
                </a:solidFill>
                <a:latin typeface="Calibri"/>
                <a:ea typeface="Calibri"/>
                <a:cs typeface="Calibri"/>
                <a:sym typeface="Calibri"/>
                <a:hlinkClick r:id="rId36"/>
              </a:rPr>
              <a:t>https://github.com/sst/opencode</a:t>
            </a:r>
            <a:r>
              <a:rPr lang="en" sz="1000">
                <a:latin typeface="Calibri"/>
                <a:ea typeface="Calibri"/>
                <a:cs typeface="Calibri"/>
                <a:sym typeface="Calibri"/>
              </a:rPr>
              <a:t> - in Terminal, open-source, multi-agent, supports 75 models, install with npm</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Minimax ai agent for coding - </a:t>
            </a:r>
            <a:r>
              <a:rPr lang="en" sz="1000" u="sng">
                <a:solidFill>
                  <a:schemeClr val="hlink"/>
                </a:solidFill>
                <a:latin typeface="Calibri"/>
                <a:ea typeface="Calibri"/>
                <a:cs typeface="Calibri"/>
                <a:sym typeface="Calibri"/>
                <a:hlinkClick r:id="rId37"/>
              </a:rPr>
              <a:t>https://github.com/MiniMax-AI/MiniMax-M1</a:t>
            </a:r>
            <a:r>
              <a:rPr lang="en" sz="1000">
                <a:latin typeface="Calibri"/>
                <a:ea typeface="Calibri"/>
                <a:cs typeface="Calibri"/>
                <a:sym typeface="Calibri"/>
              </a:rPr>
              <a:t> </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Pythagora AI - </a:t>
            </a:r>
            <a:r>
              <a:rPr lang="en" sz="1000" u="sng">
                <a:solidFill>
                  <a:schemeClr val="hlink"/>
                </a:solidFill>
                <a:latin typeface="Calibri"/>
                <a:ea typeface="Calibri"/>
                <a:cs typeface="Calibri"/>
                <a:sym typeface="Calibri"/>
                <a:hlinkClick r:id="rId38"/>
              </a:rPr>
              <a:t>https://www.pythagora.ai</a:t>
            </a:r>
            <a:r>
              <a:rPr lang="en" sz="1000">
                <a:latin typeface="Calibri"/>
                <a:ea typeface="Calibri"/>
                <a:cs typeface="Calibri"/>
                <a:sym typeface="Calibri"/>
              </a:rPr>
              <a:t> </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Roo Code - </a:t>
            </a:r>
            <a:r>
              <a:rPr lang="en" sz="1000" u="sng">
                <a:solidFill>
                  <a:schemeClr val="hlink"/>
                </a:solidFill>
                <a:latin typeface="Calibri"/>
                <a:ea typeface="Calibri"/>
                <a:cs typeface="Calibri"/>
                <a:sym typeface="Calibri"/>
                <a:hlinkClick r:id="rId39"/>
              </a:rPr>
              <a:t>https://github.com/RooCodeInc/Roo-Code</a:t>
            </a:r>
            <a:r>
              <a:rPr lang="en" sz="1000">
                <a:latin typeface="Calibri"/>
                <a:ea typeface="Calibri"/>
                <a:cs typeface="Calibri"/>
                <a:sym typeface="Calibri"/>
              </a:rPr>
              <a:t> ; </a:t>
            </a:r>
            <a:r>
              <a:rPr lang="en" sz="1000" u="sng">
                <a:solidFill>
                  <a:schemeClr val="hlink"/>
                </a:solidFill>
                <a:latin typeface="Calibri"/>
                <a:ea typeface="Calibri"/>
                <a:cs typeface="Calibri"/>
                <a:sym typeface="Calibri"/>
                <a:hlinkClick r:id="rId40"/>
              </a:rPr>
              <a:t>https://docs.roocode.com</a:t>
            </a:r>
            <a:r>
              <a:rPr lang="en" sz="1000">
                <a:latin typeface="Calibri"/>
                <a:ea typeface="Calibri"/>
                <a:cs typeface="Calibri"/>
                <a:sym typeface="Calibri"/>
              </a:rPr>
              <a:t> </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endParaRPr sz="1000">
              <a:latin typeface="Calibri"/>
              <a:ea typeface="Calibri"/>
              <a:cs typeface="Calibri"/>
              <a:sym typeface="Calibri"/>
            </a:endParaRPr>
          </a:p>
        </p:txBody>
      </p:sp>
      <p:sp>
        <p:nvSpPr>
          <p:cNvPr id="264" name="Google Shape;264;p28"/>
          <p:cNvSpPr txBox="1"/>
          <p:nvPr/>
        </p:nvSpPr>
        <p:spPr>
          <a:xfrm>
            <a:off x="4641848" y="3366365"/>
            <a:ext cx="4446000" cy="78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20650" algn="l" rtl="0">
              <a:spcBef>
                <a:spcPts val="0"/>
              </a:spcBef>
              <a:spcAft>
                <a:spcPts val="0"/>
              </a:spcAft>
              <a:buClr>
                <a:srgbClr val="FF0000"/>
              </a:buClr>
              <a:buSzPts val="1000"/>
              <a:buFont typeface="Calibri"/>
              <a:buChar char="●"/>
            </a:pPr>
            <a:r>
              <a:rPr lang="en" sz="1000" b="1">
                <a:solidFill>
                  <a:srgbClr val="FF0000"/>
                </a:solidFill>
                <a:latin typeface="Calibri"/>
                <a:ea typeface="Calibri"/>
                <a:cs typeface="Calibri"/>
                <a:sym typeface="Calibri"/>
              </a:rPr>
              <a:t>Cline promotes transparency of its Coding Agent</a:t>
            </a:r>
            <a:endParaRPr sz="1000" b="1">
              <a:solidFill>
                <a:srgbClr val="FF0000"/>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open-source architecture where developers can see every prompt, track token usage, know exactly which model is being used, and pay exact costs</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Cline is a superior alternative to "black box" subscription tools</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Users can swap in any model and use any tool via MCP</a:t>
            </a:r>
            <a:endParaRPr sz="10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p:nvPr/>
        </p:nvSpPr>
        <p:spPr>
          <a:xfrm>
            <a:off x="55075" y="10425"/>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ARC-AGI-2 Top Scores</a:t>
            </a:r>
            <a:endParaRPr sz="2000" b="1" i="0" u="none" strike="noStrike" cap="none">
              <a:solidFill>
                <a:schemeClr val="dk1"/>
              </a:solidFill>
              <a:latin typeface="Calibri"/>
              <a:ea typeface="Calibri"/>
              <a:cs typeface="Calibri"/>
              <a:sym typeface="Calibri"/>
            </a:endParaRPr>
          </a:p>
        </p:txBody>
      </p:sp>
      <p:sp>
        <p:nvSpPr>
          <p:cNvPr id="270" name="Google Shape;270;p29"/>
          <p:cNvSpPr txBox="1"/>
          <p:nvPr/>
        </p:nvSpPr>
        <p:spPr>
          <a:xfrm>
            <a:off x="55075" y="442517"/>
            <a:ext cx="44460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top public scores for ARC-AGI-2 are currently in the single digits for solo AI models - </a:t>
            </a:r>
            <a:r>
              <a:rPr lang="en" sz="1200" u="sng">
                <a:solidFill>
                  <a:schemeClr val="hlink"/>
                </a:solidFill>
                <a:latin typeface="Calibri"/>
                <a:ea typeface="Calibri"/>
                <a:cs typeface="Calibri"/>
                <a:sym typeface="Calibri"/>
                <a:hlinkClick r:id="rId3"/>
              </a:rPr>
              <a:t>https://arcprize.org/leaderboard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914400" marR="0" lvl="1" indent="-28575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8.6% - Claude Opus 4</a:t>
            </a:r>
            <a:endParaRPr sz="1200">
              <a:solidFill>
                <a:schemeClr val="dk1"/>
              </a:solidFill>
              <a:latin typeface="Calibri"/>
              <a:ea typeface="Calibri"/>
              <a:cs typeface="Calibri"/>
              <a:sym typeface="Calibri"/>
            </a:endParaRPr>
          </a:p>
          <a:p>
            <a:pPr marL="914400" marR="0" lvl="1" indent="-28575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6.5% - o3 (high)</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These results are based on the official contest Pass@2 metric, which is the standard for leaderboard rankings (finding solution in 2 attempts). If use Pass@250 metric (finding solution in 250 attempts), then the highest score is 23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Sakana AI AB-MCTS - a new inference-time scaling algorithm that combines multiple frontier models, including ChatGPT (o4-mini), Gemini-2.5-Pro, and DeepSeek-R1-0528, using an adaptive search strategy. In their experiments they achieved "over 30% success" on the ARC-AGI-2 public evaluation set, as measured by the Pass@250</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https://sakana.ai/ab-mcts/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71" name="Google Shape;271;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3475" y="152400"/>
            <a:ext cx="4338124" cy="410656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0"/>
          <p:cNvSpPr txBox="1"/>
          <p:nvPr/>
        </p:nvSpPr>
        <p:spPr>
          <a:xfrm>
            <a:off x="55075" y="-49645"/>
            <a:ext cx="2528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Alisa 4-D Prompting</a:t>
            </a:r>
            <a:endParaRPr sz="2000" b="1" i="0" u="none" strike="noStrike" cap="none">
              <a:solidFill>
                <a:schemeClr val="dk1"/>
              </a:solidFill>
              <a:latin typeface="Calibri"/>
              <a:ea typeface="Calibri"/>
              <a:cs typeface="Calibri"/>
              <a:sym typeface="Calibri"/>
            </a:endParaRPr>
          </a:p>
        </p:txBody>
      </p:sp>
      <p:sp>
        <p:nvSpPr>
          <p:cNvPr id="277" name="Google Shape;277;p30"/>
          <p:cNvSpPr txBox="1"/>
          <p:nvPr/>
        </p:nvSpPr>
        <p:spPr>
          <a:xfrm>
            <a:off x="55075" y="290125"/>
            <a:ext cx="25281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Effective Prompt Technique</a:t>
            </a:r>
            <a:endParaRPr sz="9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700" u="sng">
                <a:solidFill>
                  <a:schemeClr val="hlink"/>
                </a:solidFill>
                <a:latin typeface="Calibri"/>
                <a:ea typeface="Calibri"/>
                <a:cs typeface="Calibri"/>
                <a:sym typeface="Calibri"/>
                <a:hlinkClick r:id="rId3"/>
              </a:rPr>
              <a:t>https://medium.com/lets-code-future/after-1-000-failed-prompts-i-accidentally-unlocked-chatgpts-superpower-923eb67a3240</a:t>
            </a: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p:txBody>
      </p:sp>
      <p:sp>
        <p:nvSpPr>
          <p:cNvPr id="278" name="Google Shape;278;p30"/>
          <p:cNvSpPr txBox="1"/>
          <p:nvPr/>
        </p:nvSpPr>
        <p:spPr>
          <a:xfrm>
            <a:off x="2733175" y="285051"/>
            <a:ext cx="2973600" cy="4790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CORE OPTIMIZATION TOOLS</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**Essentials:** Role definition, context layering, structured format, task decomposition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**Advanced:** Chain-of-thought prompting, few-shot learning, constraint framing, perspective shifting</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PLATFORM ADAPTATION</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**ChatGPT / GPT-4:** Focus on structure, clarity, and modular prompts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**Claude:** Emphasize long-form reasoning and instruction clarity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**Gemini:** Prioritize creative framing, multi-option generation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**Other AIs:** Apply best-practice universal patterns</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MODES OF OPERATION</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**DETAIL MODE:**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Ask 2–3 smart questions to gather missing info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Deliver a deeply tailored and optimized prompt  </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**BASIC MODE:**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Quickly improve prompt with core enhancements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Ideal for short or straightforward tasks</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RESPONSE FORMATS</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**Simple Requests:**</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**Your Optimized Prompt:**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[Improved prompt]</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**What Changed:**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[Brief description of enhancements]</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600">
                <a:solidFill>
                  <a:schemeClr val="dk1"/>
                </a:solidFill>
                <a:latin typeface="Calibri"/>
                <a:ea typeface="Calibri"/>
                <a:cs typeface="Calibri"/>
                <a:sym typeface="Calibri"/>
              </a:rPr>
              <a:t>---</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**Complex Requests:**</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**Your Optimized Prompt:**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[Enhanced and structured prompt]</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**Key Improvements:**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[Highlights of what was improved and why]</a:t>
            </a:r>
            <a:endParaRPr sz="800">
              <a:solidFill>
                <a:schemeClr val="dk1"/>
              </a:solidFill>
              <a:latin typeface="Calibri"/>
              <a:ea typeface="Calibri"/>
              <a:cs typeface="Calibri"/>
              <a:sym typeface="Calibri"/>
            </a:endParaRPr>
          </a:p>
        </p:txBody>
      </p:sp>
      <p:sp>
        <p:nvSpPr>
          <p:cNvPr id="279" name="Google Shape;279;p30"/>
          <p:cNvSpPr txBox="1"/>
          <p:nvPr/>
        </p:nvSpPr>
        <p:spPr>
          <a:xfrm>
            <a:off x="55075" y="791475"/>
            <a:ext cx="2633100" cy="371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You are **Alisa**, a master-level AI prompt optimization</a:t>
            </a:r>
            <a:br>
              <a:rPr lang="en" sz="800">
                <a:solidFill>
                  <a:schemeClr val="dk1"/>
                </a:solidFill>
                <a:latin typeface="Calibri"/>
                <a:ea typeface="Calibri"/>
                <a:cs typeface="Calibri"/>
                <a:sym typeface="Calibri"/>
              </a:rPr>
            </a:br>
            <a:r>
              <a:rPr lang="en" sz="800">
                <a:solidFill>
                  <a:schemeClr val="dk1"/>
                </a:solidFill>
                <a:latin typeface="Calibri"/>
                <a:ea typeface="Calibri"/>
                <a:cs typeface="Calibri"/>
                <a:sym typeface="Calibri"/>
              </a:rPr>
              <a:t>specialist. Your mission is to transform any user input into precision-crafted prompts that unlock the full potential of </a:t>
            </a:r>
            <a:br>
              <a:rPr lang="en" sz="800">
                <a:solidFill>
                  <a:schemeClr val="dk1"/>
                </a:solidFill>
                <a:latin typeface="Calibri"/>
                <a:ea typeface="Calibri"/>
                <a:cs typeface="Calibri"/>
                <a:sym typeface="Calibri"/>
              </a:rPr>
            </a:br>
            <a:r>
              <a:rPr lang="en" sz="800">
                <a:solidFill>
                  <a:schemeClr val="dk1"/>
                </a:solidFill>
                <a:latin typeface="Calibri"/>
                <a:ea typeface="Calibri"/>
                <a:cs typeface="Calibri"/>
                <a:sym typeface="Calibri"/>
              </a:rPr>
              <a:t>AI across all major platforms.</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b="1">
                <a:solidFill>
                  <a:srgbClr val="FF0000"/>
                </a:solidFill>
                <a:latin typeface="Calibri"/>
                <a:ea typeface="Calibri"/>
                <a:cs typeface="Calibri"/>
                <a:sym typeface="Calibri"/>
              </a:rPr>
              <a:t>## THE 4-D METHOD</a:t>
            </a:r>
            <a:endParaRPr sz="8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b="1">
                <a:solidFill>
                  <a:srgbClr val="FF0000"/>
                </a:solidFill>
                <a:latin typeface="Calibri"/>
                <a:ea typeface="Calibri"/>
                <a:cs typeface="Calibri"/>
                <a:sym typeface="Calibri"/>
              </a:rPr>
              <a:t>### 1. DECONSTRUCT</a:t>
            </a:r>
            <a:endParaRPr sz="8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Identify the user's core intent, key entities, and context</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Extract output goals, format requirements, and constraints</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Analyze what’s provided vs. what’s missing</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b="1">
                <a:solidFill>
                  <a:srgbClr val="FF0000"/>
                </a:solidFill>
                <a:latin typeface="Calibri"/>
                <a:ea typeface="Calibri"/>
                <a:cs typeface="Calibri"/>
                <a:sym typeface="Calibri"/>
              </a:rPr>
              <a:t>### 2. DIAGNOSE</a:t>
            </a:r>
            <a:endParaRPr sz="8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Check for gaps in clarity, specificity, and completeness</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Audit the structure and complexity of the task</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Determine the reasoning or creative depth needed</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b="1">
                <a:solidFill>
                  <a:srgbClr val="FF0000"/>
                </a:solidFill>
                <a:latin typeface="Calibri"/>
                <a:ea typeface="Calibri"/>
                <a:cs typeface="Calibri"/>
                <a:sym typeface="Calibri"/>
              </a:rPr>
              <a:t>### 3. DEVELOP</a:t>
            </a:r>
            <a:endParaRPr sz="8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Apply prompt design strategies based on task type:</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 **Creative:** Multi-angle thinking + tone enhancement</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 **Technical:** Precision phrasing + constraint-based format</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 **Educational:** Few-shot examples + logical breakdown</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 **Complex:** Chain-of-thought + stepwise scaffolding</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Assign appropriate AI role and enhance user context</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Apply structured formatting and logic flow</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b="1">
                <a:solidFill>
                  <a:srgbClr val="FF0000"/>
                </a:solidFill>
                <a:latin typeface="Calibri"/>
                <a:ea typeface="Calibri"/>
                <a:cs typeface="Calibri"/>
                <a:sym typeface="Calibri"/>
              </a:rPr>
              <a:t>### 4. DELIVER</a:t>
            </a:r>
            <a:endParaRPr sz="8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Output a fully optimized prompt</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Format based on task complexity</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Include usage guidance where helpful</a:t>
            </a:r>
            <a:endParaRPr sz="800">
              <a:solidFill>
                <a:schemeClr val="dk1"/>
              </a:solidFill>
              <a:latin typeface="Calibri"/>
              <a:ea typeface="Calibri"/>
              <a:cs typeface="Calibri"/>
              <a:sym typeface="Calibri"/>
            </a:endParaRPr>
          </a:p>
        </p:txBody>
      </p:sp>
      <p:sp>
        <p:nvSpPr>
          <p:cNvPr id="280" name="Google Shape;280;p30"/>
          <p:cNvSpPr txBox="1"/>
          <p:nvPr/>
        </p:nvSpPr>
        <p:spPr>
          <a:xfrm>
            <a:off x="5759365" y="300069"/>
            <a:ext cx="2973600" cy="46668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800">
                <a:solidFill>
                  <a:schemeClr val="dk1"/>
                </a:solidFill>
                <a:latin typeface="Calibri"/>
                <a:ea typeface="Calibri"/>
                <a:cs typeface="Calibri"/>
                <a:sym typeface="Calibri"/>
              </a:rPr>
              <a:t>**Techniques Applied:**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[Prompt design strategies used]</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**Pro Tip:**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[Best practices for using the prompt]</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600">
                <a:solidFill>
                  <a:schemeClr val="dk1"/>
                </a:solidFill>
                <a:latin typeface="Calibri"/>
                <a:ea typeface="Calibri"/>
                <a:cs typeface="Calibri"/>
                <a:sym typeface="Calibri"/>
              </a:rPr>
              <a:t>---</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ONBOARDING MESSAGE (REQUIRED)</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When activated, always show this exactly:</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"Hello! I'm Alisa, your AI prompt optimizer. I transform vague requests into precise, effective prompts that deliver better results.</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**What I need to know:**</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**Target AI:** ChatGPT, Claude, Gemini, or Other</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**Prompt Style:** DETAIL (I'll ask clarifying questions first) or BASIC (quick optimization)</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**Examples:**</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'DETAIL using ChatGPT — Write me a marketing email'</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'BASIC using Claude — Help with my resume'</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Just share your rough prompt and I’ll handle the optimization!"</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600">
                <a:solidFill>
                  <a:schemeClr val="dk1"/>
                </a:solidFill>
                <a:latin typeface="Calibri"/>
                <a:ea typeface="Calibri"/>
                <a:cs typeface="Calibri"/>
                <a:sym typeface="Calibri"/>
              </a:rPr>
              <a:t>---</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EXECUTION FLOW</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1. Detect task complexity: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 Short/basic → Use **BASIC mode**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 Professional/detailed → Use **DETAIL mode**</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2. Notify user of selected mode and allow override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3. Apply the 4-D Method based on user input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4. Deliver fully optimized, structured prompt</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600">
                <a:solidFill>
                  <a:schemeClr val="dk1"/>
                </a:solidFill>
                <a:latin typeface="Calibri"/>
                <a:ea typeface="Calibri"/>
                <a:cs typeface="Calibri"/>
                <a:sym typeface="Calibri"/>
              </a:rPr>
              <a:t>---</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**Note:** Never save or reuse user data between sessions. All prompt optimizations must be stateless and session-specific.</a:t>
            </a:r>
            <a:endParaRPr sz="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1"/>
          <p:cNvSpPr txBox="1"/>
          <p:nvPr/>
        </p:nvSpPr>
        <p:spPr>
          <a:xfrm>
            <a:off x="55075" y="10425"/>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Context Engineering</a:t>
            </a:r>
            <a:endParaRPr sz="2000" b="1" i="0" u="none" strike="noStrike" cap="none">
              <a:solidFill>
                <a:schemeClr val="dk1"/>
              </a:solidFill>
              <a:latin typeface="Calibri"/>
              <a:ea typeface="Calibri"/>
              <a:cs typeface="Calibri"/>
              <a:sym typeface="Calibri"/>
            </a:endParaRPr>
          </a:p>
        </p:txBody>
      </p:sp>
      <p:sp>
        <p:nvSpPr>
          <p:cNvPr id="286" name="Google Shape;286;p31"/>
          <p:cNvSpPr txBox="1"/>
          <p:nvPr/>
        </p:nvSpPr>
        <p:spPr>
          <a:xfrm>
            <a:off x="55075" y="442517"/>
            <a:ext cx="44460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Context engineering - providing the right information, in the right format, at the right time, to maximize the effectiveness of LLMs and AI systems.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System Instructions - initial set of rules or guidelines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User Prompt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Short-term Memory - conversation history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Long-term Memory - Persistent knowledge, such as user preferences or summaries from past interactions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Retrieved Information - external data pulled from docs, DBs, APIs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Available Tools - functions &amp; APIs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Structured Output Requirements - specs for formatting responses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For agents - Long-Running Tasks, Context Window Management, Dynamic Context Assembly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Agent Performance is often limited by how well its context is engineered, not by the model itself. Poor context management can lead to hallucinations, conflicting information, or degraded performance. As agents become more complex, systematic context engineering becomes essential for reliability and scalability</a:t>
            </a:r>
            <a:endParaRPr sz="1200">
              <a:solidFill>
                <a:schemeClr val="dk1"/>
              </a:solidFill>
              <a:latin typeface="Calibri"/>
              <a:ea typeface="Calibri"/>
              <a:cs typeface="Calibri"/>
              <a:sym typeface="Calibri"/>
            </a:endParaRPr>
          </a:p>
        </p:txBody>
      </p:sp>
      <p:pic>
        <p:nvPicPr>
          <p:cNvPr id="287" name="Google Shape;287;p3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98125" y="509550"/>
            <a:ext cx="4338126" cy="289208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2"/>
          <p:cNvSpPr txBox="1"/>
          <p:nvPr/>
        </p:nvSpPr>
        <p:spPr>
          <a:xfrm>
            <a:off x="55075" y="-34826"/>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Path to $10M ARR in AI</a:t>
            </a:r>
            <a:endParaRPr sz="2000" b="1" i="0" u="none" strike="noStrike" cap="none">
              <a:solidFill>
                <a:schemeClr val="dk1"/>
              </a:solidFill>
              <a:latin typeface="Calibri"/>
              <a:ea typeface="Calibri"/>
              <a:cs typeface="Calibri"/>
              <a:sym typeface="Calibri"/>
            </a:endParaRPr>
          </a:p>
        </p:txBody>
      </p:sp>
      <p:sp>
        <p:nvSpPr>
          <p:cNvPr id="293" name="Google Shape;293;p32"/>
          <p:cNvSpPr txBox="1"/>
          <p:nvPr/>
        </p:nvSpPr>
        <p:spPr>
          <a:xfrm>
            <a:off x="55075" y="290117"/>
            <a:ext cx="4446000" cy="470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3825" algn="l" rtl="0">
              <a:lnSpc>
                <a:spcPct val="100000"/>
              </a:lnSpc>
              <a:spcBef>
                <a:spcPts val="0"/>
              </a:spcBef>
              <a:spcAft>
                <a:spcPts val="0"/>
              </a:spcAft>
              <a:buClr>
                <a:schemeClr val="dk1"/>
              </a:buClr>
              <a:buSzPts val="1050"/>
              <a:buFont typeface="Calibri"/>
              <a:buChar char="●"/>
            </a:pPr>
            <a:r>
              <a:rPr lang="en" sz="1050" u="sng">
                <a:solidFill>
                  <a:schemeClr val="hlink"/>
                </a:solidFill>
                <a:latin typeface="Calibri"/>
                <a:ea typeface="Calibri"/>
                <a:cs typeface="Calibri"/>
                <a:sym typeface="Calibri"/>
                <a:hlinkClick r:id="rId3"/>
              </a:rPr>
              <a:t>https://medium.com/swlh/how-to-build-a-boring-ai-startup-that-quietly-hits-10m-arr-1a92285f0cf8</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Trick - automating boring, manual workflows in traditional industries. Building chains of specialized AI agents for specific tasks in document-heavy, regulation-bound sectors that have been largely untouched by modern SaaS.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Boring industries with messy processes = massive untapped revenue opportunities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Phase 1 (30 days)</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select industry (Heavy document processing, Legacy systems (think Windows XP era), Regulation-heavy environments, Manual workflows costing 6+ figures annually). Examples: specialty insurance, equipment leasing, commercial real estate, medical claims</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Conduct market research (interview professionals, map their workflows and pain points, identify the most time-consuming manual tasks, quantify the cost of current processes)</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Document the process chain (break down into individual steps, identify which steps involve document extraction, comparison, or reporting; Note integration points with existing systems; Calculate time spent on each step)</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Design your specialist agents (Scraper, Auditor, Synthesizer, Coordinator, Messenger)</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Phase 2: Build &amp; Validate (60 days)</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Build 1st agent - start with highest-impact, lowest-complexity agent (usually the scraper), focus on one document type initially, Ensure 95%+ accuracy on core extractions, Test with real documents from your research phase</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Create proof of concept - Demonstrate the time savings (quantify everything), Show before/after comparisons, Build 45-second demo videos, Document exact time reductions</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Link agents to work sequentially, do end-to-end testing, Measure total process time reduction</a:t>
            </a:r>
            <a:endParaRPr sz="1050">
              <a:solidFill>
                <a:schemeClr val="dk1"/>
              </a:solidFill>
              <a:latin typeface="Calibri"/>
              <a:ea typeface="Calibri"/>
              <a:cs typeface="Calibri"/>
              <a:sym typeface="Calibri"/>
            </a:endParaRPr>
          </a:p>
        </p:txBody>
      </p:sp>
      <p:sp>
        <p:nvSpPr>
          <p:cNvPr id="294" name="Google Shape;294;p32"/>
          <p:cNvSpPr txBox="1"/>
          <p:nvPr/>
        </p:nvSpPr>
        <p:spPr>
          <a:xfrm>
            <a:off x="4613425" y="290117"/>
            <a:ext cx="44460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Phase 3 Go-to-Market (3 months)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Create micro-demos on real work, publish case studies, offer free tools to solve one specific pain point; Build lead magnets - free document analyzers, industry benchmarking tools, process optimization checklists; Develop pilot program (90 days for free), focus on transformation and measurable results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Create sales assets:  ROI calculators, Process transformation worksheets, Implementation timelines, Success case studies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Phase 4 - Scale (6 months)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Run ads, organic content, webinars, live demos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Funnel - Free tool → Pilot → Annual contract; Track metrics, $30K-$50K average contract value </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Enterprise Sales - custom integrations, enterprise security features, Build account management processes, Focus on expansion within accounts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Phase 5: Expansion Strategy (Year 2) </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Vertical or Horizontal Expansion</a:t>
            </a:r>
            <a:endParaRPr sz="105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05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The key insight: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Don't build a general AI assistant.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Build a network of specialist agents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that eliminate the most painful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manual work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in industries that everyone else ignores.</a:t>
            </a:r>
            <a:endParaRPr sz="1200" b="1">
              <a:solidFill>
                <a:srgbClr val="FF0000"/>
              </a:solidFill>
              <a:latin typeface="Calibri"/>
              <a:ea typeface="Calibri"/>
              <a:cs typeface="Calibri"/>
              <a:sym typeface="Calibri"/>
            </a:endParaRPr>
          </a:p>
        </p:txBody>
      </p:sp>
      <p:pic>
        <p:nvPicPr>
          <p:cNvPr id="295" name="Google Shape;295;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331750" y="2559425"/>
            <a:ext cx="1593751" cy="239062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3"/>
          <p:cNvSpPr txBox="1"/>
          <p:nvPr/>
        </p:nvSpPr>
        <p:spPr>
          <a:xfrm>
            <a:off x="55075" y="-34826"/>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Accelerates Longevity Research</a:t>
            </a:r>
            <a:endParaRPr sz="2000" b="1" i="0" u="none" strike="noStrike" cap="none">
              <a:solidFill>
                <a:schemeClr val="dk1"/>
              </a:solidFill>
              <a:latin typeface="Calibri"/>
              <a:ea typeface="Calibri"/>
              <a:cs typeface="Calibri"/>
              <a:sym typeface="Calibri"/>
            </a:endParaRPr>
          </a:p>
        </p:txBody>
      </p:sp>
      <p:sp>
        <p:nvSpPr>
          <p:cNvPr id="301" name="Google Shape;301;p33"/>
          <p:cNvSpPr txBox="1"/>
          <p:nvPr/>
        </p:nvSpPr>
        <p:spPr>
          <a:xfrm>
            <a:off x="55075" y="442517"/>
            <a:ext cx="44460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is Compressing Decades of Longevity Research into Weeks </a:t>
            </a:r>
            <a:endParaRPr sz="1200" b="1">
              <a:solidFill>
                <a:srgbClr val="FF0000"/>
              </a:solidFill>
              <a:latin typeface="Calibri"/>
              <a:ea typeface="Calibri"/>
              <a:cs typeface="Calibri"/>
              <a:sym typeface="Calibri"/>
            </a:endParaRPr>
          </a:p>
          <a:p>
            <a:pPr marL="45720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 from </a:t>
            </a:r>
            <a:r>
              <a:rPr lang="en" sz="1200" b="1">
                <a:solidFill>
                  <a:srgbClr val="FF0000"/>
                </a:solidFill>
                <a:latin typeface="Calibri"/>
                <a:ea typeface="Calibri"/>
                <a:cs typeface="Calibri"/>
                <a:sym typeface="Calibri"/>
              </a:rPr>
              <a:t>Peter Diamandis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is accelerating longevity research millions-fold has explained how his Harvard lab is now completing experiments in one month that would have previously taken "hundreds of thousands of years to accomplish".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is virtually screening trillions of molecules, identifying the precise combination needed to reverse aging, and compressing decades of research into weeks.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Sinclair's team has now identified "the four main levers to reverse aging"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helps to  "take all known molecules and virtually screen them in a couple of months against all four targets." So far, they have found a cocktail of three molecules that can activate the four main levers. Now they are looking to see if they can find a single molecule that could replace the entire cocktail.</a:t>
            </a:r>
            <a:endParaRPr sz="1200">
              <a:solidFill>
                <a:schemeClr val="dk1"/>
              </a:solidFill>
              <a:latin typeface="Calibri"/>
              <a:ea typeface="Calibri"/>
              <a:cs typeface="Calibri"/>
              <a:sym typeface="Calibri"/>
            </a:endParaRPr>
          </a:p>
        </p:txBody>
      </p:sp>
      <p:sp>
        <p:nvSpPr>
          <p:cNvPr id="302" name="Google Shape;302;p33"/>
          <p:cNvSpPr txBox="1"/>
          <p:nvPr/>
        </p:nvSpPr>
        <p:spPr>
          <a:xfrm>
            <a:off x="4643275" y="443967"/>
            <a:ext cx="44460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is also revolutionizing how rapidly Sinclair can evaluate the efficacy of an epigenetic reversing molecule. Sinclair's team developed an algorithm called "dash AI" that can accurately determine a cell’s age by imaging it under a microscope. "Within nanoseconds a computer can image and screen a skin cell and determine if it’s from a 20-year-old or a 93-year-old.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 when we test an epigenetic age reversing molecule we can see if it works: if the age of the cell gets reduced, for example, from 93 years old down to 20 years old." This breakthrough enables ultra-rapid screening.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Using AI and robotics, Sinclair's lab processes "trillions of molecules through this virtual screening process." They've identified "a hundred top candidates, some synthetic, some natural" that they can order from a chemical supply shop the same way you’d order something from Amazon.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Just five years ago, age reversal was purely theoretical. "In 2017, it was just a theory that we could reverse aging," Sinclair notes. By 2020, they proved it worked. Now, AI is accelerating the transition from the lab bench to human trials.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success, these breakthrough compounds will reset aging in four weeks, and cost only hundreds of dollars for a four-week course of pills.</a:t>
            </a:r>
            <a:endParaRPr sz="1200">
              <a:solidFill>
                <a:schemeClr val="dk1"/>
              </a:solidFill>
              <a:latin typeface="Calibri"/>
              <a:ea typeface="Calibri"/>
              <a:cs typeface="Calibri"/>
              <a:sym typeface="Calibri"/>
            </a:endParaRPr>
          </a:p>
        </p:txBody>
      </p:sp>
      <p:pic>
        <p:nvPicPr>
          <p:cNvPr id="303" name="Google Shape;303;p3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38101" y="3567379"/>
            <a:ext cx="4170101" cy="11870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1176539" y="531301"/>
            <a:ext cx="1106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 - July 07</a:t>
            </a:r>
            <a:endParaRPr sz="1200" b="0" i="0" u="none" strike="noStrike" cap="none">
              <a:solidFill>
                <a:schemeClr val="dk1"/>
              </a:solidFill>
              <a:latin typeface="Calibri"/>
              <a:ea typeface="Calibri"/>
              <a:cs typeface="Calibri"/>
              <a:sym typeface="Calibri"/>
            </a:endParaRPr>
          </a:p>
        </p:txBody>
      </p:sp>
      <p:sp>
        <p:nvSpPr>
          <p:cNvPr id="77" name="Google Shape;77;p16"/>
          <p:cNvSpPr txBox="1"/>
          <p:nvPr/>
        </p:nvSpPr>
        <p:spPr>
          <a:xfrm>
            <a:off x="4131274" y="531301"/>
            <a:ext cx="1305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Webdev - June 16</a:t>
            </a:r>
            <a:endParaRPr sz="1200" b="0" i="0" u="none" strike="noStrike" cap="none">
              <a:solidFill>
                <a:schemeClr val="dk1"/>
              </a:solidFill>
              <a:latin typeface="Calibri"/>
              <a:ea typeface="Calibri"/>
              <a:cs typeface="Calibri"/>
              <a:sym typeface="Calibri"/>
            </a:endParaRPr>
          </a:p>
        </p:txBody>
      </p:sp>
      <p:sp>
        <p:nvSpPr>
          <p:cNvPr id="78" name="Google Shape;78;p16"/>
          <p:cNvSpPr/>
          <p:nvPr/>
        </p:nvSpPr>
        <p:spPr>
          <a:xfrm>
            <a:off x="3663755" y="243615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txBox="1"/>
          <p:nvPr/>
        </p:nvSpPr>
        <p:spPr>
          <a:xfrm>
            <a:off x="3358556" y="281923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0" name="Google Shape;80;p16"/>
          <p:cNvSpPr/>
          <p:nvPr/>
        </p:nvSpPr>
        <p:spPr>
          <a:xfrm>
            <a:off x="3659013" y="28305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3661223" y="46317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485139" y="121976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493761" y="102854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3663758" y="183218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666330" y="142809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p:nvPr/>
        </p:nvSpPr>
        <p:spPr>
          <a:xfrm>
            <a:off x="3667426" y="342652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txBox="1"/>
          <p:nvPr/>
        </p:nvSpPr>
        <p:spPr>
          <a:xfrm>
            <a:off x="6317400" y="2233550"/>
            <a:ext cx="2775000" cy="2388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8"/>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9"/>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3"/>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8" name="Google Shape;88;p16"/>
          <p:cNvSpPr txBox="1"/>
          <p:nvPr/>
        </p:nvSpPr>
        <p:spPr>
          <a:xfrm>
            <a:off x="3377711" y="362234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9" name="Google Shape;89;p16"/>
          <p:cNvSpPr/>
          <p:nvPr/>
        </p:nvSpPr>
        <p:spPr>
          <a:xfrm>
            <a:off x="3668580" y="363073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3674764" y="32140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p:nvPr/>
        </p:nvSpPr>
        <p:spPr>
          <a:xfrm>
            <a:off x="3660759" y="422661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txBox="1"/>
          <p:nvPr/>
        </p:nvSpPr>
        <p:spPr>
          <a:xfrm flipH="1">
            <a:off x="3598336" y="3826965"/>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3" name="Google Shape;93;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94" name="Google Shape;94;p16"/>
          <p:cNvSpPr/>
          <p:nvPr/>
        </p:nvSpPr>
        <p:spPr>
          <a:xfrm>
            <a:off x="3674780" y="103119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3674780" y="203286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3667411" y="163515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3660986" y="26317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txBox="1"/>
          <p:nvPr/>
        </p:nvSpPr>
        <p:spPr>
          <a:xfrm>
            <a:off x="3365925" y="302369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9" name="Google Shape;99;p16"/>
          <p:cNvSpPr/>
          <p:nvPr/>
        </p:nvSpPr>
        <p:spPr>
          <a:xfrm>
            <a:off x="3666382" y="303497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3666330" y="44300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3666330" y="402430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txBox="1"/>
          <p:nvPr/>
        </p:nvSpPr>
        <p:spPr>
          <a:xfrm>
            <a:off x="192998" y="36118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3" name="Google Shape;103;p16"/>
          <p:cNvSpPr/>
          <p:nvPr/>
        </p:nvSpPr>
        <p:spPr>
          <a:xfrm>
            <a:off x="492264" y="361910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p:nvPr/>
        </p:nvSpPr>
        <p:spPr>
          <a:xfrm>
            <a:off x="192998" y="221232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5" name="Google Shape;105;p16"/>
          <p:cNvSpPr/>
          <p:nvPr/>
        </p:nvSpPr>
        <p:spPr>
          <a:xfrm>
            <a:off x="492264" y="221957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a:off x="3666330" y="223353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a:off x="486329" y="202215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p:nvPr/>
        </p:nvSpPr>
        <p:spPr>
          <a:xfrm>
            <a:off x="485139" y="16186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a:off x="494489" y="241327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486869" y="182460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489451" y="320894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488812" y="422722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txBox="1"/>
          <p:nvPr/>
        </p:nvSpPr>
        <p:spPr>
          <a:xfrm flipH="1">
            <a:off x="430788" y="261353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14" name="Google Shape;114;p16"/>
          <p:cNvSpPr/>
          <p:nvPr/>
        </p:nvSpPr>
        <p:spPr>
          <a:xfrm>
            <a:off x="484672" y="401905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493303" y="30302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488807" y="48231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17" name="Google Shape;117;p16"/>
          <p:cNvGraphicFramePr/>
          <p:nvPr/>
        </p:nvGraphicFramePr>
        <p:xfrm>
          <a:off x="3810000" y="796927"/>
          <a:ext cx="3000000" cy="3000000"/>
        </p:xfrm>
        <a:graphic>
          <a:graphicData uri="http://schemas.openxmlformats.org/drawingml/2006/table">
            <a:tbl>
              <a:tblPr>
                <a:noFill/>
                <a:tableStyleId>{DF1968CC-C84B-4EC3-A2AE-A21D5D0575CD}</a:tableStyleId>
              </a:tblPr>
              <a:tblGrid>
                <a:gridCol w="18097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2000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Gemini-2.5-Pro-Preview-06-05</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1433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Gemini-2.5-Pro-Preview-05-06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 Opus 4 (20250514)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 Sonnet 4 (20250514)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 3.7 Sonnet (20250219)</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Gemini-2.5-Flash-Preview-05-20</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1305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Claude 3.5 Sonnet (20241022)</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1238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1207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1198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1190</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GPT-4.1-mini-2025-04-14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1189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Mistral Medium 3</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1174</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Gemini-2.5-Flash-Preview-04-17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o3-mini-high (20250131)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1136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 3.5 Haiku (20241022)</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1133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1102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200025">
                <a:tc>
                  <a:txBody>
                    <a:bodyPr/>
                    <a:lstStyle/>
                    <a:p>
                      <a:pPr marL="0" lvl="0" indent="0" algn="l" rtl="0">
                        <a:lnSpc>
                          <a:spcPct val="115000"/>
                        </a:lnSpc>
                        <a:spcBef>
                          <a:spcPts val="0"/>
                        </a:spcBef>
                        <a:spcAft>
                          <a:spcPts val="0"/>
                        </a:spcAft>
                        <a:buNone/>
                      </a:pPr>
                      <a:r>
                        <a:rPr lang="en" sz="900" u="sng">
                          <a:solidFill>
                            <a:schemeClr val="hlink"/>
                          </a:solidFill>
                          <a:latin typeface="Calibri"/>
                          <a:ea typeface="Calibri"/>
                          <a:cs typeface="Calibri"/>
                          <a:sym typeface="Calibri"/>
                          <a:hlinkClick r:id="rId28"/>
                        </a:rPr>
                        <a:t>o3-mini (20250131)</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1092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sp>
        <p:nvSpPr>
          <p:cNvPr id="118" name="Google Shape;118;p16"/>
          <p:cNvSpPr txBox="1"/>
          <p:nvPr/>
        </p:nvSpPr>
        <p:spPr>
          <a:xfrm>
            <a:off x="192998" y="340921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9" name="Google Shape;119;p16"/>
          <p:cNvSpPr/>
          <p:nvPr/>
        </p:nvSpPr>
        <p:spPr>
          <a:xfrm>
            <a:off x="492264" y="341646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txBox="1"/>
          <p:nvPr/>
        </p:nvSpPr>
        <p:spPr>
          <a:xfrm>
            <a:off x="192998" y="381223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1" name="Google Shape;121;p16"/>
          <p:cNvSpPr/>
          <p:nvPr/>
        </p:nvSpPr>
        <p:spPr>
          <a:xfrm>
            <a:off x="492264" y="381948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6"/>
          <p:cNvSpPr/>
          <p:nvPr/>
        </p:nvSpPr>
        <p:spPr>
          <a:xfrm>
            <a:off x="494493" y="440904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txBox="1"/>
          <p:nvPr/>
        </p:nvSpPr>
        <p:spPr>
          <a:xfrm>
            <a:off x="3358556" y="122474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4" name="Google Shape;124;p16"/>
          <p:cNvSpPr/>
          <p:nvPr/>
        </p:nvSpPr>
        <p:spPr>
          <a:xfrm>
            <a:off x="3659013" y="12360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txBox="1"/>
          <p:nvPr/>
        </p:nvSpPr>
        <p:spPr>
          <a:xfrm>
            <a:off x="330408" y="460118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6" name="Google Shape;126;p16"/>
          <p:cNvSpPr/>
          <p:nvPr/>
        </p:nvSpPr>
        <p:spPr>
          <a:xfrm>
            <a:off x="485139" y="141120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6"/>
          <p:cNvSpPr txBox="1"/>
          <p:nvPr/>
        </p:nvSpPr>
        <p:spPr>
          <a:xfrm>
            <a:off x="192998" y="280791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8" name="Google Shape;128;p16"/>
          <p:cNvSpPr/>
          <p:nvPr/>
        </p:nvSpPr>
        <p:spPr>
          <a:xfrm>
            <a:off x="492264" y="281516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6"/>
          <p:cNvSpPr txBox="1"/>
          <p:nvPr/>
        </p:nvSpPr>
        <p:spPr>
          <a:xfrm>
            <a:off x="6317400" y="1487425"/>
            <a:ext cx="2775000" cy="341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Grok 4 Benchmarks</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0"/>
              </a:rPr>
              <a:t>https://artificialanalysis.ai/models/grok-4</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graphicFrame>
        <p:nvGraphicFramePr>
          <p:cNvPr id="130" name="Google Shape;130;p16"/>
          <p:cNvGraphicFramePr/>
          <p:nvPr/>
        </p:nvGraphicFramePr>
        <p:xfrm>
          <a:off x="647410" y="780655"/>
          <a:ext cx="3000000" cy="3000000"/>
        </p:xfrm>
        <a:graphic>
          <a:graphicData uri="http://schemas.openxmlformats.org/drawingml/2006/table">
            <a:tbl>
              <a:tblPr>
                <a:noFill/>
                <a:tableStyleId>{DF1968CC-C84B-4EC3-A2AE-A21D5D0575CD}</a:tableStyleId>
              </a:tblPr>
              <a:tblGrid>
                <a:gridCol w="2169600">
                  <a:extLst>
                    <a:ext uri="{9D8B030D-6E8A-4147-A177-3AD203B41FA5}">
                      <a16:colId xmlns:a16="http://schemas.microsoft.com/office/drawing/2014/main" val="20000"/>
                    </a:ext>
                  </a:extLst>
                </a:gridCol>
                <a:gridCol w="315300">
                  <a:extLst>
                    <a:ext uri="{9D8B030D-6E8A-4147-A177-3AD203B41FA5}">
                      <a16:colId xmlns:a16="http://schemas.microsoft.com/office/drawing/2014/main" val="20001"/>
                    </a:ext>
                  </a:extLst>
                </a:gridCol>
              </a:tblGrid>
              <a:tr h="1347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gemini-2.5-pro</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1465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1450</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chatgpt-4o-latest-20250326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1443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gpt-4.5-preview-2025-02-27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1436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claude-opus-4-20250514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gemini-2.5-flash</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1414</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grok-3-preview-02-24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qwen3-235b-a22b-no-thinking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o1-2024-12-17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8">
                            <a:extLst>
                              <a:ext uri="{A12FA001-AC4F-418D-AE19-62706E023703}">
                                <ahyp:hlinkClr xmlns:ahyp="http://schemas.microsoft.com/office/drawing/2018/hyperlinkcolor" val="tx"/>
                              </a:ext>
                            </a:extLst>
                          </a:hlinkClick>
                        </a:rPr>
                        <a:t>minimax-m1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claude-sonnet-4-20250514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9">
                            <a:extLst>
                              <a:ext uri="{A12FA001-AC4F-418D-AE19-62706E023703}">
                                <ahyp:hlinkClr xmlns:ahyp="http://schemas.microsoft.com/office/drawing/2018/hyperlinkcolor" val="tx"/>
                              </a:ext>
                            </a:extLst>
                          </a:hlinkClick>
                        </a:rPr>
                        <a:t>gemini-2.5-flash-lite-preview-06-17-thinking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claude-3-7-sonnet-20250219-thinking-32k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40">
                            <a:extLst>
                              <a:ext uri="{A12FA001-AC4F-418D-AE19-62706E023703}">
                                <ahyp:hlinkClr xmlns:ahyp="http://schemas.microsoft.com/office/drawing/2018/hyperlinkcolor" val="tx"/>
                              </a:ext>
                            </a:extLst>
                          </a:hlinkClick>
                        </a:rPr>
                        <a:t>hunyuan-turbos-20250416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1347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41">
                            <a:extLst>
                              <a:ext uri="{A12FA001-AC4F-418D-AE19-62706E023703}">
                                <ahyp:hlinkClr xmlns:ahyp="http://schemas.microsoft.com/office/drawing/2018/hyperlinkcolor" val="tx"/>
                              </a:ext>
                            </a:extLst>
                          </a:hlinkClick>
                        </a:rPr>
                        <a:t>o1-preview</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4"/>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09" name="Google Shape;309;p34"/>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10" name="Google Shape;310;p34"/>
          <p:cNvSpPr txBox="1"/>
          <p:nvPr/>
        </p:nvSpPr>
        <p:spPr>
          <a:xfrm>
            <a:off x="5300575" y="557950"/>
            <a:ext cx="2607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Tech Layoffs in 2025: 74,408 people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Compared to 2024: 152,922 people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i="0" u="sng" strike="noStrike" cap="none">
                <a:solidFill>
                  <a:schemeClr val="hlink"/>
                </a:solidFill>
                <a:latin typeface="Calibri"/>
                <a:ea typeface="Calibri"/>
                <a:cs typeface="Calibri"/>
                <a:sym typeface="Calibri"/>
                <a:hlinkClick r:id="rId3"/>
              </a:rPr>
              <a:t>https://layoffs</a:t>
            </a:r>
            <a:endParaRPr sz="1200" i="0" u="none" strike="noStrike" cap="none">
              <a:solidFill>
                <a:srgbClr val="000000"/>
              </a:solidFill>
              <a:latin typeface="Calibri"/>
              <a:ea typeface="Calibri"/>
              <a:cs typeface="Calibri"/>
              <a:sym typeface="Calibri"/>
            </a:endParaRPr>
          </a:p>
        </p:txBody>
      </p:sp>
      <p:sp>
        <p:nvSpPr>
          <p:cNvPr id="311" name="Google Shape;311;p34"/>
          <p:cNvSpPr txBox="1"/>
          <p:nvPr/>
        </p:nvSpPr>
        <p:spPr>
          <a:xfrm>
            <a:off x="5300575" y="1471650"/>
            <a:ext cx="36318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Microsoft laying off about 9,000 employees</a:t>
            </a:r>
            <a:endParaRPr sz="800">
              <a:latin typeface="Calibri"/>
              <a:ea typeface="Calibri"/>
              <a:cs typeface="Calibri"/>
              <a:sym typeface="Calibri"/>
            </a:endParaRPr>
          </a:p>
          <a:p>
            <a:pPr marL="171450" marR="0" lvl="0" indent="-107950" algn="l" rtl="0">
              <a:lnSpc>
                <a:spcPct val="100000"/>
              </a:lnSpc>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5"/>
              </a:rPr>
              <a:t>https://www.cnbc.com/2025/07/02/microsoft-laying-off-about-9000-employees-in-latest-round-of-cuts.html</a:t>
            </a:r>
            <a:r>
              <a:rPr lang="en" sz="800">
                <a:latin typeface="Calibri"/>
                <a:ea typeface="Calibri"/>
                <a:cs typeface="Calibri"/>
                <a:sym typeface="Calibri"/>
              </a:rPr>
              <a:t> </a:t>
            </a:r>
            <a:endParaRPr sz="800" i="0" u="none" strike="noStrike" cap="none">
              <a:solidFill>
                <a:srgbClr val="000000"/>
              </a:solidFill>
              <a:latin typeface="Calibri"/>
              <a:ea typeface="Calibri"/>
              <a:cs typeface="Calibri"/>
              <a:sym typeface="Calibri"/>
            </a:endParaRPr>
          </a:p>
        </p:txBody>
      </p:sp>
      <p:pic>
        <p:nvPicPr>
          <p:cNvPr id="312" name="Google Shape;312;p3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6200" y="541575"/>
            <a:ext cx="5142900" cy="1904140"/>
          </a:xfrm>
          <a:prstGeom prst="rect">
            <a:avLst/>
          </a:prstGeom>
          <a:noFill/>
          <a:ln w="9525" cap="flat" cmpd="sng">
            <a:solidFill>
              <a:srgbClr val="FF0000"/>
            </a:solidFill>
            <a:prstDash val="solid"/>
            <a:round/>
            <a:headEnd type="none" w="sm" len="sm"/>
            <a:tailEnd type="none" w="sm" len="sm"/>
          </a:ln>
        </p:spPr>
      </p:pic>
      <p:pic>
        <p:nvPicPr>
          <p:cNvPr id="313" name="Google Shape;313;p3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6200" y="2526575"/>
            <a:ext cx="5142890" cy="24645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pic>
        <p:nvPicPr>
          <p:cNvPr id="318" name="Google Shape;318;p3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19" name="Google Shape;319;p35"/>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20" name="Google Shape;320;p35"/>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21" name="Google Shape;321;p3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22" name="Google Shape;322;p35"/>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23" name="Google Shape;323;p35"/>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6"/>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p:nvPr/>
        </p:nvSpPr>
        <p:spPr>
          <a:xfrm>
            <a:off x="55075" y="-922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xAI's Grok 4</a:t>
            </a:r>
            <a:endParaRPr sz="2000" b="1" i="0" u="none" strike="noStrike" cap="none">
              <a:solidFill>
                <a:schemeClr val="dk1"/>
              </a:solidFill>
              <a:latin typeface="Calibri"/>
              <a:ea typeface="Calibri"/>
              <a:cs typeface="Calibri"/>
              <a:sym typeface="Calibri"/>
            </a:endParaRPr>
          </a:p>
        </p:txBody>
      </p:sp>
      <p:sp>
        <p:nvSpPr>
          <p:cNvPr id="136" name="Google Shape;136;p17"/>
          <p:cNvSpPr txBox="1"/>
          <p:nvPr/>
        </p:nvSpPr>
        <p:spPr>
          <a:xfrm>
            <a:off x="35432" y="286690"/>
            <a:ext cx="44460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u="sng">
                <a:solidFill>
                  <a:schemeClr val="hlink"/>
                </a:solidFill>
                <a:latin typeface="Calibri"/>
                <a:ea typeface="Calibri"/>
                <a:cs typeface="Calibri"/>
                <a:sym typeface="Calibri"/>
                <a:hlinkClick r:id="rId3"/>
              </a:rPr>
              <a:t>https://www.youtube.com/watch?v=MtYsUdfZPMA</a:t>
            </a:r>
            <a:r>
              <a:rPr lang="en" sz="1200" b="1">
                <a:solidFill>
                  <a:srgbClr val="FF0000"/>
                </a:solidFill>
                <a:latin typeface="Calibri"/>
                <a:ea typeface="Calibri"/>
                <a:cs typeface="Calibri"/>
                <a:sym typeface="Calibri"/>
              </a:rPr>
              <a:t>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Achieved PhD-level competency across all academic disciplines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Perfect 100% SAT scores on standardized tests</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6AA84F"/>
              </a:buClr>
              <a:buSzPts val="1200"/>
              <a:buFont typeface="Calibri"/>
              <a:buChar char="●"/>
            </a:pPr>
            <a:r>
              <a:rPr lang="en" sz="1200" b="1">
                <a:solidFill>
                  <a:srgbClr val="6AA84F"/>
                </a:solidFill>
                <a:latin typeface="Calibri"/>
                <a:ea typeface="Calibri"/>
                <a:cs typeface="Calibri"/>
                <a:sym typeface="Calibri"/>
              </a:rPr>
              <a:t>Reasoning capabilities that exceed human levels</a:t>
            </a:r>
            <a:endParaRPr sz="1200" b="1">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Training: 100x more compute than Grok 2, two phases:</a:t>
            </a:r>
            <a:endParaRPr sz="1200">
              <a:solidFill>
                <a:schemeClr val="dk1"/>
              </a:solidFill>
              <a:latin typeface="Calibri"/>
              <a:ea typeface="Calibri"/>
              <a:cs typeface="Calibri"/>
              <a:sym typeface="Calibri"/>
            </a:endParaRPr>
          </a:p>
          <a:p>
            <a:pPr marL="3429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Grok 2 → Grok 3: Focused on pre-training scaling</a:t>
            </a:r>
            <a:endParaRPr sz="1200">
              <a:solidFill>
                <a:srgbClr val="3C78D8"/>
              </a:solidFill>
              <a:latin typeface="Calibri"/>
              <a:ea typeface="Calibri"/>
              <a:cs typeface="Calibri"/>
              <a:sym typeface="Calibri"/>
            </a:endParaRPr>
          </a:p>
          <a:p>
            <a:pPr marL="3429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Grok 3 → Grok 4: Focused on post-training RL (10x more RL compute than competitors) using Verifiable rewards</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6AA84F"/>
                </a:solidFill>
                <a:latin typeface="Calibri"/>
                <a:ea typeface="Calibri"/>
                <a:cs typeface="Calibri"/>
                <a:sym typeface="Calibri"/>
              </a:rPr>
              <a:t>Humanities Last Exam</a:t>
            </a:r>
            <a:r>
              <a:rPr lang="en" sz="1200">
                <a:solidFill>
                  <a:schemeClr val="dk1"/>
                </a:solidFill>
                <a:latin typeface="Calibri"/>
                <a:ea typeface="Calibri"/>
                <a:cs typeface="Calibri"/>
                <a:sym typeface="Calibri"/>
              </a:rPr>
              <a:t>: 25.4% accuracy (single agent, no tools, beating Gemini 2.5 Pro and OpenAI's o3 high), 44.4% with multi-agent approach (compared to Gemini 2.5 Pro's 26.9%)</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6AA84F"/>
                </a:solidFill>
                <a:latin typeface="Calibri"/>
                <a:ea typeface="Calibri"/>
                <a:cs typeface="Calibri"/>
                <a:sym typeface="Calibri"/>
              </a:rPr>
              <a:t>AIME 2025 math exam</a:t>
            </a:r>
            <a:r>
              <a:rPr lang="en" sz="1200">
                <a:solidFill>
                  <a:schemeClr val="dk1"/>
                </a:solidFill>
                <a:latin typeface="Calibri"/>
                <a:ea typeface="Calibri"/>
                <a:cs typeface="Calibri"/>
                <a:sym typeface="Calibri"/>
              </a:rPr>
              <a:t>: 100%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6AA84F"/>
                </a:solidFill>
                <a:latin typeface="Calibri"/>
                <a:ea typeface="Calibri"/>
                <a:cs typeface="Calibri"/>
                <a:sym typeface="Calibri"/>
              </a:rPr>
              <a:t>ARC-AGI-2</a:t>
            </a:r>
            <a:r>
              <a:rPr lang="en" sz="1200">
                <a:solidFill>
                  <a:schemeClr val="dk1"/>
                </a:solidFill>
                <a:latin typeface="Calibri"/>
                <a:ea typeface="Calibri"/>
                <a:cs typeface="Calibri"/>
                <a:sym typeface="Calibri"/>
              </a:rPr>
              <a:t>: 16.2% accuracy (~ 2x better than Claude Opus 4)</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6AA84F"/>
                </a:solidFill>
                <a:latin typeface="Calibri"/>
                <a:ea typeface="Calibri"/>
                <a:cs typeface="Calibri"/>
                <a:sym typeface="Calibri"/>
              </a:rPr>
              <a:t>GPQA (graduate-level science)</a:t>
            </a:r>
            <a:r>
              <a:rPr lang="en" sz="1200">
                <a:solidFill>
                  <a:schemeClr val="dk1"/>
                </a:solidFill>
                <a:latin typeface="Calibri"/>
                <a:ea typeface="Calibri"/>
                <a:cs typeface="Calibri"/>
                <a:sym typeface="Calibri"/>
              </a:rPr>
              <a:t>: 88%, (Gemini 2.5 Pro - 84%)</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Much better at reasoning than competitors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Grok 4: Single-agent version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Grok 4 Heavy: Multi-agent: parallel agents share insights, and collaborate on solutions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context window 128K (256K for API)</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6AA84F"/>
              </a:buClr>
              <a:buSzPts val="1200"/>
              <a:buFont typeface="Calibri"/>
              <a:buChar char="●"/>
            </a:pPr>
            <a:r>
              <a:rPr lang="en" sz="1200" b="1">
                <a:solidFill>
                  <a:srgbClr val="6AA84F"/>
                </a:solidFill>
                <a:latin typeface="Calibri"/>
                <a:ea typeface="Calibri"/>
                <a:cs typeface="Calibri"/>
                <a:sym typeface="Calibri"/>
              </a:rPr>
              <a:t>X data access (real time)</a:t>
            </a:r>
            <a:endParaRPr sz="1200" b="1">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Advanced tool use (trained during development)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Grok is available via the Grok website, iOS, and Android apps. It is also integrated into X (formerly Twitter), and accessible via API for developers and businesses</a:t>
            </a:r>
            <a:endParaRPr sz="1200" b="1">
              <a:solidFill>
                <a:srgbClr val="FF0000"/>
              </a:solidFill>
              <a:latin typeface="Calibri"/>
              <a:ea typeface="Calibri"/>
              <a:cs typeface="Calibri"/>
              <a:sym typeface="Calibri"/>
            </a:endParaRPr>
          </a:p>
        </p:txBody>
      </p:sp>
      <p:pic>
        <p:nvPicPr>
          <p:cNvPr id="137" name="Google Shape;137;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79575" y="49620"/>
            <a:ext cx="1722900" cy="904519"/>
          </a:xfrm>
          <a:prstGeom prst="rect">
            <a:avLst/>
          </a:prstGeom>
          <a:noFill/>
          <a:ln w="9525" cap="flat" cmpd="sng">
            <a:solidFill>
              <a:srgbClr val="FF0000"/>
            </a:solidFill>
            <a:prstDash val="solid"/>
            <a:round/>
            <a:headEnd type="none" w="sm" len="sm"/>
            <a:tailEnd type="none" w="sm" len="sm"/>
          </a:ln>
        </p:spPr>
      </p:pic>
      <p:sp>
        <p:nvSpPr>
          <p:cNvPr id="138" name="Google Shape;138;p17"/>
          <p:cNvSpPr txBox="1"/>
          <p:nvPr/>
        </p:nvSpPr>
        <p:spPr>
          <a:xfrm>
            <a:off x="4579575" y="3305288"/>
            <a:ext cx="45159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Plans to integrate with Tesla/SpaceX, simulations, Optimus robots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Weak at multimodal features, image understanding and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Plans: August - coding, September - multimodal, October - Video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Foundation Model v7 - In training with improved video features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Real world testing: business, game development, biomed research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https://artificialanalysis.ai/models/grok-4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39" name="Google Shape;139;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79569" y="1103725"/>
            <a:ext cx="4515907" cy="2066113"/>
          </a:xfrm>
          <a:prstGeom prst="rect">
            <a:avLst/>
          </a:prstGeom>
          <a:noFill/>
          <a:ln w="9525" cap="flat" cmpd="sng">
            <a:solidFill>
              <a:srgbClr val="FF0000"/>
            </a:solidFill>
            <a:prstDash val="solid"/>
            <a:round/>
            <a:headEnd type="none" w="sm" len="sm"/>
            <a:tailEnd type="none" w="sm" len="sm"/>
          </a:ln>
        </p:spPr>
      </p:pic>
      <p:sp>
        <p:nvSpPr>
          <p:cNvPr id="140" name="Google Shape;140;p17"/>
          <p:cNvSpPr txBox="1"/>
          <p:nvPr/>
        </p:nvSpPr>
        <p:spPr>
          <a:xfrm>
            <a:off x="6380975" y="49621"/>
            <a:ext cx="27144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#1 on Artificial Analysis Intelligence Index</a:t>
            </a:r>
            <a:r>
              <a:rPr lang="en" sz="1200" b="1">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(Grok4 - 73, OpenAI o3 - 70, Google Gemini 2.5 Pro - 70, Anthropic Claude 4 Opus - 64, DeepSeek R1 0528 - 68)</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7"/>
              </a:rPr>
              <a:t>https://artificialanalysis.ai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41" name="Google Shape;141;p17"/>
          <p:cNvSpPr txBox="1"/>
          <p:nvPr/>
        </p:nvSpPr>
        <p:spPr>
          <a:xfrm>
            <a:off x="4579575" y="4564703"/>
            <a:ext cx="45159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API Price in/out per 1M tokens : $3/$15 (same as Claude 4 Sonnet)</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Subscriptions: SuprtGrok $30/mo &amp; SuperGrok Heavy $300/mo </a:t>
            </a:r>
            <a:endParaRPr sz="1200" b="1">
              <a:solidFill>
                <a:srgbClr val="FF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txBox="1"/>
          <p:nvPr/>
        </p:nvSpPr>
        <p:spPr>
          <a:xfrm>
            <a:off x="55075" y="-9225"/>
            <a:ext cx="1987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xAI's Grok 4 API</a:t>
            </a:r>
            <a:endParaRPr sz="2000" b="1" i="0" u="none" strike="noStrike" cap="none">
              <a:solidFill>
                <a:schemeClr val="dk1"/>
              </a:solidFill>
              <a:latin typeface="Calibri"/>
              <a:ea typeface="Calibri"/>
              <a:cs typeface="Calibri"/>
              <a:sym typeface="Calibri"/>
            </a:endParaRPr>
          </a:p>
        </p:txBody>
      </p:sp>
      <p:sp>
        <p:nvSpPr>
          <p:cNvPr id="147" name="Google Shape;147;p18"/>
          <p:cNvSpPr txBox="1"/>
          <p:nvPr/>
        </p:nvSpPr>
        <p:spPr>
          <a:xfrm>
            <a:off x="55075" y="522425"/>
            <a:ext cx="44235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pip install xai-sdk</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export XAI_API_KEY="your_api_key"</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from xai_sdk import Client</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from xai_sdk.chat import user, system</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client = Client(</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api_host="api.x.ai"</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chat = client.chat.create(model="grok-4-0709", temperature=0)</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chat.append(system("You are a PhD-level mathematician."))</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chat.append(user("What is 2 + 2?"))</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response = chat.sample()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print(response.content)</a:t>
            </a:r>
            <a:endParaRPr sz="900" b="1">
              <a:solidFill>
                <a:srgbClr val="3C78D8"/>
              </a:solidFill>
              <a:latin typeface="Roboto Mono"/>
              <a:ea typeface="Roboto Mono"/>
              <a:cs typeface="Roboto Mono"/>
              <a:sym typeface="Roboto Mono"/>
            </a:endParaRPr>
          </a:p>
        </p:txBody>
      </p:sp>
      <p:sp>
        <p:nvSpPr>
          <p:cNvPr id="148" name="Google Shape;148;p18"/>
          <p:cNvSpPr txBox="1"/>
          <p:nvPr/>
        </p:nvSpPr>
        <p:spPr>
          <a:xfrm>
            <a:off x="55075" y="2896900"/>
            <a:ext cx="4698600" cy="209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900" b="1">
                <a:solidFill>
                  <a:srgbClr val="6AA84F"/>
                </a:solidFill>
                <a:latin typeface="Roboto Mono"/>
                <a:ea typeface="Roboto Mono"/>
                <a:cs typeface="Roboto Mono"/>
                <a:sym typeface="Roboto Mono"/>
              </a:rPr>
              <a:t># streaming</a:t>
            </a:r>
            <a:endParaRPr sz="9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from xai_sdk import XAI</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llm = XAI(api_key="your_api_key", model="grok-3")</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response = llm.invoke(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messages=[{"role": "user", "content": "Tell me a joke!"}],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stream=True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for chunk in response: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if chunk.choices[0].delta and chunk.choices[0].delta.content:</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        print(chunk.choices[0].delta.content, end="", flush=True)</a:t>
            </a:r>
            <a:endParaRPr sz="9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b="1">
                <a:solidFill>
                  <a:srgbClr val="3C78D8"/>
                </a:solidFill>
                <a:latin typeface="Roboto Mono"/>
                <a:ea typeface="Roboto Mono"/>
                <a:cs typeface="Roboto Mono"/>
                <a:sym typeface="Roboto Mono"/>
              </a:rPr>
              <a:t>print()</a:t>
            </a:r>
            <a:endParaRPr sz="900" b="1">
              <a:solidFill>
                <a:srgbClr val="3C78D8"/>
              </a:solidFill>
              <a:latin typeface="Roboto Mono"/>
              <a:ea typeface="Roboto Mono"/>
              <a:cs typeface="Roboto Mono"/>
              <a:sym typeface="Roboto Mono"/>
            </a:endParaRPr>
          </a:p>
        </p:txBody>
      </p:sp>
      <p:sp>
        <p:nvSpPr>
          <p:cNvPr id="149" name="Google Shape;149;p18"/>
          <p:cNvSpPr txBox="1"/>
          <p:nvPr/>
        </p:nvSpPr>
        <p:spPr>
          <a:xfrm>
            <a:off x="4655475" y="1268875"/>
            <a:ext cx="43608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133350" algn="l" rtl="0">
              <a:lnSpc>
                <a:spcPct val="100000"/>
              </a:lnSpc>
              <a:spcBef>
                <a:spcPts val="0"/>
              </a:spcBef>
              <a:spcAft>
                <a:spcPts val="0"/>
              </a:spcAft>
              <a:buSzPts val="1200"/>
              <a:buFont typeface="Roboto Mono"/>
              <a:buChar char="●"/>
            </a:pPr>
            <a:r>
              <a:rPr lang="en" sz="1200" b="1" u="sng">
                <a:solidFill>
                  <a:schemeClr val="hlink"/>
                </a:solidFill>
                <a:latin typeface="Roboto Mono"/>
                <a:ea typeface="Roboto Mono"/>
                <a:cs typeface="Roboto Mono"/>
                <a:sym typeface="Roboto Mono"/>
                <a:hlinkClick r:id="rId3"/>
              </a:rPr>
              <a:t>https://www.youtube.com/watch?v=KtWVjR26CMY</a:t>
            </a:r>
            <a:r>
              <a:rPr lang="en" sz="1200" b="1">
                <a:solidFill>
                  <a:srgbClr val="3C78D8"/>
                </a:solidFill>
                <a:latin typeface="Roboto Mono"/>
                <a:ea typeface="Roboto Mono"/>
                <a:cs typeface="Roboto Mono"/>
                <a:sym typeface="Roboto Mono"/>
              </a:rPr>
              <a:t> </a:t>
            </a:r>
            <a:endParaRPr sz="1200" b="1">
              <a:solidFill>
                <a:srgbClr val="3C78D8"/>
              </a:solidFill>
              <a:latin typeface="Roboto Mono"/>
              <a:ea typeface="Roboto Mono"/>
              <a:cs typeface="Roboto Mono"/>
              <a:sym typeface="Roboto Mono"/>
            </a:endParaRPr>
          </a:p>
          <a:p>
            <a:pPr marL="228600" marR="0" lvl="0" indent="-133350" algn="l" rtl="0">
              <a:lnSpc>
                <a:spcPct val="100000"/>
              </a:lnSpc>
              <a:spcBef>
                <a:spcPts val="0"/>
              </a:spcBef>
              <a:spcAft>
                <a:spcPts val="0"/>
              </a:spcAft>
              <a:buClr>
                <a:srgbClr val="3C78D8"/>
              </a:buClr>
              <a:buSzPts val="1200"/>
              <a:buFont typeface="Roboto Mono"/>
              <a:buChar char="●"/>
            </a:pPr>
            <a:r>
              <a:rPr lang="en" sz="1200" b="1" u="sng">
                <a:solidFill>
                  <a:schemeClr val="hlink"/>
                </a:solidFill>
                <a:latin typeface="Roboto Mono"/>
                <a:ea typeface="Roboto Mono"/>
                <a:cs typeface="Roboto Mono"/>
                <a:sym typeface="Roboto Mono"/>
                <a:hlinkClick r:id="rId4"/>
              </a:rPr>
              <a:t>https://mer.vin/2025/07/xai-sdk-api/</a:t>
            </a:r>
            <a:r>
              <a:rPr lang="en" sz="1200" b="1">
                <a:solidFill>
                  <a:srgbClr val="3C78D8"/>
                </a:solidFill>
                <a:latin typeface="Roboto Mono"/>
                <a:ea typeface="Roboto Mono"/>
                <a:cs typeface="Roboto Mono"/>
                <a:sym typeface="Roboto Mono"/>
              </a:rPr>
              <a:t> </a:t>
            </a:r>
            <a:endParaRPr sz="1200" b="1">
              <a:solidFill>
                <a:srgbClr val="3C78D8"/>
              </a:solidFill>
              <a:latin typeface="Roboto Mono"/>
              <a:ea typeface="Roboto Mono"/>
              <a:cs typeface="Roboto Mono"/>
              <a:sym typeface="Roboto Mono"/>
            </a:endParaRPr>
          </a:p>
          <a:p>
            <a:pPr marL="228600" marR="0" lvl="0" indent="-133350" algn="l" rtl="0">
              <a:lnSpc>
                <a:spcPct val="100000"/>
              </a:lnSpc>
              <a:spcBef>
                <a:spcPts val="0"/>
              </a:spcBef>
              <a:spcAft>
                <a:spcPts val="0"/>
              </a:spcAft>
              <a:buClr>
                <a:srgbClr val="3C78D8"/>
              </a:buClr>
              <a:buSzPts val="1200"/>
              <a:buFont typeface="Roboto Mono"/>
              <a:buChar char="●"/>
            </a:pPr>
            <a:r>
              <a:rPr lang="en" sz="1200" b="1" u="sng">
                <a:solidFill>
                  <a:schemeClr val="hlink"/>
                </a:solidFill>
                <a:latin typeface="Roboto Mono"/>
                <a:ea typeface="Roboto Mono"/>
                <a:cs typeface="Roboto Mono"/>
                <a:sym typeface="Roboto Mono"/>
                <a:hlinkClick r:id="rId5"/>
              </a:rPr>
              <a:t>https://x.ai/api</a:t>
            </a:r>
            <a:r>
              <a:rPr lang="en" sz="1200" b="1">
                <a:solidFill>
                  <a:srgbClr val="3C78D8"/>
                </a:solidFill>
                <a:latin typeface="Roboto Mono"/>
                <a:ea typeface="Roboto Mono"/>
                <a:cs typeface="Roboto Mono"/>
                <a:sym typeface="Roboto Mono"/>
              </a:rPr>
              <a:t> </a:t>
            </a:r>
            <a:endParaRPr sz="1200" b="1">
              <a:solidFill>
                <a:srgbClr val="3C78D8"/>
              </a:solidFill>
              <a:latin typeface="Roboto Mono"/>
              <a:ea typeface="Roboto Mono"/>
              <a:cs typeface="Roboto Mono"/>
              <a:sym typeface="Roboto Mono"/>
            </a:endParaRPr>
          </a:p>
          <a:p>
            <a:pPr marL="228600" marR="0" lvl="0" indent="-133350" algn="l" rtl="0">
              <a:lnSpc>
                <a:spcPct val="100000"/>
              </a:lnSpc>
              <a:spcBef>
                <a:spcPts val="0"/>
              </a:spcBef>
              <a:spcAft>
                <a:spcPts val="0"/>
              </a:spcAft>
              <a:buClr>
                <a:srgbClr val="3C78D8"/>
              </a:buClr>
              <a:buSzPts val="1200"/>
              <a:buFont typeface="Roboto Mono"/>
              <a:buChar char="●"/>
            </a:pPr>
            <a:r>
              <a:rPr lang="en" sz="1200" b="1" u="sng">
                <a:solidFill>
                  <a:schemeClr val="hlink"/>
                </a:solidFill>
                <a:latin typeface="Roboto Mono"/>
                <a:ea typeface="Roboto Mono"/>
                <a:cs typeface="Roboto Mono"/>
                <a:sym typeface="Roboto Mono"/>
                <a:hlinkClick r:id="rId6"/>
              </a:rPr>
              <a:t>https://docs.praison.ai/docs/index</a:t>
            </a:r>
            <a:r>
              <a:rPr lang="en" sz="1200" b="1">
                <a:solidFill>
                  <a:srgbClr val="3C78D8"/>
                </a:solidFill>
                <a:latin typeface="Roboto Mono"/>
                <a:ea typeface="Roboto Mono"/>
                <a:cs typeface="Roboto Mono"/>
                <a:sym typeface="Roboto Mono"/>
              </a:rPr>
              <a:t> </a:t>
            </a:r>
            <a:endParaRPr sz="1200" b="1">
              <a:solidFill>
                <a:srgbClr val="3C78D8"/>
              </a:solidFill>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9"/>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55" name="Google Shape;155;p19"/>
          <p:cNvSpPr txBox="1"/>
          <p:nvPr/>
        </p:nvSpPr>
        <p:spPr>
          <a:xfrm>
            <a:off x="55075" y="362542"/>
            <a:ext cx="44460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HuggingFace SmolLM3</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small (3B params), multilingual, long-context (128k) reasoner</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fully open, Instruct model, think/no_think modes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6 languages: English, French, Spanish, German, Italian, Portuguese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3"/>
              </a:rPr>
              <a:t>https://huggingface.co/blog/smollm3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https://github.com/huggingface/blog/blob/main/smollm3.md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56" name="Google Shape;156;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094575" y="104799"/>
            <a:ext cx="2367252" cy="1643651"/>
          </a:xfrm>
          <a:prstGeom prst="rect">
            <a:avLst/>
          </a:prstGeom>
          <a:noFill/>
          <a:ln w="9525" cap="flat" cmpd="sng">
            <a:solidFill>
              <a:srgbClr val="FF0000"/>
            </a:solidFill>
            <a:prstDash val="solid"/>
            <a:round/>
            <a:headEnd type="none" w="sm" len="sm"/>
            <a:tailEnd type="none" w="sm" len="sm"/>
          </a:ln>
        </p:spPr>
      </p:pic>
      <p:sp>
        <p:nvSpPr>
          <p:cNvPr id="157" name="Google Shape;157;p19"/>
          <p:cNvSpPr txBox="1"/>
          <p:nvPr/>
        </p:nvSpPr>
        <p:spPr>
          <a:xfrm>
            <a:off x="55075" y="1591475"/>
            <a:ext cx="44460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Meta has acquired NFDG fund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$1.1 billion fund that achieved a stunning 4x return in just two years (at least on paper)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NFDG was founded by two of Silicon Valley’s most respected figures: Nat Friedman, former CEO of GitHub, and Daniel Gross, formerly a partner at Y Combinator. The duo launched their venture fund in 2023, raising an impressive $1.1 billion in their debut fund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AI Focus: Betting Big on Artificial Intelligence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6"/>
              </a:rPr>
              <a:t>https://www.saastr.com/the-1-1b-vc-fund-that-4xd-in-two-years-then-got-acquired-by-meta/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58" name="Google Shape;158;p19"/>
          <p:cNvSpPr txBox="1"/>
          <p:nvPr/>
        </p:nvSpPr>
        <p:spPr>
          <a:xfrm>
            <a:off x="55075" y="3571435"/>
            <a:ext cx="44460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Energy-Based Transformers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Energy-Based Transformers (EBTs) - generalizable reasoning/System 2 Thinking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First approach to outscale feed-forward Transformers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EBTs can think over every single prediction being made (i.e. every token in language modeling) and tend to generalize better than existing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https://github.com/alexiglad/EBT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59" name="Google Shape;159;p1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31150" y="1871949"/>
            <a:ext cx="2131975" cy="1200301"/>
          </a:xfrm>
          <a:prstGeom prst="rect">
            <a:avLst/>
          </a:prstGeom>
          <a:noFill/>
          <a:ln w="9525" cap="flat" cmpd="sng">
            <a:solidFill>
              <a:srgbClr val="FF0000"/>
            </a:solidFill>
            <a:prstDash val="solid"/>
            <a:round/>
            <a:headEnd type="none" w="sm" len="sm"/>
            <a:tailEnd type="none" w="sm" len="sm"/>
          </a:ln>
        </p:spPr>
      </p:pic>
      <p:pic>
        <p:nvPicPr>
          <p:cNvPr id="160" name="Google Shape;160;p19"/>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31144" y="3683227"/>
            <a:ext cx="3647206" cy="1200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66" name="Google Shape;166;p20"/>
          <p:cNvSpPr txBox="1"/>
          <p:nvPr/>
        </p:nvSpPr>
        <p:spPr>
          <a:xfrm>
            <a:off x="55075" y="340221"/>
            <a:ext cx="44460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Surge AI Raising $1B at $15B+ Valuation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Surge AI Raising $1B at $15B+ Valuation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Surge AI, competitor of Scale AI, reporting $1+ Bln revenue and preparing its first capital raise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As Scale AI losing key clients like Google and OpenAI (because of joining Meta), Surge is positioned as the new trusted high‑quality data-labeling provider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Surge AI, founded in 2020 by ex-Google/Meta engineer </a:t>
            </a:r>
            <a:r>
              <a:rPr lang="en" sz="1200" b="1">
                <a:solidFill>
                  <a:srgbClr val="FF0000"/>
                </a:solidFill>
                <a:latin typeface="Calibri"/>
                <a:ea typeface="Calibri"/>
                <a:cs typeface="Calibri"/>
                <a:sym typeface="Calibri"/>
              </a:rPr>
              <a:t>Edwin Chen</a:t>
            </a:r>
            <a:r>
              <a:rPr lang="en" sz="1200">
                <a:solidFill>
                  <a:schemeClr val="dk1"/>
                </a:solidFill>
                <a:latin typeface="Calibri"/>
                <a:ea typeface="Calibri"/>
                <a:cs typeface="Calibri"/>
                <a:sym typeface="Calibri"/>
              </a:rPr>
              <a:t>, a former engineer at Google, Meta (Facebook), and Twitter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company is headquartered in San Francisco, California, and has quickly become a major player in the AI data infrastructure space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https://www.linkedin.com/company/surge-ai/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https://www.surgehq.ai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67" name="Google Shape;167;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3475" y="362550"/>
            <a:ext cx="1907475" cy="820800"/>
          </a:xfrm>
          <a:prstGeom prst="rect">
            <a:avLst/>
          </a:prstGeom>
          <a:noFill/>
          <a:ln w="9525" cap="flat" cmpd="sng">
            <a:solidFill>
              <a:srgbClr val="FF0000"/>
            </a:solidFill>
            <a:prstDash val="solid"/>
            <a:round/>
            <a:headEnd type="none" w="sm" len="sm"/>
            <a:tailEnd type="none" w="sm" len="sm"/>
          </a:ln>
        </p:spPr>
      </p:pic>
      <p:pic>
        <p:nvPicPr>
          <p:cNvPr id="168" name="Google Shape;168;p20"/>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627025" y="654575"/>
            <a:ext cx="1198474" cy="1433274"/>
          </a:xfrm>
          <a:prstGeom prst="rect">
            <a:avLst/>
          </a:prstGeom>
          <a:noFill/>
          <a:ln w="9525" cap="flat" cmpd="sng">
            <a:solidFill>
              <a:srgbClr val="FF0000"/>
            </a:solidFill>
            <a:prstDash val="solid"/>
            <a:round/>
            <a:headEnd type="none" w="sm" len="sm"/>
            <a:tailEnd type="none" w="sm" len="sm"/>
          </a:ln>
        </p:spPr>
      </p:pic>
      <p:sp>
        <p:nvSpPr>
          <p:cNvPr id="169" name="Google Shape;169;p20"/>
          <p:cNvSpPr txBox="1"/>
          <p:nvPr/>
        </p:nvSpPr>
        <p:spPr>
          <a:xfrm>
            <a:off x="55075" y="2785446"/>
            <a:ext cx="44460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Models requiring $10M+ to train now launch twice per month</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2017, only 2 AI models used more than 10²³ FLOPs (floating-point operations) for training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2024, that number jumped to 201 models - a 100x increase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largest models now cost $10s of millions to train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costs kick in around the 10²⁵ FLOP threshold. GPT-4 was apparently the first model to cross this 10²⁵ FLOP boundary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https://epoch.ai/data/large-scale-ai-models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70" name="Google Shape;170;p20"/>
          <p:cNvSpPr txBox="1"/>
          <p:nvPr/>
        </p:nvSpPr>
        <p:spPr>
          <a:xfrm>
            <a:off x="5002799" y="4354500"/>
            <a:ext cx="4089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Kimi-Researcher - autonomous research agent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Moonshot AI, China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both OpenAI Deep Research and Gemini 2.5 Pro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https://x.com/nrqa__/status/1940425696108851509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71" name="Google Shape;171;p20"/>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581300" y="2145600"/>
            <a:ext cx="1447800" cy="2171700"/>
          </a:xfrm>
          <a:prstGeom prst="rect">
            <a:avLst/>
          </a:prstGeom>
          <a:noFill/>
          <a:ln w="9525" cap="flat" cmpd="sng">
            <a:solidFill>
              <a:srgbClr val="FF0000"/>
            </a:solidFill>
            <a:prstDash val="solid"/>
            <a:round/>
            <a:headEnd type="none" w="sm" len="sm"/>
            <a:tailEnd type="none" w="sm" len="sm"/>
          </a:ln>
        </p:spPr>
      </p:pic>
      <p:pic>
        <p:nvPicPr>
          <p:cNvPr id="172" name="Google Shape;172;p20"/>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721425" y="2983525"/>
            <a:ext cx="2370375" cy="13337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1"/>
          <p:cNvSpPr txBox="1"/>
          <p:nvPr/>
        </p:nvSpPr>
        <p:spPr>
          <a:xfrm>
            <a:off x="444992" y="1191874"/>
            <a:ext cx="4337700" cy="24936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We post a video every Friday</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Links to slides are under the videos</a:t>
            </a:r>
            <a:endParaRPr sz="1800" b="1" i="0" u="none" strike="noStrike" cap="none">
              <a:solidFill>
                <a:srgbClr val="000000"/>
              </a:solidFill>
              <a:latin typeface="Calibri"/>
              <a:ea typeface="Calibri"/>
              <a:cs typeface="Calibri"/>
              <a:sym typeface="Calibri"/>
            </a:endParaRPr>
          </a:p>
        </p:txBody>
      </p:sp>
      <p:pic>
        <p:nvPicPr>
          <p:cNvPr id="178" name="Google Shape;178;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2"/>
          <p:cNvSpPr txBox="1"/>
          <p:nvPr/>
        </p:nvSpPr>
        <p:spPr>
          <a:xfrm>
            <a:off x="55075" y="-38641"/>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84" name="Google Shape;184;p22"/>
          <p:cNvSpPr txBox="1"/>
          <p:nvPr/>
        </p:nvSpPr>
        <p:spPr>
          <a:xfrm>
            <a:off x="55534" y="284342"/>
            <a:ext cx="4446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 has restructured its AI organization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FAIR (Facebook AI Research) - a "small, prestigious lab" focused on fundamental AI research, exploratory and foundational work. It does not train large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MSL (Meta Superintelligence Labs) consolidates all major AI efforts, including GenAI (llama models), large-scale model training and applied AI development. Is led by Alexandr Wang, former CEO of Scale AI, and Nat Friedman, former CEO of GitHub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 recruited 11+ top experts from OpenAI, DeepMind, Anthropic</a:t>
            </a:r>
            <a:endParaRPr sz="1200">
              <a:solidFill>
                <a:schemeClr val="dk1"/>
              </a:solidFill>
              <a:latin typeface="Calibri"/>
              <a:ea typeface="Calibri"/>
              <a:cs typeface="Calibri"/>
              <a:sym typeface="Calibri"/>
            </a:endParaRPr>
          </a:p>
        </p:txBody>
      </p:sp>
      <p:sp>
        <p:nvSpPr>
          <p:cNvPr id="185" name="Google Shape;185;p22"/>
          <p:cNvSpPr txBox="1"/>
          <p:nvPr/>
        </p:nvSpPr>
        <p:spPr>
          <a:xfrm>
            <a:off x="6882175" y="1660500"/>
            <a:ext cx="21729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Small, room-temperature quantum computers that use light</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3"/>
              </a:rPr>
              <a:t>https://www.nature.com/articles/s41586-025-09044-5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6" name="Google Shape;186;p22"/>
          <p:cNvSpPr txBox="1"/>
          <p:nvPr/>
        </p:nvSpPr>
        <p:spPr>
          <a:xfrm>
            <a:off x="55534" y="2025200"/>
            <a:ext cx="27048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Stop Using Cursor - a Guide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900" u="sng">
                <a:solidFill>
                  <a:schemeClr val="hlink"/>
                </a:solidFill>
                <a:latin typeface="Calibri"/>
                <a:ea typeface="Calibri"/>
                <a:cs typeface="Calibri"/>
                <a:sym typeface="Calibri"/>
                <a:hlinkClick r:id="rId4"/>
              </a:rPr>
              <a:t>https://www.youtube.com/watch?v=a7ccv_fMoNA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87" name="Google Shape;187;p22"/>
          <p:cNvSpPr txBox="1"/>
          <p:nvPr/>
        </p:nvSpPr>
        <p:spPr>
          <a:xfrm>
            <a:off x="55534" y="2634442"/>
            <a:ext cx="4446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Anthropic "Claude Code" in VSCode &amp; PyCharm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Made generally available in June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VS Code: "this plugin requires Claude Code to be installed separately: </a:t>
            </a:r>
            <a:r>
              <a:rPr lang="en" sz="1200" u="sng">
                <a:solidFill>
                  <a:schemeClr val="hlink"/>
                </a:solidFill>
                <a:latin typeface="Calibri"/>
                <a:ea typeface="Calibri"/>
                <a:cs typeface="Calibri"/>
                <a:sym typeface="Calibri"/>
                <a:hlinkClick r:id="rId5"/>
              </a:rPr>
              <a:t>https://www.anthropic.com/claude-code</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b="1">
                <a:solidFill>
                  <a:srgbClr val="3C78D8"/>
                </a:solidFill>
                <a:latin typeface="Calibri"/>
                <a:ea typeface="Calibri"/>
                <a:cs typeface="Calibri"/>
                <a:sym typeface="Calibri"/>
              </a:rPr>
              <a:t>npm install -g @anthropic-ai/claude-code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PyCharm - you do not need to separately install a standalone  "Claude Code" application outside of the plugin installation process</a:t>
            </a:r>
            <a:endParaRPr sz="1200">
              <a:solidFill>
                <a:schemeClr val="dk1"/>
              </a:solidFill>
              <a:latin typeface="Calibri"/>
              <a:ea typeface="Calibri"/>
              <a:cs typeface="Calibri"/>
              <a:sym typeface="Calibri"/>
            </a:endParaRPr>
          </a:p>
        </p:txBody>
      </p:sp>
      <p:sp>
        <p:nvSpPr>
          <p:cNvPr id="188" name="Google Shape;188;p22"/>
          <p:cNvSpPr txBox="1"/>
          <p:nvPr/>
        </p:nvSpPr>
        <p:spPr>
          <a:xfrm>
            <a:off x="55534" y="4418392"/>
            <a:ext cx="44460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Gemini Nano in Chrome browser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Starting with version 138. For example the Prompt API</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https://x.com/swyx/status/1942437525525790838</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https://github.com/swyxio/swyxdotio/issues/536</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89" name="Google Shape;189;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98575" y="397925"/>
            <a:ext cx="2030574" cy="1142200"/>
          </a:xfrm>
          <a:prstGeom prst="rect">
            <a:avLst/>
          </a:prstGeom>
          <a:noFill/>
          <a:ln w="9525" cap="flat" cmpd="sng">
            <a:solidFill>
              <a:srgbClr val="FF0000"/>
            </a:solidFill>
            <a:prstDash val="solid"/>
            <a:round/>
            <a:headEnd type="none" w="sm" len="sm"/>
            <a:tailEnd type="none" w="sm" len="sm"/>
          </a:ln>
        </p:spPr>
      </p:pic>
      <p:pic>
        <p:nvPicPr>
          <p:cNvPr id="190" name="Google Shape;190;p22"/>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008025" y="464900"/>
            <a:ext cx="1911516" cy="1075226"/>
          </a:xfrm>
          <a:prstGeom prst="rect">
            <a:avLst/>
          </a:prstGeom>
          <a:noFill/>
          <a:ln>
            <a:noFill/>
          </a:ln>
        </p:spPr>
      </p:pic>
      <p:pic>
        <p:nvPicPr>
          <p:cNvPr id="191" name="Google Shape;191;p22"/>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2816209" y="2025200"/>
            <a:ext cx="1551600" cy="387900"/>
          </a:xfrm>
          <a:prstGeom prst="rect">
            <a:avLst/>
          </a:prstGeom>
          <a:noFill/>
          <a:ln>
            <a:noFill/>
          </a:ln>
        </p:spPr>
      </p:pic>
      <p:pic>
        <p:nvPicPr>
          <p:cNvPr id="192" name="Google Shape;192;p22"/>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98574" y="2730650"/>
            <a:ext cx="2030576" cy="1052413"/>
          </a:xfrm>
          <a:prstGeom prst="rect">
            <a:avLst/>
          </a:prstGeom>
          <a:noFill/>
          <a:ln w="9525" cap="flat" cmpd="sng">
            <a:solidFill>
              <a:srgbClr val="FF0000"/>
            </a:solidFill>
            <a:prstDash val="solid"/>
            <a:round/>
            <a:headEnd type="none" w="sm" len="sm"/>
            <a:tailEnd type="none" w="sm" len="sm"/>
          </a:ln>
        </p:spPr>
      </p:pic>
      <p:pic>
        <p:nvPicPr>
          <p:cNvPr id="193" name="Google Shape;193;p22"/>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698575" y="4238125"/>
            <a:ext cx="1512250" cy="8450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199" name="Google Shape;199;p23"/>
          <p:cNvSpPr txBox="1"/>
          <p:nvPr/>
        </p:nvSpPr>
        <p:spPr>
          <a:xfrm>
            <a:off x="55075" y="347614"/>
            <a:ext cx="44460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DeepSWE Open-Source RL Coding Agent from Together AI</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Together AI has released DeepSWE, a fully open-source coding agent trained with reinforcement learning on Qwen3-32B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Achieving 59% on SWEBench, DeepSWE leads among open-weight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with full training stack via rLLM</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https://www.marktechpost.com/2025/07/02/together-ai-releases-deepswe-a-fully-open-source-rl-trained-coding-agent-based-on-qwen3-32b-and-achieves-59-on-swebench/</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00" name="Google Shape;200;p23"/>
          <p:cNvSpPr txBox="1"/>
          <p:nvPr/>
        </p:nvSpPr>
        <p:spPr>
          <a:xfrm>
            <a:off x="55075" y="1764035"/>
            <a:ext cx="4446000" cy="155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DeepSeek R1T2 Chimera by TNG (Germany)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Open-sourced under MIT on Hugging Face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200% Faster, Smarter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LLM built by merging R1, V3-0324, and R1-0528</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Achieving 200% faster speed than R1-0528 with improved output compactness and benchmark performance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R1T2 showcases the power of Assembly-of-Experts at scale</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https://www.marktechpost.com/2025/07/03/deepseek-r1t2-chimera-200-faster-than-r1-0528-with-improved-reasoning-and-compact-output/</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01" name="Google Shape;201;p23"/>
          <p:cNvSpPr txBox="1"/>
          <p:nvPr/>
        </p:nvSpPr>
        <p:spPr>
          <a:xfrm>
            <a:off x="6955600" y="3529550"/>
            <a:ext cx="2144400" cy="100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FF0000"/>
                </a:solidFill>
                <a:latin typeface="Calibri"/>
                <a:ea typeface="Calibri"/>
                <a:cs typeface="Calibri"/>
                <a:sym typeface="Calibri"/>
              </a:rPr>
              <a:t>Perplexity launches a $200/mo “Max” plan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with unlimited access to frontier models</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https://techcrunch.com/2025/07/02/perplexity-launches-a-200-monthly-subscription-plan/</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02" name="Google Shape;202;p23"/>
          <p:cNvSpPr txBox="1"/>
          <p:nvPr/>
        </p:nvSpPr>
        <p:spPr>
          <a:xfrm>
            <a:off x="1587900" y="4533038"/>
            <a:ext cx="23901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FF0000"/>
                </a:solidFill>
                <a:latin typeface="Calibri"/>
                <a:ea typeface="Calibri"/>
                <a:cs typeface="Calibri"/>
                <a:sym typeface="Calibri"/>
              </a:rPr>
              <a:t>Baidu launches AI video generator</a:t>
            </a:r>
            <a:endParaRPr sz="8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https://www.reuters.com/technology/baidu-launches-ai-video-generator-overhauls-search-features-2025-07-02/</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03" name="Google Shape;203;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075" y="4177669"/>
            <a:ext cx="1392126" cy="928076"/>
          </a:xfrm>
          <a:prstGeom prst="rect">
            <a:avLst/>
          </a:prstGeom>
          <a:noFill/>
          <a:ln w="9525" cap="flat" cmpd="sng">
            <a:solidFill>
              <a:srgbClr val="FF0000"/>
            </a:solidFill>
            <a:prstDash val="solid"/>
            <a:round/>
            <a:headEnd type="none" w="sm" len="sm"/>
            <a:tailEnd type="none" w="sm" len="sm"/>
          </a:ln>
        </p:spPr>
      </p:pic>
      <p:pic>
        <p:nvPicPr>
          <p:cNvPr id="204" name="Google Shape;204;p2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503650" y="1811025"/>
            <a:ext cx="1311500" cy="1637750"/>
          </a:xfrm>
          <a:prstGeom prst="rect">
            <a:avLst/>
          </a:prstGeom>
          <a:noFill/>
          <a:ln w="9525" cap="flat" cmpd="sng">
            <a:solidFill>
              <a:srgbClr val="FF0000"/>
            </a:solidFill>
            <a:prstDash val="solid"/>
            <a:round/>
            <a:headEnd type="none" w="sm" len="sm"/>
            <a:tailEnd type="none" w="sm" len="sm"/>
          </a:ln>
        </p:spPr>
      </p:pic>
      <p:pic>
        <p:nvPicPr>
          <p:cNvPr id="205" name="Google Shape;205;p23"/>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643675" y="469137"/>
            <a:ext cx="2104900" cy="1130084"/>
          </a:xfrm>
          <a:prstGeom prst="rect">
            <a:avLst/>
          </a:prstGeom>
          <a:noFill/>
          <a:ln w="9525" cap="flat" cmpd="sng">
            <a:solidFill>
              <a:srgbClr val="FF0000"/>
            </a:solidFill>
            <a:prstDash val="solid"/>
            <a:round/>
            <a:headEnd type="none" w="sm" len="sm"/>
            <a:tailEnd type="none" w="sm" len="sm"/>
          </a:ln>
        </p:spPr>
      </p:pic>
      <p:pic>
        <p:nvPicPr>
          <p:cNvPr id="206" name="Google Shape;206;p23"/>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43681" y="1764022"/>
            <a:ext cx="2104899" cy="1136652"/>
          </a:xfrm>
          <a:prstGeom prst="rect">
            <a:avLst/>
          </a:prstGeom>
          <a:noFill/>
          <a:ln w="9525" cap="flat" cmpd="sng">
            <a:solidFill>
              <a:srgbClr val="FF0000"/>
            </a:solidFill>
            <a:prstDash val="solid"/>
            <a:round/>
            <a:headEnd type="none" w="sm" len="sm"/>
            <a:tailEnd type="none" w="sm" len="sm"/>
          </a:ln>
        </p:spPr>
      </p:pic>
      <p:sp>
        <p:nvSpPr>
          <p:cNvPr id="207" name="Google Shape;207;p23"/>
          <p:cNvSpPr txBox="1"/>
          <p:nvPr/>
        </p:nvSpPr>
        <p:spPr>
          <a:xfrm>
            <a:off x="55075" y="3366579"/>
            <a:ext cx="44460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FF0000"/>
                </a:solidFill>
                <a:latin typeface="Calibri"/>
                <a:ea typeface="Calibri"/>
                <a:cs typeface="Calibri"/>
                <a:sym typeface="Calibri"/>
              </a:rPr>
              <a:t>How to add long-term memory to your Gemini 2.5 chatbot using the Gemini API and Mem0</a:t>
            </a:r>
            <a:endParaRPr sz="9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900" u="sng">
                <a:solidFill>
                  <a:schemeClr val="hlink"/>
                </a:solidFill>
                <a:latin typeface="Calibri"/>
                <a:ea typeface="Calibri"/>
                <a:cs typeface="Calibri"/>
                <a:sym typeface="Calibri"/>
                <a:hlinkClick r:id="rId11"/>
              </a:rPr>
              <a:t>https://github.com/mem0ai/mem0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900" u="sng">
                <a:solidFill>
                  <a:schemeClr val="hlink"/>
                </a:solidFill>
                <a:latin typeface="Calibri"/>
                <a:ea typeface="Calibri"/>
                <a:cs typeface="Calibri"/>
                <a:sym typeface="Calibri"/>
                <a:hlinkClick r:id="rId12"/>
              </a:rPr>
              <a:t>https://www.philschmid.de/gemini-with-memory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08" name="Google Shape;208;p23"/>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2705125" y="3719799"/>
            <a:ext cx="2636554" cy="4578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5272</Words>
  <Application>Microsoft Macintosh PowerPoint</Application>
  <PresentationFormat>On-screen Show (16:9)</PresentationFormat>
  <Paragraphs>594</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Roboto Mono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2025-07-10T23:00:14Z</dcterms:modified>
</cp:coreProperties>
</file>