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22"/>
      <p:bold r:id="rId23"/>
    </p:embeddedFont>
    <p:embeddedFont>
      <p:font typeface="Roboto Mono" pitchFamily="49" charset="0"/>
      <p:regular r:id="rId24"/>
      <p:bold r:id="rId25"/>
      <p:italic r:id="rId26"/>
      <p:boldItalic r:id="rId27"/>
    </p:embeddedFont>
    <p:embeddedFont>
      <p:font typeface="Victor Mono" panose="02000009000000000000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812E38-7E77-474D-86AE-AA2572ACAA68}">
  <a:tblStyle styleId="{16812E38-7E77-474D-86AE-AA2572ACAA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49e68e12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a49e68e12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49e68e12c_1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a49e68e12c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19544bf11_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3219544bf1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19544bf1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3219544bf1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219544bf1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3219544bf1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2c12b6cc0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322c12b6cc0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2c12b6cc0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322c12b6cc0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2b2aeb0d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322b2aeb0df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2b2aeb0d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322b2aeb0d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2b82ec1a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322b82ec1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swerDotAI/fasthtml/tree/main/examples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fastht.ml" TargetMode="External"/><Relationship Id="rId7" Type="http://schemas.openxmlformats.org/officeDocument/2006/relationships/hyperlink" Target="https://github.com/AnswerDotAI/fasthtml-tut" TargetMode="External"/><Relationship Id="rId12" Type="http://schemas.openxmlformats.org/officeDocument/2006/relationships/hyperlink" Target="http://127.0.0.1:800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fastht.ml/tutorials/by_example.html" TargetMode="External"/><Relationship Id="rId11" Type="http://schemas.openxmlformats.org/officeDocument/2006/relationships/hyperlink" Target="https://www.youtube.com/watch?v=evAb2x34Jqk" TargetMode="External"/><Relationship Id="rId5" Type="http://schemas.openxmlformats.org/officeDocument/2006/relationships/hyperlink" Target="https://docs.fastht.ml" TargetMode="External"/><Relationship Id="rId10" Type="http://schemas.openxmlformats.org/officeDocument/2006/relationships/hyperlink" Target="https://h2x.answer.ai" TargetMode="External"/><Relationship Id="rId4" Type="http://schemas.openxmlformats.org/officeDocument/2006/relationships/hyperlink" Target="https://about.fastht.ml" TargetMode="External"/><Relationship Id="rId9" Type="http://schemas.openxmlformats.org/officeDocument/2006/relationships/hyperlink" Target="https://www.youtube.com/watch?v=Auqrm7WFc0I" TargetMode="External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cehold.co/200" TargetMode="External"/><Relationship Id="rId4" Type="http://schemas.openxmlformats.org/officeDocument/2006/relationships/hyperlink" Target="https://example.com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vuejs.org/" TargetMode="External"/><Relationship Id="rId18" Type="http://schemas.openxmlformats.org/officeDocument/2006/relationships/hyperlink" Target="https://loopback.io/" TargetMode="External"/><Relationship Id="rId26" Type="http://schemas.openxmlformats.org/officeDocument/2006/relationships/hyperlink" Target="https://en.wikipedia.org/wiki/Fiddler_(software)" TargetMode="External"/><Relationship Id="rId39" Type="http://schemas.openxmlformats.org/officeDocument/2006/relationships/image" Target="../media/image27.png"/><Relationship Id="rId21" Type="http://schemas.openxmlformats.org/officeDocument/2006/relationships/hyperlink" Target="https://swagger.io/" TargetMode="External"/><Relationship Id="rId34" Type="http://schemas.openxmlformats.org/officeDocument/2006/relationships/image" Target="../media/image22.png"/><Relationship Id="rId7" Type="http://schemas.openxmlformats.org/officeDocument/2006/relationships/hyperlink" Target="https://angularjs.org/" TargetMode="External"/><Relationship Id="rId12" Type="http://schemas.openxmlformats.org/officeDocument/2006/relationships/hyperlink" Target="https://en.wikipedia.org/wiki/Vue.js" TargetMode="External"/><Relationship Id="rId17" Type="http://schemas.openxmlformats.org/officeDocument/2006/relationships/hyperlink" Target="https://nativescript.org/" TargetMode="External"/><Relationship Id="rId25" Type="http://schemas.openxmlformats.org/officeDocument/2006/relationships/hyperlink" Target="https://kaleguy.github.io/" TargetMode="External"/><Relationship Id="rId33" Type="http://schemas.openxmlformats.org/officeDocument/2006/relationships/image" Target="../media/image21.png"/><Relationship Id="rId38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en.wikipedia.org/wiki/TypeScript" TargetMode="External"/><Relationship Id="rId20" Type="http://schemas.openxmlformats.org/officeDocument/2006/relationships/hyperlink" Target="https://www.heroku.com/" TargetMode="External"/><Relationship Id="rId29" Type="http://schemas.openxmlformats.org/officeDocument/2006/relationships/hyperlink" Target="https://en.wikipedia.org/wiki/Svelt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AngularJS" TargetMode="External"/><Relationship Id="rId11" Type="http://schemas.openxmlformats.org/officeDocument/2006/relationships/hyperlink" Target="https://en.wikipedia.org/wiki/Npm_(software)" TargetMode="External"/><Relationship Id="rId24" Type="http://schemas.openxmlformats.org/officeDocument/2006/relationships/hyperlink" Target="https://github.com/mustache" TargetMode="External"/><Relationship Id="rId32" Type="http://schemas.openxmlformats.org/officeDocument/2006/relationships/image" Target="../media/image20.png"/><Relationship Id="rId37" Type="http://schemas.openxmlformats.org/officeDocument/2006/relationships/image" Target="../media/image25.png"/><Relationship Id="rId5" Type="http://schemas.openxmlformats.org/officeDocument/2006/relationships/hyperlink" Target="https://nodejs.org/" TargetMode="External"/><Relationship Id="rId15" Type="http://schemas.openxmlformats.org/officeDocument/2006/relationships/hyperlink" Target="https://en.wikipedia.org/wiki/Redux_(JavaScript_library)" TargetMode="External"/><Relationship Id="rId23" Type="http://schemas.openxmlformats.org/officeDocument/2006/relationships/hyperlink" Target="https://yeoman.io/" TargetMode="External"/><Relationship Id="rId28" Type="http://schemas.openxmlformats.org/officeDocument/2006/relationships/hyperlink" Target="https://rxjs-dev.firebaseapp.com/" TargetMode="External"/><Relationship Id="rId36" Type="http://schemas.openxmlformats.org/officeDocument/2006/relationships/image" Target="../media/image24.png"/><Relationship Id="rId10" Type="http://schemas.openxmlformats.org/officeDocument/2006/relationships/hyperlink" Target="https://www.npmjs.com/" TargetMode="External"/><Relationship Id="rId19" Type="http://schemas.openxmlformats.org/officeDocument/2006/relationships/hyperlink" Target="https://www.form.io/" TargetMode="External"/><Relationship Id="rId31" Type="http://schemas.openxmlformats.org/officeDocument/2006/relationships/hyperlink" Target="https://www.gitpod.io/" TargetMode="External"/><Relationship Id="rId4" Type="http://schemas.openxmlformats.org/officeDocument/2006/relationships/hyperlink" Target="https://jquery.com/" TargetMode="External"/><Relationship Id="rId9" Type="http://schemas.openxmlformats.org/officeDocument/2006/relationships/hyperlink" Target="https://reactjs.org/" TargetMode="External"/><Relationship Id="rId14" Type="http://schemas.openxmlformats.org/officeDocument/2006/relationships/hyperlink" Target="https://cli.vuejs.org/" TargetMode="External"/><Relationship Id="rId22" Type="http://schemas.openxmlformats.org/officeDocument/2006/relationships/hyperlink" Target="https://expressjs.com/" TargetMode="External"/><Relationship Id="rId27" Type="http://schemas.openxmlformats.org/officeDocument/2006/relationships/hyperlink" Target="https://en.wikipedia.org/wiki/Lodash" TargetMode="External"/><Relationship Id="rId30" Type="http://schemas.openxmlformats.org/officeDocument/2006/relationships/hyperlink" Target="https://vercel.com/" TargetMode="External"/><Relationship Id="rId35" Type="http://schemas.openxmlformats.org/officeDocument/2006/relationships/image" Target="../media/image23.png"/><Relationship Id="rId8" Type="http://schemas.openxmlformats.org/officeDocument/2006/relationships/hyperlink" Target="https://en.wikipedia.org/wiki/React_(JavaScript_library)" TargetMode="External"/><Relationship Id="rId3" Type="http://schemas.openxmlformats.org/officeDocument/2006/relationships/hyperlink" Target="https://en.wikipedia.org/wiki/Ajax_(programming)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lutter_(software)" TargetMode="External"/><Relationship Id="rId13" Type="http://schemas.openxmlformats.org/officeDocument/2006/relationships/hyperlink" Target="https://developers.google.com/identity/openid-connect/openid-connect" TargetMode="External"/><Relationship Id="rId3" Type="http://schemas.openxmlformats.org/officeDocument/2006/relationships/hyperlink" Target="https://docs.aws.amazon.com/AmazonECS/latest/developerguide/load-balancer-types.html" TargetMode="External"/><Relationship Id="rId7" Type="http://schemas.openxmlformats.org/officeDocument/2006/relationships/hyperlink" Target="https://mademistakes.com/work/minimal-mistakes-jekyll-theme/" TargetMode="External"/><Relationship Id="rId12" Type="http://schemas.openxmlformats.org/officeDocument/2006/relationships/hyperlink" Target="https://docs.microsoft.com/en-us/azure/active-directory/hybrid/how-to-connect-ss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Nginx" TargetMode="External"/><Relationship Id="rId11" Type="http://schemas.openxmlformats.org/officeDocument/2006/relationships/hyperlink" Target="https://docs.aws.amazon.com/singlesignon/latest/userguide/what-is.html" TargetMode="External"/><Relationship Id="rId5" Type="http://schemas.openxmlformats.org/officeDocument/2006/relationships/hyperlink" Target="https://cloud.google.com/load-balancing" TargetMode="External"/><Relationship Id="rId15" Type="http://schemas.openxmlformats.org/officeDocument/2006/relationships/hyperlink" Target="https://supabase.com" TargetMode="External"/><Relationship Id="rId10" Type="http://schemas.openxmlformats.org/officeDocument/2006/relationships/hyperlink" Target="https://www.django-rest-framework.org/" TargetMode="External"/><Relationship Id="rId4" Type="http://schemas.openxmlformats.org/officeDocument/2006/relationships/hyperlink" Target="https://docs.microsoft.com/en-us/azure/load-balancer/load-balancer-overview" TargetMode="External"/><Relationship Id="rId9" Type="http://schemas.openxmlformats.org/officeDocument/2006/relationships/hyperlink" Target="https://en.wikipedia.org/wiki/Django_(web_framework)" TargetMode="External"/><Relationship Id="rId14" Type="http://schemas.openxmlformats.org/officeDocument/2006/relationships/hyperlink" Target="https://firebase.google.com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hyperlink" Target="https://stackoverflow.com/questions/13369516/why-is-there-3-legged-oauth2-when-2-legged-works-so-wel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auth.net/2/" TargetMode="External"/><Relationship Id="rId5" Type="http://schemas.openxmlformats.org/officeDocument/2006/relationships/hyperlink" Target="https://en.wikipedia.org/wiki/Security_Assertion_Markup_Language" TargetMode="External"/><Relationship Id="rId4" Type="http://schemas.openxmlformats.org/officeDocument/2006/relationships/hyperlink" Target="https://en.wikipedia.org/wiki/Single_sign-on" TargetMode="External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Server_Gateway_Interfa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Flask_(web_framework)" TargetMode="External"/><Relationship Id="rId4" Type="http://schemas.openxmlformats.org/officeDocument/2006/relationships/hyperlink" Target="https://en.wikipedia.org/wiki/UWSGI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_Server_Gateway_Interface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hyperlink" Target="https://en.wikipedia.org/wiki/Flask_(web_framework)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en.wikipedia.org/wiki/UWSG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lasticloadbalancing/application-load-balance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gicStack/uvloop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s://asgi.readthedocs.io/" TargetMode="External"/><Relationship Id="rId12" Type="http://schemas.openxmlformats.org/officeDocument/2006/relationships/hyperlink" Target="https://towardsdatascience.com/understanding-flask-vs-fastapi-web-framework-fe12bb58ee7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vicorn.org/" TargetMode="External"/><Relationship Id="rId11" Type="http://schemas.openxmlformats.org/officeDocument/2006/relationships/hyperlink" Target="https://github.com/tiangolo/fastapi" TargetMode="External"/><Relationship Id="rId5" Type="http://schemas.openxmlformats.org/officeDocument/2006/relationships/hyperlink" Target="https://www.starlette.io/" TargetMode="External"/><Relationship Id="rId10" Type="http://schemas.openxmlformats.org/officeDocument/2006/relationships/hyperlink" Target="https://fastapi.tiangolo.com/" TargetMode="External"/><Relationship Id="rId4" Type="http://schemas.openxmlformats.org/officeDocument/2006/relationships/hyperlink" Target="https://pydantic-docs.helpmanual.io/" TargetMode="External"/><Relationship Id="rId9" Type="http://schemas.openxmlformats.org/officeDocument/2006/relationships/hyperlink" Target="https://github.com/MagicStack/http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254575" y="1851200"/>
            <a:ext cx="3955500" cy="215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FastAPI &amp; FastHTML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1994 - HTML, Browser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1995 - Javascript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1996 - Cascading Style Sheets (CSS)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Web Servers - Nginx, Apache, NodeJS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Serving Passive and Active Content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CGI , WSGI , ASGI protocols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Web- and API- Apps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813875" y="0"/>
            <a:ext cx="76227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Web Sites and Apps </a:t>
            </a:r>
            <a:endParaRPr sz="3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Using Python</a:t>
            </a:r>
            <a:br>
              <a:rPr lang="en-US" sz="3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January 03</a:t>
            </a:r>
            <a:r>
              <a:rPr lang="en-US" sz="23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3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950800" y="1851200"/>
            <a:ext cx="3955500" cy="1908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Sticky Load Balancing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Managing multiple servers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FastAPI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FastHTML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Cloud Solutions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Web Security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/>
        </p:nvSpPr>
        <p:spPr>
          <a:xfrm>
            <a:off x="-2" y="0"/>
            <a:ext cx="4711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FastAPI Swagger </a:t>
            </a:r>
            <a:endParaRPr sz="1100"/>
          </a:p>
        </p:txBody>
      </p:sp>
      <p:sp>
        <p:nvSpPr>
          <p:cNvPr id="256" name="Google Shape;256;p36"/>
          <p:cNvSpPr txBox="1"/>
          <p:nvPr/>
        </p:nvSpPr>
        <p:spPr>
          <a:xfrm>
            <a:off x="100623" y="688025"/>
            <a:ext cx="4414200" cy="3523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127000" lvl="0" indent="-1143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The term "</a:t>
            </a: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Swagger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" actually predates FastAPI.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27000" lvl="0" indent="-1143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Swagger was originally created by Tony Tam in 2011 as a specification for describing REST APIs.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27000" lvl="0" indent="-1143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The name "</a:t>
            </a: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Swagger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" was chosen somewhat playfully - just as swagger means to move confidently or boastfully, the tool allowed APIs to "show off" their capabilities in a structured way.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27000" lvl="0" indent="-1143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Later, </a:t>
            </a: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Swagger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was donated to the </a:t>
            </a: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Linux Foundation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and was renamed to "</a:t>
            </a: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OpenAPI Specification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" (OAS) in 2016.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27000" lvl="0" indent="-1143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However, the term "</a:t>
            </a: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Swagger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" had become so popular in the developer community that many people still use it to refer to API documentation interfaces, including FastAPI's.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27000" lvl="0" indent="-1143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FastAPI uses </a:t>
            </a: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Swagger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UI (now part of OpenAPI) to generate its interactive API documentation.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27000" lvl="0" indent="-1143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When you access your FastAPI app's </a:t>
            </a: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/docs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endpoint, you're actually seeing the </a:t>
            </a: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Swagger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UI interface, which reads the OpenAPI specification that FastAPI automatically generates from your code.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27000" lvl="0" indent="-1143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So while technically the correct modern term would be "</a:t>
            </a: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OpenAPI documentation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," many developers still call it "</a:t>
            </a: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Swagger docs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" due to its historical name and widespread adoption in the industry.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4633029" y="146075"/>
            <a:ext cx="4414200" cy="241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127000" lvl="0" indent="-1206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FastAPI's ReDoc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(short for "</a:t>
            </a: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Reference Documentation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") is an alternative API documentation interface to Swagger UI.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127000" lvl="0" indent="-1206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ReDoc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has a three-panel layout that many find more polished and readable. It shows the API structure in a left sidebar, The main content is in the middle, Examples and schemas appear on the right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127000" lvl="0" indent="-1206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ReDoc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is more focused on reading/browsing documentation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127000" lvl="0" indent="-120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alibri"/>
              <a:buChar char="●"/>
            </a:pP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Unlike Swagger UI, ReDoc doesn't allow you to make test API calls directly from the interface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lvl="0" indent="-1206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ReDoc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has better support for markdown in descriptions. It offers better search functionality. It provides a "sticky" navigation menu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633026" y="2676450"/>
            <a:ext cx="4414200" cy="2091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Both </a:t>
            </a: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Swagger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 ( </a:t>
            </a: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/docs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) and  </a:t>
            </a: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ReDoc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/redoc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) come with FastAPI.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fastapi import FastAPI 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app = FastAPI()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If you want to remove one of them you can do this: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app = FastAPI(docs_url=None)</a:t>
            </a:r>
            <a:r>
              <a:rPr lang="en-US" sz="11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# Disables Swagger UI</a:t>
            </a:r>
            <a:endParaRPr sz="11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or</a:t>
            </a:r>
            <a:endParaRPr sz="11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app = FastAPI(redoc_url=None)</a:t>
            </a:r>
            <a:r>
              <a:rPr lang="en-US" sz="11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# Disables ReDoc</a:t>
            </a:r>
            <a:endParaRPr sz="11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/>
        </p:nvSpPr>
        <p:spPr>
          <a:xfrm>
            <a:off x="-1" y="0"/>
            <a:ext cx="2252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FastAPI Example </a:t>
            </a:r>
            <a:endParaRPr sz="1100"/>
          </a:p>
        </p:txBody>
      </p:sp>
      <p:sp>
        <p:nvSpPr>
          <p:cNvPr id="264" name="Google Shape;264;p37"/>
          <p:cNvSpPr txBox="1"/>
          <p:nvPr/>
        </p:nvSpPr>
        <p:spPr>
          <a:xfrm>
            <a:off x="79800" y="471225"/>
            <a:ext cx="4552200" cy="4585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fastapi import FastAPI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pydantic import BaseModel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app = FastAPI()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--------------------------------------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class Item(BaseModel):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name: str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price: float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items = []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--------------------------------------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@app.get("/")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read_root():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{"message": "Hello World"}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--------------------------------------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@app.get("/items")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get_items():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items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--------------------------------------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@app.post("/items")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create_item(item: Item):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items.append(item)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item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--------------------------------------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if __name__ == "__main__":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import uvicorn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uvicorn.run(app, host="0.0.0.0", port=8000)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825" y="471225"/>
            <a:ext cx="4207198" cy="404120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6" name="Google Shape;266;p37"/>
          <p:cNvSpPr txBox="1"/>
          <p:nvPr/>
        </p:nvSpPr>
        <p:spPr>
          <a:xfrm>
            <a:off x="4805825" y="78825"/>
            <a:ext cx="2600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http://0.0.0.0:8000/docs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/>
        </p:nvSpPr>
        <p:spPr>
          <a:xfrm>
            <a:off x="40344" y="82900"/>
            <a:ext cx="1824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FastHTML 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96875" y="445250"/>
            <a:ext cx="5151600" cy="423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FastHTML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- a python framework to create web apps.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It uses </a:t>
            </a: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HTMX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(Javascript library).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pip install python-fasthtml</a:t>
            </a:r>
            <a:endParaRPr sz="13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https://fastht.ml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https://about.fastht.ml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https://docs.fastht.ml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https://docs.fastht.ml/tutorials/by_example.html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https://github.com/AnswerDotAI/fasthtml-tut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https://github.com/AnswerDotAI/fasthtml/tree/main/examples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https://www.youtube.com/watch?v=Auqrm7WFc0I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https://h2x.answer.ai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- to convert HTML to FastHTML syntax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https://www.youtube.com/watch?v=evAb2x34Jqk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- good short demo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uvicorn test01:app --reload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or serve() at the and of the .py file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or uvicorn.run("test01:app", host="localhost", port=8000, reload=True)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http://127.0.0.1:8000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9625" y="2732900"/>
            <a:ext cx="3590725" cy="219921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875" y="152400"/>
            <a:ext cx="3590723" cy="225998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/>
        </p:nvSpPr>
        <p:spPr>
          <a:xfrm>
            <a:off x="40348" y="82900"/>
            <a:ext cx="4423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FastHTML : </a:t>
            </a:r>
            <a:r>
              <a:rPr lang="en-US" sz="20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simple examples</a:t>
            </a:r>
            <a:endParaRPr sz="20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116550" y="497225"/>
            <a:ext cx="3357300" cy="171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fasthtml import FastHTML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fasthtml.common import *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app = FastHTML()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@app.get("/")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home():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"&lt;h1&gt;Hello, World&lt;/h1&gt;"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serve()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3579475" y="958525"/>
            <a:ext cx="5466000" cy="402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 uvicorn test02_common:app --reload """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fasthtml import FastHTML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fasthtml.common import *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app = FastHTML()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@app.get("/")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home():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mypage = (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Title("Page Demo"),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Div(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H1('Hello, Lev'),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P('Some text'),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P(A( </a:t>
            </a:r>
            <a:r>
              <a:rPr lang="en-US" sz="10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'LevSelector.com'</a:t>
            </a: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, href=</a:t>
            </a:r>
            <a:r>
              <a:rPr lang="en-US" sz="10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'https://LevSelector.com'</a:t>
            </a: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)),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P(Img( src=</a:t>
            </a:r>
            <a:r>
              <a:rPr lang="en-US" sz="10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"https://eais.ai/img/Lev.jpg"</a:t>
            </a: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, width=100, height=100)),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P( Strong('Some'), 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I(</a:t>
            </a:r>
            <a:r>
              <a:rPr lang="en-US" sz="10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'more text'</a:t>
            </a: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, style=</a:t>
            </a:r>
            <a:r>
              <a:rPr lang="en-US" sz="10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"color: #f00;font-size: 30px;"</a:t>
            </a: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),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Table(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Tr(Td(</a:t>
            </a:r>
            <a:r>
              <a:rPr lang="en-US" sz="10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"aa"</a:t>
            </a: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),Td(11)), Tr(Td(</a:t>
            </a:r>
            <a:r>
              <a:rPr lang="en-US" sz="10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"bb"</a:t>
            </a: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),Td(22)), Tr(Td(</a:t>
            </a:r>
            <a:r>
              <a:rPr lang="en-US" sz="10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"cc"</a:t>
            </a: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),Td(33))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) </a:t>
            </a:r>
            <a:r>
              <a:rPr lang="en-US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div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) </a:t>
            </a:r>
            <a:r>
              <a:rPr lang="en-US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mypage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mypage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175" y="82894"/>
            <a:ext cx="1240800" cy="27881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3" name="Google Shape;283;p39"/>
          <p:cNvSpPr txBox="1"/>
          <p:nvPr/>
        </p:nvSpPr>
        <p:spPr>
          <a:xfrm>
            <a:off x="116550" y="2370725"/>
            <a:ext cx="3357300" cy="2173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fasthtml.common import *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page = Html(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Head(Title(</a:t>
            </a:r>
            <a:r>
              <a:rPr lang="en-US" sz="10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'Some page'</a:t>
            </a: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)),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Body(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Div(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0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'Some text, '</a:t>
            </a: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A('A link', href='</a:t>
            </a:r>
            <a:r>
              <a:rPr lang="en-US" sz="1000" b="1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https://example.com</a:t>
            </a: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'),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Img(src="</a:t>
            </a:r>
            <a:r>
              <a:rPr lang="en-US" sz="1000" b="1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https://placehold.co/200</a:t>
            </a: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"),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cls=</a:t>
            </a:r>
            <a:r>
              <a:rPr lang="en-US" sz="10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'myclass'</a:t>
            </a: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) </a:t>
            </a:r>
            <a:r>
              <a:rPr lang="en-US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div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US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Html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print(to_xml(page)) </a:t>
            </a:r>
            <a:r>
              <a:rPr lang="en-US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# print HTML</a:t>
            </a:r>
            <a:endParaRPr sz="11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/>
        </p:nvSpPr>
        <p:spPr>
          <a:xfrm>
            <a:off x="5627492" y="346302"/>
            <a:ext cx="3483300" cy="41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Links: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https://en.wikipedia.org/wiki/Ajax_(programming)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 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https://jquery.com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https://nodejs.org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AngularJS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https://en.wikipedia.org/wiki/AngularJS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https://angularjs.org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https://en.wikipedia.org/wiki/React_(JavaScript_library)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https://reactjs.org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https://www.npmjs.com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https://en.wikipedia.org/wiki/Npm_(software)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Vue.js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https://en.wikipedia.org/wiki/Vue.js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https://vuejs.org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https://cli.vuejs.org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Redux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https://en.wikipedia.org/wiki/Redux_(JavaScript_library)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Typescript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https://en.wikipedia.org/wiki/TypeScript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NativeScript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https://nativescript.org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mobile apps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More links: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Loopback.io -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8"/>
              </a:rPr>
              <a:t> https://loopback.io/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node.js + typescript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form.io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9"/>
              </a:rPr>
              <a:t>https://www.form.io/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create forms and APIs,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good, uses mongo.db, opensource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heroku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0"/>
              </a:rPr>
              <a:t>https://www.heroku.com/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container-based cloud platform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Swagger.io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1"/>
              </a:rPr>
              <a:t>https://swagger.io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build API, open source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expressJS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2"/>
              </a:rPr>
              <a:t>https://expressjs.com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Node Express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Yeoman.io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3"/>
              </a:rPr>
              <a:t>https://yeoman.io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tools for JS development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Mustache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4"/>
              </a:rPr>
              <a:t>https://github.com/mustache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 templates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Joe Orr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5"/>
              </a:rPr>
              <a:t>https://kaleguy.github.io/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Fiddler – web debugger tool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6"/>
              </a:rPr>
              <a:t>https://en.wikipedia.org/wiki/Fiddler_(software)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lodash JS library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7"/>
              </a:rPr>
              <a:t>https://en.wikipedia.org/wiki/Lodash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RxJS - reactive library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8"/>
              </a:rPr>
              <a:t>https://rxjs-dev.firebaseapp.com/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Svelte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9"/>
              </a:rPr>
              <a:t>https://en.wikipedia.org/wiki/Svelte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frontend 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Vercel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0"/>
              </a:rPr>
              <a:t>https://vercel.com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platform for frontend frameworks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GitPod.io -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1"/>
              </a:rPr>
              <a:t>https://www.gitpod.io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VS Code or  JetBrains in browser</a:t>
            </a:r>
            <a:endParaRPr sz="1100"/>
          </a:p>
        </p:txBody>
      </p:sp>
      <p:sp>
        <p:nvSpPr>
          <p:cNvPr id="289" name="Google Shape;289;p40"/>
          <p:cNvSpPr txBox="1"/>
          <p:nvPr/>
        </p:nvSpPr>
        <p:spPr>
          <a:xfrm>
            <a:off x="0" y="73152"/>
            <a:ext cx="1490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100"/>
          </a:p>
        </p:txBody>
      </p:sp>
      <p:sp>
        <p:nvSpPr>
          <p:cNvPr id="290" name="Google Shape;290;p40"/>
          <p:cNvSpPr txBox="1"/>
          <p:nvPr/>
        </p:nvSpPr>
        <p:spPr>
          <a:xfrm>
            <a:off x="33172" y="465567"/>
            <a:ext cx="3776400" cy="46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1996 – AJAX (Asynchronous JavaScript And XML)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2006 – jQuery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2009 – </a:t>
            </a:r>
            <a:r>
              <a:rPr lang="en-US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Node.js (server-side)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2010 – AngularJS (Google) 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JavaScript MVC framework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2013 – React (Facebook)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2014 – npm registry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repository for frontend packages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2014 – Vue.js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2014 – NativeScript (mobile apps)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2015 – Redux Library (manage state,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used with React or Angular)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 rotWithShape="1">
          <a:blip r:embed="rId3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66666" y="1768752"/>
            <a:ext cx="2016109" cy="55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0"/>
          <p:cNvPicPr preferRelativeResize="0"/>
          <p:nvPr/>
        </p:nvPicPr>
        <p:blipFill rotWithShape="1">
          <a:blip r:embed="rId3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630" y="2324822"/>
            <a:ext cx="1342072" cy="59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0"/>
          <p:cNvPicPr preferRelativeResize="0"/>
          <p:nvPr/>
        </p:nvPicPr>
        <p:blipFill rotWithShape="1">
          <a:blip r:embed="rId3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4946" y="782585"/>
            <a:ext cx="1381506" cy="35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 rotWithShape="1">
          <a:blip r:embed="rId3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6099" y="3119803"/>
            <a:ext cx="865376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 rotWithShape="1">
          <a:blip r:embed="rId3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8568" y="4348544"/>
            <a:ext cx="533876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0"/>
          <p:cNvPicPr preferRelativeResize="0"/>
          <p:nvPr/>
        </p:nvPicPr>
        <p:blipFill rotWithShape="1">
          <a:blip r:embed="rId3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1403" y="3314122"/>
            <a:ext cx="1118137" cy="38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0"/>
          <p:cNvPicPr preferRelativeResize="0"/>
          <p:nvPr/>
        </p:nvPicPr>
        <p:blipFill rotWithShape="1">
          <a:blip r:embed="rId3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1409" y="1200226"/>
            <a:ext cx="1342072" cy="41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0"/>
          <p:cNvPicPr preferRelativeResize="0"/>
          <p:nvPr/>
        </p:nvPicPr>
        <p:blipFill rotWithShape="1">
          <a:blip r:embed="rId3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290" y="3748924"/>
            <a:ext cx="533876" cy="541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/>
        </p:nvSpPr>
        <p:spPr>
          <a:xfrm>
            <a:off x="113300" y="544525"/>
            <a:ext cx="4914000" cy="154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 Balancers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front of your web application you may have a load balancer.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three major clouds provide load balancers: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https://docs.aws.amazon.com/AmazonECS/latest/developerguide/load-balancer-types.html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Azure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https://docs.microsoft.com/en-us/azure/load-balancer/load-balancer-overview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GCP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https://cloud.google.com/load-balancing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also use Nginx to route requests to application servers 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to serve static html pages -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https://en.wikipedia.org/wiki/Nginx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113300" y="2366875"/>
            <a:ext cx="3790500" cy="190080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Responsive HTML templates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top menu changes to hamburger for narrow screen)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google for something like this: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mobile compatible website template free download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mobile html templates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responsive website templates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shopify templates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good template for </a:t>
            </a: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Jekyll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(static site generator):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https://mademistakes.com/work/minimal-mistakes-jekyll-theme/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5106051" y="101850"/>
            <a:ext cx="3942600" cy="792600"/>
          </a:xfrm>
          <a:prstGeom prst="rect">
            <a:avLst/>
          </a:prstGeom>
          <a:solidFill>
            <a:srgbClr val="E1EFD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 Server Frameworks: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Python-based (Django, Flask, gunicorn, FastAPI, etc.)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node.js + TypeScript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Google Flutter widgets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https://en.wikipedia.org/wiki/Flutter_(software)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113307" y="101843"/>
            <a:ext cx="4120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Technologies – continued ...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1"/>
          <p:cNvSpPr txBox="1"/>
          <p:nvPr/>
        </p:nvSpPr>
        <p:spPr>
          <a:xfrm>
            <a:off x="5106050" y="1273150"/>
            <a:ext cx="3942600" cy="74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Django/Python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provides authentication, sessions, and caching  out-of-the-box: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https://en.wikipedia.org/wiki/Django_(web_framework)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https://www.django-rest-framework.org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1"/>
          <p:cNvSpPr txBox="1"/>
          <p:nvPr/>
        </p:nvSpPr>
        <p:spPr>
          <a:xfrm>
            <a:off x="4060325" y="2366875"/>
            <a:ext cx="4988400" cy="2116500"/>
          </a:xfrm>
          <a:prstGeom prst="rect">
            <a:avLst/>
          </a:prstGeom>
          <a:solidFill>
            <a:srgbClr val="E1EFD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major clouds provide tools for Authentication/Authorization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AWS Single Sign-On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https://docs.aws.amazon.com/singlesignon/latest/userguide/what-is.html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Azure Active Directory SSO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https://docs.microsoft.com/en-us/azure/active-directory/hybrid/how-to-connect-sso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Google: OpenID Connect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https://developers.google.com/identity/openid-connect/openid-connect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•"/>
            </a:pP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Firebase</a:t>
            </a:r>
            <a:b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https://firebase.google.com/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•"/>
            </a:pP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Supabase is an open-source alternative to Firebase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https://supabase.com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/>
        </p:nvSpPr>
        <p:spPr>
          <a:xfrm>
            <a:off x="78576" y="524646"/>
            <a:ext cx="5628600" cy="327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security, Access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349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SSO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Single Sign-On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349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SAML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(Security Assertion Markup Language (XML))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349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OAuth2 (Open Authorization)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 standard for access delegation, commonly used as a way for Internet users to grant websites or applications access to their information on other websites but without giving them the passwords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349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3-legged vs 2-legged OAuth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3-legged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OAuth flow involves three parties: </a:t>
            </a:r>
            <a:b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end-user (or resource owner), </a:t>
            </a:r>
            <a:b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client (the third-party application), </a:t>
            </a:r>
            <a:b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and the server (or authorization server). </a:t>
            </a:r>
            <a:b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2-legged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 to describe an OAuth-authenticated request without the end-user involved. Client credentials (identifier and secret) are used to calculate a request signature. </a:t>
            </a:r>
            <a:r>
              <a:rPr lang="en-US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2-legged request don't include an access token or secret.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These two values are basically empty strings.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2"/>
          <p:cNvSpPr txBox="1"/>
          <p:nvPr/>
        </p:nvSpPr>
        <p:spPr>
          <a:xfrm>
            <a:off x="0" y="0"/>
            <a:ext cx="3562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Web Security</a:t>
            </a:r>
            <a:endParaRPr sz="1100"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1873" y="110890"/>
            <a:ext cx="2003547" cy="167873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6" name="Google Shape;316;p42"/>
          <p:cNvSpPr txBox="1"/>
          <p:nvPr/>
        </p:nvSpPr>
        <p:spPr>
          <a:xfrm>
            <a:off x="78577" y="3985389"/>
            <a:ext cx="5628600" cy="103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https://en.wikipedia.org/wiki/Single_sign-on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https://en.wikipedia.org/wiki/Security_Assertion_Markup_Language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(SAML)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https://oauth.net/2/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https://stackoverflow.com/questions/13369516/why-is-there-3-legged-oauth2-when-2-legged-works-so-well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42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0667" y="219076"/>
            <a:ext cx="2806919" cy="8643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8" name="Google Shape;318;p42"/>
          <p:cNvSpPr txBox="1"/>
          <p:nvPr/>
        </p:nvSpPr>
        <p:spPr>
          <a:xfrm>
            <a:off x="4634729" y="0"/>
            <a:ext cx="819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SAML</a:t>
            </a:r>
            <a:endParaRPr sz="12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42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1566" y="2233811"/>
            <a:ext cx="3213869" cy="27804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43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3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3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1914225" y="749900"/>
            <a:ext cx="5906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FastAPI </a:t>
            </a:r>
            <a:r>
              <a:rPr lang="en-U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- for Serving data (JSON) requests/responses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2364901" y="1181000"/>
            <a:ext cx="4414200" cy="768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fastapi import FastAPI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app = FastAPI()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2364901" y="3206500"/>
            <a:ext cx="4414200" cy="768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fasthtml import FastHTML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app = FastHTML()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1914226" y="2717475"/>
            <a:ext cx="5906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FastHTML</a:t>
            </a:r>
            <a:r>
              <a:rPr lang="en-U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- for serving interactive websites / web applications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0" y="0"/>
            <a:ext cx="302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Web Technologies</a:t>
            </a:r>
            <a:endParaRPr sz="1100"/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50" y="774375"/>
            <a:ext cx="2712900" cy="111842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73150" y="1937525"/>
            <a:ext cx="2520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1994 – web browser Netscape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HTML (HyperText Markup Language)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76201" y="3535325"/>
            <a:ext cx="1719600" cy="154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&lt;head&gt;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&lt;meta charset="utf-8"&gt;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&lt;title&gt;My test page&lt;/title&gt;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&lt;/head&gt;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&lt;body&gt;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&lt;p&gt;Hello World!&lt;/p&gt;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&lt;img src="images/firefox-icon.png"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alt="My test image"&gt;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&lt;/body&gt;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4343400" y="138625"/>
            <a:ext cx="4570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1995 – JavaScript - was developed by Brendan Eich for Netscape 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4343400" y="392425"/>
            <a:ext cx="3598500" cy="339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&lt;script type="text/javascript"&gt;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var rows = prompt("How many rows for your multiplication table?");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var cols = prompt("How many columns for your multiplication table?");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if(rows == "" || rows == null)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rows = 10;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if(cols== "" || cols== null)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cols = 10;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createTable(rows, cols);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function createTable(rows, cols)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var j=1;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var output = "&lt;table border='1' width='500' cellspacing='0'cellpadding='5'&gt;";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for(i=1;i&lt;=rows;i++)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output = output + "&lt;tr&gt;";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while(j&lt;=cols)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output = output + "&lt;td&gt;" + i*j + "&lt;/td&gt;";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j = j+1;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output = output + "&lt;/tr&gt;";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j = 1;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output = output + "&lt;/table&gt;";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document.write(output);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&lt;/script&gt;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4343399" y="3840800"/>
            <a:ext cx="3598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1996 – Cascading Style Sheets (CSS) - Håkon Wium Lie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4343400" y="4094600"/>
            <a:ext cx="3598500" cy="80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&lt;style&gt;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BODY, TD, TH, P, DIV, blockquote, li, ul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{FONT-FAMILY: verdana, arial, geneva, helvetica; FONT-SIZE: 10pt;}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A:hover { COLOR: #FF0000; background: #FFA; TEXT-DECORATION: underline }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&lt;/style&gt;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71375" y="473100"/>
            <a:ext cx="998450" cy="11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4025" y="1586325"/>
            <a:ext cx="913775" cy="114098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73150" y="2476925"/>
            <a:ext cx="2863800" cy="90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 Berners-Lee</a:t>
            </a: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has created HTML, URL, and WorldWideWeb (Nexus) browser/editor in 1990 (worked only on NeXT station). The first widely used web browser was Mosaic Netscape, developed by </a:t>
            </a:r>
            <a:r>
              <a:rPr lang="en-US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Marc Andreessen</a:t>
            </a: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Eric Bina</a:t>
            </a: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at the National Center for Supercomputing Applications (NCSA) in 1993-1994.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4025" y="2753600"/>
            <a:ext cx="913775" cy="10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4025" y="3910300"/>
            <a:ext cx="913775" cy="1140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199" y="3865108"/>
            <a:ext cx="809875" cy="121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0" y="9525"/>
            <a:ext cx="180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Servers</a:t>
            </a:r>
            <a:endParaRPr sz="1100"/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948" y="67223"/>
            <a:ext cx="2712375" cy="1411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7" name="Google Shape;177;p30"/>
          <p:cNvSpPr txBox="1"/>
          <p:nvPr/>
        </p:nvSpPr>
        <p:spPr>
          <a:xfrm>
            <a:off x="5589925" y="63383"/>
            <a:ext cx="723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2021</a:t>
            </a:r>
            <a:endParaRPr sz="1100"/>
          </a:p>
        </p:txBody>
      </p:sp>
      <p:sp>
        <p:nvSpPr>
          <p:cNvPr id="178" name="Google Shape;178;p30"/>
          <p:cNvSpPr txBox="1"/>
          <p:nvPr/>
        </p:nvSpPr>
        <p:spPr>
          <a:xfrm>
            <a:off x="66675" y="407475"/>
            <a:ext cx="4359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2021 </a:t>
            </a:r>
            <a:r>
              <a:rPr lang="en-US" sz="1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Nginx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become the most popular web server.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Apache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moved to the 2</a:t>
            </a:r>
            <a:r>
              <a:rPr lang="en-US" sz="14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place,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Microsoft IIS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very little popularity.</a:t>
            </a:r>
            <a:endParaRPr sz="1100"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75" y="1572601"/>
            <a:ext cx="5759101" cy="22764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0" name="Google Shape;180;p30"/>
          <p:cNvSpPr txBox="1"/>
          <p:nvPr/>
        </p:nvSpPr>
        <p:spPr>
          <a:xfrm>
            <a:off x="7426075" y="2227338"/>
            <a:ext cx="8262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 2024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Google Shape;181;p30"/>
          <p:cNvGraphicFramePr/>
          <p:nvPr/>
        </p:nvGraphicFramePr>
        <p:xfrm>
          <a:off x="6363938" y="255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{16812E38-7E77-474D-86AE-AA2572ACAA68}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nginx</a:t>
                      </a:r>
                      <a:endParaRPr sz="12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19.67%</a:t>
                      </a:r>
                      <a:endParaRPr sz="12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Apache</a:t>
                      </a:r>
                      <a:endParaRPr sz="12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17.30%</a:t>
                      </a:r>
                      <a:endParaRPr sz="12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Cloudflare</a:t>
                      </a:r>
                      <a:endParaRPr sz="12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11.89%</a:t>
                      </a:r>
                      <a:endParaRPr sz="12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OpenResty</a:t>
                      </a:r>
                      <a:endParaRPr sz="12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9.79%</a:t>
                      </a:r>
                      <a:endParaRPr sz="12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/>
        </p:nvSpPr>
        <p:spPr>
          <a:xfrm>
            <a:off x="67971" y="53764"/>
            <a:ext cx="2837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Serving Active Content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5454224" y="94960"/>
            <a:ext cx="3621900" cy="268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active content you will need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App. Server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behind the </a:t>
            </a:r>
            <a:r>
              <a:rPr lang="en-US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python app. servers use either WSGI or ASGI protocols.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CGI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Common Gateway Interface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WSGI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Web Server Gateway Interface (most common)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ASGI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Asynchronous Server Gateway Interface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the list of different WSGI compatible app servers here: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https://en.wikipedia.org/wiki/Web_Server_Gateway_Interface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for prototyping: </a:t>
            </a: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uWSGI + Flask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https://en.wikipedia.org/wiki/UWSGI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https://en.wikipedia.org/wiki/Flask_(web_framework)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1535965" y="626761"/>
            <a:ext cx="883200" cy="6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Web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Nginx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3146367" y="558201"/>
            <a:ext cx="1194900" cy="42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Static content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 CSS, JS, Images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3146375" y="1081775"/>
            <a:ext cx="1402500" cy="56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Active content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Perl, PHP, .NET, Java,</a:t>
            </a:r>
            <a:b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Python, etc.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67963" y="626752"/>
            <a:ext cx="1056300" cy="669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(Browser or mobile pps)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31"/>
          <p:cNvCxnSpPr>
            <a:stCxn id="191" idx="3"/>
            <a:endCxn id="188" idx="1"/>
          </p:cNvCxnSpPr>
          <p:nvPr/>
        </p:nvCxnSpPr>
        <p:spPr>
          <a:xfrm>
            <a:off x="1124263" y="961552"/>
            <a:ext cx="411600" cy="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31"/>
          <p:cNvCxnSpPr>
            <a:stCxn id="188" idx="3"/>
            <a:endCxn id="190" idx="1"/>
          </p:cNvCxnSpPr>
          <p:nvPr/>
        </p:nvCxnSpPr>
        <p:spPr>
          <a:xfrm>
            <a:off x="2419165" y="961561"/>
            <a:ext cx="727200" cy="4011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31"/>
          <p:cNvCxnSpPr>
            <a:stCxn id="188" idx="3"/>
            <a:endCxn id="189" idx="1"/>
          </p:cNvCxnSpPr>
          <p:nvPr/>
        </p:nvCxnSpPr>
        <p:spPr>
          <a:xfrm rot="10800000" flipH="1">
            <a:off x="2419165" y="769861"/>
            <a:ext cx="727200" cy="191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31"/>
          <p:cNvSpPr txBox="1"/>
          <p:nvPr/>
        </p:nvSpPr>
        <p:spPr>
          <a:xfrm>
            <a:off x="0" y="2141625"/>
            <a:ext cx="1903800" cy="76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#!/usr/bin/perl</a:t>
            </a:r>
            <a:b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print "Content-type:text/html\n\n"; </a:t>
            </a:r>
            <a:b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print "&lt;html&gt;Hello&lt;/html&gt;\n";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0" y="1828801"/>
            <a:ext cx="160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CGI script (Perl)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56528" y="3324950"/>
            <a:ext cx="2303700" cy="131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myapp.py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python gunicorn -c myconfig.cfg myapp:app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 app(environ, start_response):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 data = b"Hello, World!\n"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 start_response("200 OK", [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     ("Content-Type", "text/plain"),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     ("Content-Length", str(len(data)))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 ])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 return iter([data])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46375" y="3040250"/>
            <a:ext cx="2053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WSGI (Python, Gunicorn)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6114100" y="2968550"/>
            <a:ext cx="2962200" cy="176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Nginx – very light and fast proxy</a:t>
            </a:r>
            <a:endParaRPr sz="11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Python: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Nginx + FastHTML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Nginx + Gunicorn + Flask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Nginx + Gunicorn + Uvicorn + FastAPI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Nginx Unit + FastAPI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Nginx + Django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Javascript:</a:t>
            </a:r>
            <a:endParaRPr sz="11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Nginx – NodeJS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3102226" y="3040250"/>
            <a:ext cx="2487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ASGI - FastHTML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1360201" y="4381500"/>
            <a:ext cx="1348200" cy="762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myconfig.cfg</a:t>
            </a:r>
            <a:b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import multiprocessing</a:t>
            </a:r>
            <a:b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bind = "127.0.0.1:8010"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workers = 4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reload = True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3146378" y="3324950"/>
            <a:ext cx="2303700" cy="145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from fasthtml import FastHTML</a:t>
            </a:r>
            <a:endParaRPr sz="9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from fasthtml.common import *</a:t>
            </a:r>
            <a:endParaRPr sz="9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app = FastHTML()</a:t>
            </a:r>
            <a:endParaRPr sz="9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@app.get("/")</a:t>
            </a:r>
            <a:endParaRPr sz="9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def home():</a:t>
            </a:r>
            <a:endParaRPr sz="9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return "&lt;h1&gt;Hello, World&lt;/h1&gt;"</a:t>
            </a:r>
            <a:endParaRPr sz="9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9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serve()</a:t>
            </a:r>
            <a:endParaRPr sz="9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64" y="784157"/>
            <a:ext cx="4456836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394" y="3992902"/>
            <a:ext cx="3043238" cy="1106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1673" y="53775"/>
            <a:ext cx="1947675" cy="6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67975" y="53775"/>
            <a:ext cx="3043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WebApps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Serving pages and APIs using Python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4587" y="4601925"/>
            <a:ext cx="669638" cy="303225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3323" y="4581751"/>
            <a:ext cx="1469654" cy="303225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3" name="Google Shape;213;p32"/>
          <p:cNvSpPr/>
          <p:nvPr/>
        </p:nvSpPr>
        <p:spPr>
          <a:xfrm>
            <a:off x="5986565" y="4623806"/>
            <a:ext cx="264600" cy="22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115177" y="3385800"/>
            <a:ext cx="2232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Azure, AWS, and Google cloud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offer Load Balancing solutions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2047076" y="3552250"/>
            <a:ext cx="2433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You can scale using multiple servers, or multiple docker containers managed by kubernetes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4691675" y="760729"/>
            <a:ext cx="4364100" cy="183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active content you will need an App-Server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(usually behind a proxy (web) server, like Nginx).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python app. servers use either WSGI or ASGI protocols.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US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CGI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Common Gateway Interface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US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WSGI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Web Server Gateway Interface (most common)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US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ASGI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Asynchronous Server Gateway Interface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the list of different WSGI compatible app servers here: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https://en.wikipedia.org/wiki/Web_Server_Gateway_Interface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for prototyping: </a:t>
            </a: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uWSGI + Flask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https://en.wikipedia.org/wiki/UWSGI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https://en.wikipedia.org/wiki/Flask_(web_framework)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4691675" y="2650081"/>
            <a:ext cx="4364100" cy="153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FastAPI with Uvicorn server: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-US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Nginx</a:t>
            </a:r>
            <a:r>
              <a:rPr lang="en-U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- as Proxy</a:t>
            </a:r>
            <a:endParaRPr sz="11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-US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gunicorn</a:t>
            </a:r>
            <a:r>
              <a:rPr lang="en-U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- to start multiple uvicorn servers/workers (non-sticky)</a:t>
            </a:r>
            <a:endParaRPr sz="11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-US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uvicorn</a:t>
            </a:r>
            <a:r>
              <a:rPr lang="en-U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- async server, can keep multiple connections  </a:t>
            </a:r>
            <a:endParaRPr sz="11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-US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FastAPI</a:t>
            </a:r>
            <a:r>
              <a:rPr lang="en-U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- framework for </a:t>
            </a:r>
            <a:r>
              <a:rPr lang="en-US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Web API</a:t>
            </a:r>
            <a:r>
              <a:rPr lang="en-U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(or </a:t>
            </a:r>
            <a:r>
              <a:rPr lang="en-US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FastHTML</a:t>
            </a:r>
            <a:r>
              <a:rPr lang="en-U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-US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Web App</a:t>
            </a:r>
            <a:r>
              <a:rPr lang="en-U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import uvicorn</a:t>
            </a:r>
            <a:endParaRPr sz="8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from fastapi import FastAPI </a:t>
            </a:r>
            <a:endParaRPr sz="8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app = FastAPI()</a:t>
            </a:r>
            <a:endParaRPr sz="8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# ... define routes ...</a:t>
            </a:r>
            <a:endParaRPr sz="8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uvicorn.run("myscript:app", host='localhost', port=5001, reload=True)</a:t>
            </a:r>
            <a:endParaRPr sz="8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4691675" y="4231625"/>
            <a:ext cx="2057400" cy="23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FastAPI with Nginx Unit</a:t>
            </a:r>
            <a:endParaRPr sz="8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/>
        </p:nvSpPr>
        <p:spPr>
          <a:xfrm>
            <a:off x="1" y="0"/>
            <a:ext cx="3899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Sticky Load Balancing </a:t>
            </a:r>
            <a:endParaRPr sz="1100"/>
          </a:p>
        </p:txBody>
      </p:sp>
      <p:sp>
        <p:nvSpPr>
          <p:cNvPr id="224" name="Google Shape;224;p33"/>
          <p:cNvSpPr txBox="1"/>
          <p:nvPr/>
        </p:nvSpPr>
        <p:spPr>
          <a:xfrm>
            <a:off x="79825" y="471225"/>
            <a:ext cx="4545600" cy="421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sticky load balancing,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 NOT specify multiple workers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gunicorn or uvicorn.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do something like this: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uvicorn --workers 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gunicorn --workers 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you </a:t>
            </a: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lose the "stickiness"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sticky sessions, you need a dedicated load balancer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(like HAProxy, NGINX, or a cloud load balancer)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sitting directly in front of your Uvicorn instances.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start multiple uvicorn instances on different ports: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uvicorn main:app --host 0.0.0.0 --port 8000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uvicorn main:app --host 0.0.0.0 --port 8001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etc.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do NOT need gunicorn.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is for both FastAPI and FastHTML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5143400" y="471225"/>
            <a:ext cx="3899400" cy="367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AWS Application Load Balancer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https://aws.amazon.com/elasticloadbalancing/application-load-balancer/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5175" y="1590250"/>
            <a:ext cx="873824" cy="19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6661850" y="1724338"/>
            <a:ext cx="1326600" cy="21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uvicorn FastHTML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6661850" y="2005526"/>
            <a:ext cx="1326600" cy="21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uvicorn FastHTML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6661850" y="2285529"/>
            <a:ext cx="1326600" cy="21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uvicorn FastHTML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6661850" y="2566716"/>
            <a:ext cx="1326600" cy="21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uvicorn FastHTML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6661850" y="2843133"/>
            <a:ext cx="1326600" cy="21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uvicorn FastHTML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6661850" y="3124321"/>
            <a:ext cx="1326600" cy="21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uvicorn FastHTML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/>
        </p:nvSpPr>
        <p:spPr>
          <a:xfrm>
            <a:off x="0" y="0"/>
            <a:ext cx="500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multiple Uvicorn instances</a:t>
            </a:r>
            <a:endParaRPr sz="800">
              <a:latin typeface="Victor Mono"/>
              <a:ea typeface="Victor Mono"/>
              <a:cs typeface="Victor Mono"/>
              <a:sym typeface="Victor Mono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4687725" y="64900"/>
            <a:ext cx="4390500" cy="4862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 b="1">
                <a:solidFill>
                  <a:srgbClr val="6AA84F"/>
                </a:solidFill>
                <a:latin typeface="Victor Mono"/>
                <a:ea typeface="Victor Mono"/>
                <a:cs typeface="Victor Mono"/>
                <a:sym typeface="Victor Mono"/>
              </a:rPr>
              <a:t>#!/bin/bash</a:t>
            </a:r>
            <a:endParaRPr sz="700" b="1">
              <a:solidFill>
                <a:srgbClr val="6AA84F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BASE_PORT=8000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APP_PATH="/path/to/your/app"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VENV_PATH="/path/to/venv"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for i in {1..10}; do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 PORT=$((BASE_PORT + i - 1))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 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 cat &gt; /etc/systemd/system/uvicorn-${i}.service &lt;&lt; </a:t>
            </a:r>
            <a:r>
              <a:rPr lang="en-US" sz="700" b="1">
                <a:solidFill>
                  <a:srgbClr val="FF0000"/>
                </a:solidFill>
                <a:latin typeface="Victor Mono"/>
                <a:ea typeface="Victor Mono"/>
                <a:cs typeface="Victor Mono"/>
                <a:sym typeface="Victor Mono"/>
              </a:rPr>
              <a:t>EOF</a:t>
            </a:r>
            <a:endParaRPr sz="700" b="1">
              <a:solidFill>
                <a:srgbClr val="FF0000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[Unit]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Description=Uvicorn instance ${i}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After=network.target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[Service]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User=your_user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WorkingDirectory=${APP_PATH}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Environment="PATH=${VENV_PATH}/bin"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ExecStart=${VENV_PATH}/bin/uvicorn main:app --host 0.0.0.0 --port ${PORT}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Restart=always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RestartSec=3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# Health check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Type=notify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NotifyAccess=all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ExecStartPost=/bin/sh -c 'echo $MAINPID &gt; /var/run/uvicorn-${i}.pid'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PIDFile=/var/run/uvicorn-${i}.pid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# Health monitoring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ExecStartPost=/bin/sleep 5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ExecStartPost=/usr/bin/curl -f http://localhost:${PORT}/health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TimeoutStartSec=30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# Periodic health check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ExecStartPost=/bin/systemd-notify --ready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ExecReload=/usr/bin/curl -f http://localhost:${PORT}/health \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   || /bin/systemctl restart uvicorn-${i}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WatchdogSec=30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[Install]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WantedBy=multi-user.target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FF0000"/>
                </a:solidFill>
                <a:latin typeface="Victor Mono"/>
                <a:ea typeface="Victor Mono"/>
                <a:cs typeface="Victor Mono"/>
                <a:sym typeface="Victor Mono"/>
              </a:rPr>
              <a:t>EOF</a:t>
            </a:r>
            <a:endParaRPr sz="700" b="1">
              <a:solidFill>
                <a:srgbClr val="FF0000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 systemctl enable uvicorn-${i}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 systemctl start uvicorn-${i}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3D85C6"/>
                </a:solidFill>
                <a:latin typeface="Victor Mono"/>
                <a:ea typeface="Victor Mono"/>
                <a:cs typeface="Victor Mono"/>
                <a:sym typeface="Victor Mono"/>
              </a:rPr>
              <a:t>done</a:t>
            </a:r>
            <a:endParaRPr sz="700" b="1">
              <a:solidFill>
                <a:srgbClr val="3D85C6"/>
              </a:solidFill>
              <a:latin typeface="Victor Mono"/>
              <a:ea typeface="Victor Mono"/>
              <a:cs typeface="Victor Mono"/>
              <a:sym typeface="Victor Mono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69225" y="392400"/>
            <a:ext cx="4323000" cy="56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and manage 10 uvicorn instances using systemd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/usr/local/bin/create-uvicorn-services.sh</a:t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chmod +x /usr/local/bin/create-uvicorn-services.sh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69225" y="1034000"/>
            <a:ext cx="4323000" cy="783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Start/stop all instances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for i in {1..10}; do systemctl start uvicorn-${i}; done</a:t>
            </a:r>
            <a:endParaRPr sz="1000" b="1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for i in {1..10}; do systemctl stop uvicorn-${i}; done</a:t>
            </a:r>
            <a:endParaRPr sz="1000" b="1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Check status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systemctl status 'uvicorn-*'</a:t>
            </a:r>
            <a:endParaRPr sz="1000" b="1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69225" y="1891300"/>
            <a:ext cx="4323000" cy="1953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0" tIns="6850" rIns="6850" bIns="6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Systemd provides basic service monitoring and automatic restarting. By default, it will restart a service if it crashes.  You can configure custom checks. For example, in your FastAPI app you an add this:</a:t>
            </a:r>
            <a:br>
              <a:rPr lang="en-US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US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fastapi import FastAPI 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app = FastAPI() 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@app.get("/health") 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async def health_check(): 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# check something ...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{"status": "ok"}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Then in your systemd unit file you can add Health checks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/>
        </p:nvSpPr>
        <p:spPr>
          <a:xfrm>
            <a:off x="1" y="0"/>
            <a:ext cx="1252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FastAPI </a:t>
            </a:r>
            <a:endParaRPr sz="1100"/>
          </a:p>
        </p:txBody>
      </p:sp>
      <p:pic>
        <p:nvPicPr>
          <p:cNvPr id="247" name="Google Shape;247;p3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4109" y="196208"/>
            <a:ext cx="2506547" cy="49053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81378" y="993572"/>
            <a:ext cx="4490700" cy="345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(since 2018) </a:t>
            </a:r>
            <a:r>
              <a:rPr lang="en-US" sz="1100"/>
              <a:t>v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ery high performance, on par with NodeJS and Go</a:t>
            </a:r>
            <a:endParaRPr sz="1100"/>
          </a:p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Pydantic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type hints checks -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https://pydantic-docs.helpmanual.io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Starlette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(light ASGI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https://www.starlette.io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Intuitive, Easy to use and learn, auto-completion, Fast to code &amp; debug</a:t>
            </a:r>
            <a:endParaRPr sz="1100"/>
          </a:p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Fewer bugs, reduce developer errors</a:t>
            </a:r>
            <a:endParaRPr sz="1100">
              <a:solidFill>
                <a:schemeClr val="dk1"/>
              </a:solidFill>
            </a:endParaRPr>
          </a:p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Short: Minimize code duplication. Multiple features from each parameter declaration. Fewer bugs.</a:t>
            </a:r>
            <a:endParaRPr sz="1100"/>
          </a:p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Robust: Get production-ready code. With automatic interactive documentation.</a:t>
            </a:r>
            <a:endParaRPr sz="1100"/>
          </a:p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Standards-based: Based on </a:t>
            </a: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OpenAPI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(previously known as Swagger) and JSON Schema.</a:t>
            </a:r>
            <a:endParaRPr sz="1100"/>
          </a:p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Uvicorn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lightning-fast ASGI server.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https://www.uvicorn.org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 </a:t>
            </a: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ASGI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(Asynchronous Server Gateway Interface)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https://asgi.readthedocs.io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uvloops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fast, drop-in replacement of the built-in asyncio event loop. 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uvloop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implemented in Cython and uses libuv under the hood.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https://github.com/MagicStack/uvloop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httptools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Python binding for the nodejs HTTP parser.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https://github.com/MagicStack/httptools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76200" y="326700"/>
            <a:ext cx="3660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fast web framework for building APIs with Python</a:t>
            </a:r>
            <a:endParaRPr sz="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 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https://fastapi.tiangolo.com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 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https://github.com/tiangolo/fastapi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4692200" y="1000614"/>
            <a:ext cx="4365300" cy="265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Comparing with Flask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https://towardsdatascience.com/understanding-flask-vs-fastapi-web-framework-fe12bb58ee75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(since 2010) is a micro web framework written in python. </a:t>
            </a:r>
            <a:endParaRPr sz="1100"/>
          </a:p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amount of coding required</a:t>
            </a:r>
            <a:endParaRPr sz="1100"/>
          </a:p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setup, flexible, fast to deploy</a:t>
            </a:r>
            <a:endParaRPr sz="1100"/>
          </a:p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on WSGI (Python Web Server Gateway Interface) 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whereby the server will tie up a worker for each request.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FastAPI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(since 2018) – similar to Flask, but:</a:t>
            </a:r>
            <a:endParaRPr sz="1100"/>
          </a:p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than Flask because it is built on ASGI (Asynchronous Server Gateway Interface), supports concurrency / asynchronous code.</a:t>
            </a:r>
            <a:endParaRPr sz="1100"/>
          </a:p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generates documentation (Swagger UI and ReDoc)</a:t>
            </a:r>
            <a:endParaRPr sz="1100"/>
          </a:p>
          <a:p>
            <a:pPr marL="5715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interactive GUI (Swagger UI) for testing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4206</Words>
  <Application>Microsoft Macintosh PowerPoint</Application>
  <PresentationFormat>On-screen Show (16:9)</PresentationFormat>
  <Paragraphs>541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Roboto Mono</vt:lpstr>
      <vt:lpstr>Victor Mono</vt:lpstr>
      <vt:lpstr>Calibri</vt:lpstr>
      <vt:lpstr>Arial Black</vt:lpstr>
      <vt:lpstr>Office 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2025-01-03T20:12:07Z</dcterms:modified>
</cp:coreProperties>
</file>