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03F2CC-9A86-4563-B871-E39C20A19AB5}">
  <a:tblStyle styleId="{9903F2CC-9A86-4563-B871-E39C20A19AB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11040bb41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611040bb41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f406ef591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5f406ef591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66cbcb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366cbcb3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611b9f50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611b9f50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60d0b7b8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60d0b7b8f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11040bb4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611040bb4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367ee0f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3367ee0fa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611040bb41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611040bb41_2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rEAPBT6_-TM" TargetMode="External"/><Relationship Id="rId7"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pwc.com/gx/en/issues/artificial-intelligence/job-barometer/2025/report.pdf" TargetMode="External"/><Relationship Id="rId5" Type="http://schemas.openxmlformats.org/officeDocument/2006/relationships/image" Target="../media/image16.png"/><Relationship Id="rId4" Type="http://schemas.openxmlformats.org/officeDocument/2006/relationships/hyperlink" Target="https://trueup.io/layoff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openai.com/index/gpt-4-1/" TargetMode="External"/><Relationship Id="rId26" Type="http://schemas.openxmlformats.org/officeDocument/2006/relationships/hyperlink" Target="https://openai.com/index/openai-o3-mini/"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api-docs.deepseek.com/news/news250120"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aistudio.google.com/app/prompts/new_chat?model=gemini-2.5-flash-preview-05-20" TargetMode="External"/><Relationship Id="rId25" Type="http://schemas.openxmlformats.org/officeDocument/2006/relationships/hyperlink" Target="http://aistudio.google.com/app/prompts/new_chat?model=gemini-2.5-flash-preview-04-17" TargetMode="External"/><Relationship Id="rId33" Type="http://schemas.openxmlformats.org/officeDocument/2006/relationships/hyperlink" Target="https://platform.openai.com/docs/models/o1" TargetMode="External"/><Relationship Id="rId2" Type="http://schemas.openxmlformats.org/officeDocument/2006/relationships/notesSlide" Target="../notesSlides/notesSlide2.xml"/><Relationship Id="rId16" Type="http://schemas.openxmlformats.org/officeDocument/2006/relationships/hyperlink" Target="https://www.anthropic.com/news/claude-3-7-sonnet" TargetMode="External"/><Relationship Id="rId20" Type="http://schemas.openxmlformats.org/officeDocument/2006/relationships/hyperlink" Target="https://huggingface.co/deepseek-ai/DeepSeek-V3-0324" TargetMode="External"/><Relationship Id="rId29" Type="http://schemas.openxmlformats.org/officeDocument/2006/relationships/hyperlink" Target="https://openai.com/index/introducing-gpt-4-5/"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mistral.ai/news/mistral-medium-3" TargetMode="External"/><Relationship Id="rId32" Type="http://schemas.openxmlformats.org/officeDocument/2006/relationships/hyperlink" Target="https://api-docs.deepseek.com/news/news250325" TargetMode="External"/><Relationship Id="rId5" Type="http://schemas.openxmlformats.org/officeDocument/2006/relationships/hyperlink" Target="https://openlm.ai/chatbot-arena/" TargetMode="External"/><Relationship Id="rId15" Type="http://schemas.openxmlformats.org/officeDocument/2006/relationships/hyperlink" Target="http://aistudio.google.com/app/prompts/new_chat?model=gemini-2.5-pro-preview-05-06" TargetMode="External"/><Relationship Id="rId23" Type="http://schemas.openxmlformats.org/officeDocument/2006/relationships/hyperlink" Target="https://qwenlm.github.io/blog/qwen3/" TargetMode="External"/><Relationship Id="rId28" Type="http://schemas.openxmlformats.org/officeDocument/2006/relationships/hyperlink" Target="https://x.com/OpenAI/status/1905331956856050135" TargetMode="External"/><Relationship Id="rId10" Type="http://schemas.openxmlformats.org/officeDocument/2006/relationships/hyperlink" Target="https://www.stack-ai.com/llm-leaderboard" TargetMode="External"/><Relationship Id="rId19" Type="http://schemas.openxmlformats.org/officeDocument/2006/relationships/hyperlink" Target="https://www.anthropic.com/claude/sonnet" TargetMode="External"/><Relationship Id="rId31" Type="http://schemas.openxmlformats.org/officeDocument/2006/relationships/hyperlink" Target="https://openai.com/index/o1-and-new-tools-for-developers/"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www.anthropic.com/news/claude-4" TargetMode="External"/><Relationship Id="rId22" Type="http://schemas.openxmlformats.org/officeDocument/2006/relationships/hyperlink" Target="https://openai.com/index/introducing-o3-and-o4-mini/" TargetMode="External"/><Relationship Id="rId27" Type="http://schemas.openxmlformats.org/officeDocument/2006/relationships/hyperlink" Target="https://www.anthropic.com/claude/haiku" TargetMode="External"/><Relationship Id="rId30" Type="http://schemas.openxmlformats.org/officeDocument/2006/relationships/hyperlink" Target="https://x.ai/blog/grok-3" TargetMode="External"/><Relationship Id="rId8" Type="http://schemas.openxmlformats.org/officeDocument/2006/relationships/hyperlink" Target="https://web.lmarena.ai/leaderboar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phonely.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venturebeat.com/ai/phonelys-new-ai-agents-hit-99-accuracy-and-customers-cant-tell-theyre-not-huma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ondcap.com/reports/t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s://techcrunch.com/2025/06/03/yoshua-bengio-launches-lawzero-a-nonprofit-ai-safety-lab" TargetMode="External"/><Relationship Id="rId3" Type="http://schemas.openxmlformats.org/officeDocument/2006/relationships/hyperlink" Target="https://www.cultofmac.com/news/apple-smart-glasses-iphone-replacement" TargetMode="External"/><Relationship Id="rId7" Type="http://schemas.openxmlformats.org/officeDocument/2006/relationships/hyperlink" Target="https://www.youtube.com/watch?v=PoxWxMjA224"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youtube.com/watch?v=645Wk4tKtLQ" TargetMode="External"/><Relationship Id="rId4" Type="http://schemas.openxmlformats.org/officeDocument/2006/relationships/image" Target="../media/image3.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kana.a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sakana.ai/dg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hyperlink" Target="https://finance.yahoo.com/news/exclusive-anthropic-hits-3-billion-200202733.html" TargetMode="External"/><Relationship Id="rId3" Type="http://schemas.openxmlformats.org/officeDocument/2006/relationships/hyperlink" Target="https://www.intology.ai/blog/zochi-acl" TargetMode="External"/><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analyticsindiamag.com/ai-news-updates/we-smoked-nvidias-blackwell-says-cerebras/" TargetMode="External"/><Relationship Id="rId5" Type="http://schemas.openxmlformats.org/officeDocument/2006/relationships/image" Target="../media/image9.png"/><Relationship Id="rId4" Type="http://schemas.openxmlformats.org/officeDocument/2006/relationships/hyperlink" Target="https://arxiv.org/pdf/2503.10619" TargetMode="External"/><Relationship Id="rId9" Type="http://schemas.openxmlformats.org/officeDocument/2006/relationships/hyperlink" Target="https://techcrunch.com/2025/06/01/early-ai-investor-elad-gil-finds-his-next-big-bet-ai-powered-rollup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x.com/ManusAI_HQ/status/1928105652444094568"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www.hcompany.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1174444"/>
            <a:ext cx="4420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Phonely 99.2% accuracy - switching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Meeker Report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Bing Video Creator Powered by Sora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Yoshua Bengio LawZero research center</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39041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476499"/>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Vision Air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 - High Speed Parkour Navigation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Sakana self-improving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about Veo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writes paper which passes peer review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- 2.5 Ktokens for 400B Llama 4 Maverick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hits $3 billion in ARR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AI-powered roll-ups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Making Slides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 Company Agentic Systems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168808"/>
            <a:ext cx="4502400" cy="1173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 Robo Bosses Act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Klarna is hiring back human customer support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video Summarization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Jony Ive Device as predicted by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endParaRPr sz="1500" b="1">
              <a:solidFill>
                <a:srgbClr val="3C78D8"/>
              </a:solidFill>
              <a:latin typeface="Calibri"/>
              <a:ea typeface="Calibri"/>
              <a:cs typeface="Calibri"/>
              <a:sym typeface="Calibri"/>
            </a:endParaRPr>
          </a:p>
        </p:txBody>
      </p:sp>
      <p:sp>
        <p:nvSpPr>
          <p:cNvPr id="68" name="Google Shape;68;p15"/>
          <p:cNvSpPr txBox="1"/>
          <p:nvPr/>
        </p:nvSpPr>
        <p:spPr>
          <a:xfrm>
            <a:off x="485000" y="292525"/>
            <a:ext cx="2884200" cy="280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1">
                <a:solidFill>
                  <a:srgbClr val="FF0000"/>
                </a:solidFill>
                <a:latin typeface="Calibri"/>
                <a:ea typeface="Calibri"/>
                <a:cs typeface="Calibri"/>
                <a:sym typeface="Calibri"/>
              </a:rPr>
              <a:t>xxx</a:t>
            </a:r>
            <a:endParaRPr sz="1700" b="1" i="1"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video Summarization</a:t>
            </a:r>
            <a:endParaRPr sz="2000" b="1" i="0" u="none" strike="noStrike" cap="none">
              <a:solidFill>
                <a:schemeClr val="dk1"/>
              </a:solidFill>
              <a:latin typeface="Calibri"/>
              <a:ea typeface="Calibri"/>
              <a:cs typeface="Calibri"/>
              <a:sym typeface="Calibri"/>
            </a:endParaRPr>
          </a:p>
        </p:txBody>
      </p:sp>
      <p:sp>
        <p:nvSpPr>
          <p:cNvPr id="190" name="Google Shape;190;p24"/>
          <p:cNvSpPr txBox="1"/>
          <p:nvPr/>
        </p:nvSpPr>
        <p:spPr>
          <a:xfrm>
            <a:off x="55075" y="12770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recapio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copy URL into recapio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https://recapio.com</a:t>
            </a:r>
            <a:endParaRPr sz="1200">
              <a:solidFill>
                <a:schemeClr val="dk1"/>
              </a:solidFill>
              <a:latin typeface="Calibri"/>
              <a:ea typeface="Calibri"/>
              <a:cs typeface="Calibri"/>
              <a:sym typeface="Calibri"/>
            </a:endParaRPr>
          </a:p>
        </p:txBody>
      </p:sp>
      <p:sp>
        <p:nvSpPr>
          <p:cNvPr id="191" name="Google Shape;191;p24"/>
          <p:cNvSpPr txBox="1"/>
          <p:nvPr/>
        </p:nvSpPr>
        <p:spPr>
          <a:xfrm>
            <a:off x="55075" y="2015378"/>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Copy transcription into Claude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copy transcription, paste it into LLM, get a summary</a:t>
            </a:r>
            <a:endParaRPr sz="1200">
              <a:solidFill>
                <a:schemeClr val="dk1"/>
              </a:solidFill>
              <a:latin typeface="Calibri"/>
              <a:ea typeface="Calibri"/>
              <a:cs typeface="Calibri"/>
              <a:sym typeface="Calibri"/>
            </a:endParaRPr>
          </a:p>
        </p:txBody>
      </p:sp>
      <p:sp>
        <p:nvSpPr>
          <p:cNvPr id="192" name="Google Shape;192;p24"/>
          <p:cNvSpPr txBox="1"/>
          <p:nvPr/>
        </p:nvSpPr>
        <p:spPr>
          <a:xfrm>
            <a:off x="55075" y="25879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Copy youtube URL into Perplexity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perplexity will extract transcript from youtube website - and make a summary</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IO Device - an prediction by AI</a:t>
            </a:r>
            <a:endParaRPr sz="2000" b="1" i="0" u="none" strike="noStrike" cap="none">
              <a:solidFill>
                <a:schemeClr val="dk1"/>
              </a:solidFill>
              <a:latin typeface="Calibri"/>
              <a:ea typeface="Calibri"/>
              <a:cs typeface="Calibri"/>
              <a:sym typeface="Calibri"/>
            </a:endParaRPr>
          </a:p>
        </p:txBody>
      </p:sp>
      <p:sp>
        <p:nvSpPr>
          <p:cNvPr id="198" name="Google Shape;198;p25"/>
          <p:cNvSpPr txBox="1"/>
          <p:nvPr/>
        </p:nvSpPr>
        <p:spPr>
          <a:xfrm>
            <a:off x="55075" y="467150"/>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Video created by AI (not a real OpenAI product)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https://www.youtube.com/watch?v=rEAPBT6_-TM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99" name="Google Shape;199;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710050" y="1785450"/>
            <a:ext cx="1127401" cy="1275031"/>
          </a:xfrm>
          <a:prstGeom prst="rect">
            <a:avLst/>
          </a:prstGeom>
          <a:noFill/>
          <a:ln w="9525" cap="flat" cmpd="sng">
            <a:solidFill>
              <a:srgbClr val="FF0000"/>
            </a:solidFill>
            <a:prstDash val="solid"/>
            <a:round/>
            <a:headEnd type="none" w="sm" len="sm"/>
            <a:tailEnd type="none" w="sm" len="sm"/>
          </a:ln>
        </p:spPr>
      </p:pic>
      <p:pic>
        <p:nvPicPr>
          <p:cNvPr id="200" name="Google Shape;200;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713600" y="3200600"/>
            <a:ext cx="1127400" cy="1087107"/>
          </a:xfrm>
          <a:prstGeom prst="rect">
            <a:avLst/>
          </a:prstGeom>
          <a:noFill/>
          <a:ln w="9525" cap="flat" cmpd="sng">
            <a:solidFill>
              <a:srgbClr val="FF0000"/>
            </a:solidFill>
            <a:prstDash val="solid"/>
            <a:round/>
            <a:headEnd type="none" w="sm" len="sm"/>
            <a:tailEnd type="none" w="sm" len="sm"/>
          </a:ln>
        </p:spPr>
      </p:pic>
      <p:pic>
        <p:nvPicPr>
          <p:cNvPr id="201" name="Google Shape;201;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29551" y="340501"/>
            <a:ext cx="2107901" cy="1388125"/>
          </a:xfrm>
          <a:prstGeom prst="rect">
            <a:avLst/>
          </a:prstGeom>
          <a:noFill/>
          <a:ln w="9525" cap="flat" cmpd="sng">
            <a:solidFill>
              <a:srgbClr val="FF0000"/>
            </a:solidFill>
            <a:prstDash val="solid"/>
            <a:round/>
            <a:headEnd type="none" w="sm" len="sm"/>
            <a:tailEnd type="none" w="sm" len="sm"/>
          </a:ln>
        </p:spPr>
      </p:pic>
      <p:sp>
        <p:nvSpPr>
          <p:cNvPr id="202" name="Google Shape;202;p25"/>
          <p:cNvSpPr txBox="1"/>
          <p:nvPr/>
        </p:nvSpPr>
        <p:spPr>
          <a:xfrm>
            <a:off x="55075" y="1111600"/>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Jony Ive (full name: Sir Jonathan Paul Ive) is a renowned British-American industrial designer best known for his pivotal role at Apple Inc., where he served as Senior Vice President of Industrial Design and later Chief Design Officer from 1992 to 2019. Ive was instrumental in designing some of Apple’s most iconic products, including the iMac, iPod, iPhone, iPad, MacBook, Apple Watch, and even the architectural design of Apple Park and Apple Stores.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2019 he left Apple and started LoveFrom, worked with Ferrari, Airbnb, and OpenAI.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Recently LoveFrom was acquired by OpenAI</a:t>
            </a:r>
            <a:endParaRPr sz="1200">
              <a:solidFill>
                <a:schemeClr val="dk1"/>
              </a:solidFill>
              <a:latin typeface="Calibri"/>
              <a:ea typeface="Calibri"/>
              <a:cs typeface="Calibri"/>
              <a:sym typeface="Calibri"/>
            </a:endParaRPr>
          </a:p>
        </p:txBody>
      </p:sp>
      <p:sp>
        <p:nvSpPr>
          <p:cNvPr id="203" name="Google Shape;203;p25"/>
          <p:cNvSpPr txBox="1"/>
          <p:nvPr/>
        </p:nvSpPr>
        <p:spPr>
          <a:xfrm>
            <a:off x="4273150" y="4147125"/>
            <a:ext cx="18651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000">
                <a:solidFill>
                  <a:schemeClr val="dk1"/>
                </a:solidFill>
                <a:latin typeface="Calibri"/>
                <a:ea typeface="Calibri"/>
                <a:cs typeface="Calibri"/>
                <a:sym typeface="Calibri"/>
              </a:rPr>
              <a:t>AI Generated,</a:t>
            </a:r>
            <a:endParaRPr sz="20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2000">
                <a:solidFill>
                  <a:schemeClr val="dk1"/>
                </a:solidFill>
                <a:latin typeface="Calibri"/>
                <a:ea typeface="Calibri"/>
                <a:cs typeface="Calibri"/>
                <a:sym typeface="Calibri"/>
              </a:rPr>
              <a:t>not real</a:t>
            </a:r>
            <a:endParaRPr sz="2000">
              <a:solidFill>
                <a:schemeClr val="dk1"/>
              </a:solidFill>
              <a:latin typeface="Calibri"/>
              <a:ea typeface="Calibri"/>
              <a:cs typeface="Calibri"/>
              <a:sym typeface="Calibri"/>
            </a:endParaRPr>
          </a:p>
        </p:txBody>
      </p:sp>
      <p:sp>
        <p:nvSpPr>
          <p:cNvPr id="204" name="Google Shape;204;p25"/>
          <p:cNvSpPr/>
          <p:nvPr/>
        </p:nvSpPr>
        <p:spPr>
          <a:xfrm rot="2700000">
            <a:off x="6435077" y="3089368"/>
            <a:ext cx="606273" cy="988111"/>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5" name="Google Shape;205;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3650" y="3120675"/>
            <a:ext cx="3309690" cy="1861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11" name="Google Shape;211;p26"/>
          <p:cNvSpPr txBox="1"/>
          <p:nvPr/>
        </p:nvSpPr>
        <p:spPr>
          <a:xfrm>
            <a:off x="2082425" y="114400"/>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12" name="Google Shape;212;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950" y="3310525"/>
            <a:ext cx="4378043" cy="1680900"/>
          </a:xfrm>
          <a:prstGeom prst="rect">
            <a:avLst/>
          </a:prstGeom>
          <a:noFill/>
          <a:ln w="9525" cap="flat" cmpd="sng">
            <a:solidFill>
              <a:srgbClr val="FF0000"/>
            </a:solidFill>
            <a:prstDash val="solid"/>
            <a:round/>
            <a:headEnd type="none" w="sm" len="sm"/>
            <a:tailEnd type="none" w="sm" len="sm"/>
          </a:ln>
        </p:spPr>
      </p:pic>
      <p:sp>
        <p:nvSpPr>
          <p:cNvPr id="213" name="Google Shape;213;p26"/>
          <p:cNvSpPr txBox="1"/>
          <p:nvPr/>
        </p:nvSpPr>
        <p:spPr>
          <a:xfrm>
            <a:off x="4574425" y="423775"/>
            <a:ext cx="438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Workers with AI skills command a 56% wage premium (up from 25% last year), suggesting the value these workers bring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https://www.pwc.com/gx/en/issues/artificial-intelligence/job-barometer/2025/report.pdf</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14" name="Google Shape;214;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950" y="676825"/>
            <a:ext cx="4378050" cy="22693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20" name="Google Shape;220;p2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21" name="Google Shape;221;p2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22" name="Google Shape;222;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23" name="Google Shape;223;p2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4" name="Google Shape;224;p2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6700175" y="831350"/>
            <a:ext cx="24285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6" name="Google Shape;76;p16"/>
          <p:cNvSpPr txBox="1"/>
          <p:nvPr/>
        </p:nvSpPr>
        <p:spPr>
          <a:xfrm>
            <a:off x="947939" y="319950"/>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4</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3826474" y="319950"/>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May 28</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59605" y="15651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3237972" y="260091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txBox="1"/>
          <p:nvPr/>
        </p:nvSpPr>
        <p:spPr>
          <a:xfrm>
            <a:off x="2936667" y="219443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1" name="Google Shape;81;p16"/>
          <p:cNvSpPr/>
          <p:nvPr/>
        </p:nvSpPr>
        <p:spPr>
          <a:xfrm>
            <a:off x="3237124" y="220571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3239334" y="40101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txBox="1"/>
          <p:nvPr/>
        </p:nvSpPr>
        <p:spPr>
          <a:xfrm flipH="1">
            <a:off x="276927" y="228616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84" name="Google Shape;84;p16"/>
          <p:cNvSpPr/>
          <p:nvPr/>
        </p:nvSpPr>
        <p:spPr>
          <a:xfrm>
            <a:off x="354078" y="101834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2701" y="8462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54637" y="11970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237072" y="80606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354087" y="138857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237072" y="16173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245537" y="28081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a:off x="5132075" y="4337598"/>
            <a:ext cx="3972900" cy="7572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92" name="Google Shape;92;p16"/>
          <p:cNvSpPr/>
          <p:nvPr/>
        </p:nvSpPr>
        <p:spPr>
          <a:xfrm>
            <a:off x="352563" y="19287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txBox="1"/>
          <p:nvPr/>
        </p:nvSpPr>
        <p:spPr>
          <a:xfrm>
            <a:off x="2948453" y="29888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4" name="Google Shape;94;p16"/>
          <p:cNvSpPr/>
          <p:nvPr/>
        </p:nvSpPr>
        <p:spPr>
          <a:xfrm>
            <a:off x="3239322" y="29972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239112" y="18155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238870" y="35842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flipH="1">
            <a:off x="287429" y="354226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8" name="Google Shape;98;p16"/>
          <p:cNvSpPr txBox="1"/>
          <p:nvPr/>
        </p:nvSpPr>
        <p:spPr>
          <a:xfrm flipH="1">
            <a:off x="3169078" y="31876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9" name="Google Shape;99;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00" name="Google Shape;100;p16"/>
          <p:cNvSpPr/>
          <p:nvPr/>
        </p:nvSpPr>
        <p:spPr>
          <a:xfrm>
            <a:off x="3237072" y="9837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59605" y="210368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02" name="Google Shape;102;p16"/>
          <p:cNvGraphicFramePr/>
          <p:nvPr/>
        </p:nvGraphicFramePr>
        <p:xfrm>
          <a:off x="3382013" y="567012"/>
          <a:ext cx="3000000" cy="3000000"/>
        </p:xfrm>
        <a:graphic>
          <a:graphicData uri="http://schemas.openxmlformats.org/drawingml/2006/table">
            <a:tbl>
              <a:tblPr>
                <a:noFill/>
                <a:tableStyleId>{9903F2CC-9A86-4563-B871-E39C20A19AB5}</a:tableStyleId>
              </a:tblPr>
              <a:tblGrid>
                <a:gridCol w="18669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Claude Opus 4 (20250514)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1409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Claude Sonnet 4 (20250514)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 3.7 Sonnet (20250219)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Gemini-2.5-Flash-Preview-05-20</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1313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1256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 3.5 Sonnet (20241022)</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1238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1207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1199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GPT-4.1-mini-2025-04-14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Qwen3-235B-A22B</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Mistral Medium 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1164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Gemini-2.5-Flash-Preview-04-17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1144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o3-mini-high (20250131)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1136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 3.5 Haiku (20241022)</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1133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1100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7"/>
                  </a:ext>
                </a:extLst>
              </a:tr>
            </a:tbl>
          </a:graphicData>
        </a:graphic>
      </p:graphicFrame>
      <p:sp>
        <p:nvSpPr>
          <p:cNvPr id="103" name="Google Shape;103;p16"/>
          <p:cNvSpPr/>
          <p:nvPr/>
        </p:nvSpPr>
        <p:spPr>
          <a:xfrm>
            <a:off x="3237072" y="120904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3237072" y="14010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237072" y="20106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2936667" y="23981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3237124" y="240940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3237072" y="380277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3237072" y="34065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363450" y="26546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60152" y="28295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61938" y="300720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61204" y="301445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359603" y="373774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352563" y="33863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355114" y="17471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7" name="Google Shape;117;p16"/>
          <p:cNvGraphicFramePr/>
          <p:nvPr/>
        </p:nvGraphicFramePr>
        <p:xfrm>
          <a:off x="498747" y="639650"/>
          <a:ext cx="3000000" cy="3000000"/>
        </p:xfrm>
        <a:graphic>
          <a:graphicData uri="http://schemas.openxmlformats.org/drawingml/2006/table">
            <a:tbl>
              <a:tblPr>
                <a:noFill/>
                <a:tableStyleId>{9903F2CC-9A86-4563-B871-E39C20A19AB5}</a:tableStyleId>
              </a:tblPr>
              <a:tblGrid>
                <a:gridCol w="1727550">
                  <a:extLst>
                    <a:ext uri="{9D8B030D-6E8A-4147-A177-3AD203B41FA5}">
                      <a16:colId xmlns:a16="http://schemas.microsoft.com/office/drawing/2014/main" val="20000"/>
                    </a:ext>
                  </a:extLst>
                </a:gridCol>
                <a:gridCol w="286775">
                  <a:extLst>
                    <a:ext uri="{9D8B030D-6E8A-4147-A177-3AD203B41FA5}">
                      <a16:colId xmlns:a16="http://schemas.microsoft.com/office/drawing/2014/main" val="20001"/>
                    </a:ext>
                  </a:extLst>
                </a:gridCol>
              </a:tblGrid>
              <a:tr h="174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1446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1441</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1430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1424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gemini-2.5-flash-preview-05-20</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1400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gemini-2.5-flash-preview-04-17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1399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1397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1370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mistral-medium-2505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1367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749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claude-3-7-sonnet-20250219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1364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7"/>
                  </a:ext>
                </a:extLst>
              </a:tr>
            </a:tbl>
          </a:graphicData>
        </a:graphic>
      </p:graphicFrame>
      <p:sp>
        <p:nvSpPr>
          <p:cNvPr id="118" name="Google Shape;118;p16"/>
          <p:cNvSpPr/>
          <p:nvPr/>
        </p:nvSpPr>
        <p:spPr>
          <a:xfrm>
            <a:off x="363453" y="24691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61938" y="31899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361204" y="31972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Phonely 99.2% accuracy</a:t>
            </a:r>
            <a:endParaRPr sz="2000" b="1" i="0" u="none" strike="noStrike" cap="none">
              <a:solidFill>
                <a:schemeClr val="dk1"/>
              </a:solidFill>
              <a:latin typeface="Calibri"/>
              <a:ea typeface="Calibri"/>
              <a:cs typeface="Calibri"/>
              <a:sym typeface="Calibri"/>
            </a:endParaRPr>
          </a:p>
        </p:txBody>
      </p:sp>
      <p:sp>
        <p:nvSpPr>
          <p:cNvPr id="126" name="Google Shape;126;p17"/>
          <p:cNvSpPr txBox="1"/>
          <p:nvPr/>
        </p:nvSpPr>
        <p:spPr>
          <a:xfrm>
            <a:off x="156175" y="599138"/>
            <a:ext cx="4453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three-way partnership between AI phone support company Phonely, inference optimization platform Maitai, and chip maker Groq has achieved a breakthrough that addresses one of conversational artificial intelligence’s most persistent problems: the awkward delays that immediately signal to callers they’re talking to a machine.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https://www.phonely.ai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collaboration has enabled Phonely to reduce response times by more than 70% while simultaneously boosting accuracy from 81.5% to 99.2% across four model iterations, surpassing GPT-4o’s 94.7% benchmark by 4.5 percentage points.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improvements stem from Groq’s new capability to instantly switch between multiple specialized AI models without added latency, orchestrated through Maitai’s optimization platform.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4"/>
              </a:rPr>
              <a:t>https://venturebeat.com/ai/phonelys-new-ai-agents-hit-99-accuracy-and-customers-cant-tell-theyre-not-human/</a:t>
            </a:r>
            <a:r>
              <a:rPr lang="en" sz="1200">
                <a:solidFill>
                  <a:srgbClr val="FF0000"/>
                </a:solidFill>
                <a:latin typeface="Calibri"/>
                <a:ea typeface="Calibri"/>
                <a:cs typeface="Calibri"/>
                <a:sym typeface="Calibri"/>
              </a:rPr>
              <a:t> </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7" name="Google Shape;127;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55575" y="1767972"/>
            <a:ext cx="3568000" cy="91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Meeker Report</a:t>
            </a:r>
            <a:endParaRPr sz="2000" b="1" i="0" u="none" strike="noStrike" cap="none">
              <a:solidFill>
                <a:schemeClr val="dk1"/>
              </a:solidFill>
              <a:latin typeface="Calibri"/>
              <a:ea typeface="Calibri"/>
              <a:cs typeface="Calibri"/>
              <a:sym typeface="Calibri"/>
            </a:endParaRPr>
          </a:p>
        </p:txBody>
      </p:sp>
      <p:sp>
        <p:nvSpPr>
          <p:cNvPr id="133" name="Google Shape;133;p18"/>
          <p:cNvSpPr txBox="1"/>
          <p:nvPr/>
        </p:nvSpPr>
        <p:spPr>
          <a:xfrm>
            <a:off x="55075" y="56322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inference costs have dipped 99.7% in last 2 years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Trends – Artificial Intelligence (AI), May 30,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340 slides' report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Mary Meeker </a:t>
            </a:r>
            <a:r>
              <a:rPr lang="en" sz="1200">
                <a:solidFill>
                  <a:schemeClr val="dk1"/>
                </a:solidFill>
                <a:latin typeface="Calibri"/>
                <a:ea typeface="Calibri"/>
                <a:cs typeface="Calibri"/>
                <a:sym typeface="Calibri"/>
              </a:rPr>
              <a:t>/ Jay Simons / Daegwon Chae / Alexander Krey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https://www.bondcap.com/reports/tai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4" name="Google Shape;134;p18"/>
          <p:cNvSpPr txBox="1"/>
          <p:nvPr/>
        </p:nvSpPr>
        <p:spPr>
          <a:xfrm>
            <a:off x="55075" y="1764250"/>
            <a:ext cx="4453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Things are accelerating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grows much faster than Internet or any other product or service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used to predicts future (people trust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Turing Test - passed. Next - reverse Turing Test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good with video, images,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Different models are better at different skills, AI vs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expensive services ($200/mo, $2,000/mo)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Physical world AI (robo-taxi)</a:t>
            </a:r>
            <a:endParaRPr sz="1200">
              <a:solidFill>
                <a:schemeClr val="dk1"/>
              </a:solidFill>
              <a:latin typeface="Calibri"/>
              <a:ea typeface="Calibri"/>
              <a:cs typeface="Calibri"/>
              <a:sym typeface="Calibri"/>
            </a:endParaRPr>
          </a:p>
        </p:txBody>
      </p:sp>
      <p:pic>
        <p:nvPicPr>
          <p:cNvPr id="135" name="Google Shape;135;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83575" y="563225"/>
            <a:ext cx="2238725" cy="2039225"/>
          </a:xfrm>
          <a:prstGeom prst="rect">
            <a:avLst/>
          </a:prstGeom>
          <a:noFill/>
          <a:ln w="9525" cap="flat" cmpd="sng">
            <a:solidFill>
              <a:srgbClr val="FF0000"/>
            </a:solidFill>
            <a:prstDash val="solid"/>
            <a:round/>
            <a:headEnd type="none" w="sm" len="sm"/>
            <a:tailEnd type="none" w="sm" len="sm"/>
          </a:ln>
        </p:spPr>
      </p:pic>
      <p:sp>
        <p:nvSpPr>
          <p:cNvPr id="136" name="Google Shape;136;p18"/>
          <p:cNvSpPr txBox="1"/>
          <p:nvPr/>
        </p:nvSpPr>
        <p:spPr>
          <a:xfrm>
            <a:off x="6009688" y="2687950"/>
            <a:ext cx="1186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Mary Meeker</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42" name="Google Shape;142;p19"/>
          <p:cNvSpPr txBox="1"/>
          <p:nvPr/>
        </p:nvSpPr>
        <p:spPr>
          <a:xfrm>
            <a:off x="5851800" y="1241525"/>
            <a:ext cx="2621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Vision Air</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https://www.cultofmac.com/news/apple-smart-glasses-iphone-replacement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3" name="Google Shape;143;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43200" y="98850"/>
            <a:ext cx="1907550" cy="1073625"/>
          </a:xfrm>
          <a:prstGeom prst="rect">
            <a:avLst/>
          </a:prstGeom>
          <a:noFill/>
          <a:ln w="9525" cap="flat" cmpd="sng">
            <a:solidFill>
              <a:srgbClr val="FF0000"/>
            </a:solidFill>
            <a:prstDash val="solid"/>
            <a:round/>
            <a:headEnd type="none" w="sm" len="sm"/>
            <a:tailEnd type="none" w="sm" len="sm"/>
          </a:ln>
        </p:spPr>
      </p:pic>
      <p:sp>
        <p:nvSpPr>
          <p:cNvPr id="144" name="Google Shape;144;p19"/>
          <p:cNvSpPr txBox="1"/>
          <p:nvPr/>
        </p:nvSpPr>
        <p:spPr>
          <a:xfrm>
            <a:off x="6324200" y="3475725"/>
            <a:ext cx="277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Robot - High Speed Parkour Navigation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https://www.youtube.com/watch?v=645Wk4tKtLQ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5" name="Google Shape;145;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851800" y="2253500"/>
            <a:ext cx="3248599" cy="1179449"/>
          </a:xfrm>
          <a:prstGeom prst="rect">
            <a:avLst/>
          </a:prstGeom>
          <a:noFill/>
          <a:ln w="9525" cap="flat" cmpd="sng">
            <a:solidFill>
              <a:srgbClr val="FF0000"/>
            </a:solidFill>
            <a:prstDash val="solid"/>
            <a:round/>
            <a:headEnd type="none" w="sm" len="sm"/>
            <a:tailEnd type="none" w="sm" len="sm"/>
          </a:ln>
        </p:spPr>
      </p:pic>
      <p:sp>
        <p:nvSpPr>
          <p:cNvPr id="146" name="Google Shape;146;p19"/>
          <p:cNvSpPr txBox="1"/>
          <p:nvPr/>
        </p:nvSpPr>
        <p:spPr>
          <a:xfrm>
            <a:off x="55075" y="5419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Bing Video Creator Powered by Sora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5-second videos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get 10 fast video generations and unlimited slower ones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feature launches on Bing’s iOS and Android mobile apps, with desktop and Copilot Search releases coming soon.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https://www.youtube.com/watch?v=PoxWxMjA224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7" name="Google Shape;147;p19"/>
          <p:cNvSpPr txBox="1"/>
          <p:nvPr/>
        </p:nvSpPr>
        <p:spPr>
          <a:xfrm>
            <a:off x="55075" y="1831550"/>
            <a:ext cx="44532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Yoshua Bengio LawZero research center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Safety Non-profit with $30M in Funding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Zeroth Law of Robotics: protection of humanity above all else.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is building “honest” AI systems to detect and block harmful actions from autonomous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first project, Scientist AI, gauges the risk of deception or danger before agents act.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https://techcrunch.com/2025/06/03/yoshua-bengio-launches-lawzero-a-nonprofit-ai-safety-lab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48" name="Google Shape;148;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844475" y="3432950"/>
            <a:ext cx="2535843" cy="169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45566" y="43025"/>
            <a:ext cx="353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54" name="Google Shape;154;p20"/>
          <p:cNvSpPr txBox="1"/>
          <p:nvPr/>
        </p:nvSpPr>
        <p:spPr>
          <a:xfrm>
            <a:off x="55075" y="42010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u="sng">
                <a:solidFill>
                  <a:schemeClr val="hlink"/>
                </a:solidFill>
                <a:latin typeface="Calibri"/>
                <a:ea typeface="Calibri"/>
                <a:cs typeface="Calibri"/>
                <a:sym typeface="Calibri"/>
                <a:hlinkClick r:id="rId3"/>
              </a:rPr>
              <a:t>sakana.ai</a:t>
            </a:r>
            <a:r>
              <a:rPr lang="en" sz="1200" b="1">
                <a:solidFill>
                  <a:srgbClr val="FF0000"/>
                </a:solidFill>
                <a:latin typeface="Calibri"/>
                <a:ea typeface="Calibri"/>
                <a:cs typeface="Calibri"/>
                <a:sym typeface="Calibri"/>
              </a:rPr>
              <a:t> - self-improving coding agent, open-source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https://sakana.ai/dgm/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Sakana AI (Japan) and the University of British Columbia just introduced the Darwin Gödel Machine (DGM) - an AI agent that rewrites its own code to get better at tasks, achieving up to 150% performance improvements without intervention.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discovers improvements like editing tools, error memory, and peer review capabilities. It jumped from 20% to 50% on SWE-bench and 14% to over 30% on Polyglot.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Inspired by Darwinian evolution, DGM tries out changes to its code, keeps what works, and archives promising "mutations" for future improvements. It works with different underlying models</a:t>
            </a:r>
            <a:endParaRPr sz="1200">
              <a:solidFill>
                <a:schemeClr val="dk1"/>
              </a:solidFill>
              <a:latin typeface="Calibri"/>
              <a:ea typeface="Calibri"/>
              <a:cs typeface="Calibri"/>
              <a:sym typeface="Calibri"/>
            </a:endParaRPr>
          </a:p>
        </p:txBody>
      </p:sp>
      <p:pic>
        <p:nvPicPr>
          <p:cNvPr id="155" name="Google Shape;155;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1200" y="523425"/>
            <a:ext cx="4358400" cy="2072801"/>
          </a:xfrm>
          <a:prstGeom prst="rect">
            <a:avLst/>
          </a:prstGeom>
          <a:noFill/>
          <a:ln w="9525" cap="flat" cmpd="sng">
            <a:solidFill>
              <a:srgbClr val="FF0000"/>
            </a:solidFill>
            <a:prstDash val="solid"/>
            <a:round/>
            <a:headEnd type="none" w="sm" len="sm"/>
            <a:tailEnd type="none" w="sm" len="sm"/>
          </a:ln>
        </p:spPr>
      </p:pic>
      <p:sp>
        <p:nvSpPr>
          <p:cNvPr id="156" name="Google Shape;156;p20"/>
          <p:cNvSpPr txBox="1"/>
          <p:nvPr/>
        </p:nvSpPr>
        <p:spPr>
          <a:xfrm>
            <a:off x="55075" y="2802675"/>
            <a:ext cx="4453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Andrej Karpathy about Veo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Perspectives of AI video generation tools like Veo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 bandwidth, universal appeal, becomes easy, direct optimization capability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Videos can be directly optimized using gradient descent for any objective. This means videos can be generated infinitely and optimized in real-time for specific goals like engagement, ad conversions, or other metrics. Instead of indexing a finite set of human-created videos, platforms could generate and optimize content on-demand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https://x.com/karpathy/status/1929634696474120576</a:t>
            </a:r>
            <a:endParaRPr sz="1200">
              <a:solidFill>
                <a:schemeClr val="dk1"/>
              </a:solidFill>
              <a:latin typeface="Calibri"/>
              <a:ea typeface="Calibri"/>
              <a:cs typeface="Calibri"/>
              <a:sym typeface="Calibri"/>
            </a:endParaRPr>
          </a:p>
        </p:txBody>
      </p:sp>
      <p:pic>
        <p:nvPicPr>
          <p:cNvPr id="157" name="Google Shape;157;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1200" y="3049811"/>
            <a:ext cx="1500250" cy="1503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63" name="Google Shape;163;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p:nvPr/>
        </p:nvSpPr>
        <p:spPr>
          <a:xfrm>
            <a:off x="55075" y="52750"/>
            <a:ext cx="17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69" name="Google Shape;169;p22"/>
          <p:cNvSpPr txBox="1"/>
          <p:nvPr/>
        </p:nvSpPr>
        <p:spPr>
          <a:xfrm>
            <a:off x="55075" y="574400"/>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writes paper which passes peer review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https://www.intology.ai/blog/zochi-acl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Zochi autonomously completed the entire research process, from analyzing thousands of papers to designing experiments and writing the manuscript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Zochi is an Intology’s Artificial Scientist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got a 4.0 meta-review score, placing it in the top 8.2% of all ACL submissions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https://arxiv.org/pdf/2503.10619</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Intology</a:t>
            </a:r>
            <a:r>
              <a:rPr lang="en" sz="1200">
                <a:solidFill>
                  <a:schemeClr val="dk1"/>
                </a:solidFill>
                <a:latin typeface="Calibri"/>
                <a:ea typeface="Calibri"/>
                <a:cs typeface="Calibri"/>
                <a:sym typeface="Calibri"/>
              </a:rPr>
              <a:t> is based in San Francisco</a:t>
            </a:r>
            <a:endParaRPr sz="1200">
              <a:solidFill>
                <a:schemeClr val="dk1"/>
              </a:solidFill>
              <a:latin typeface="Calibri"/>
              <a:ea typeface="Calibri"/>
              <a:cs typeface="Calibri"/>
              <a:sym typeface="Calibri"/>
            </a:endParaRPr>
          </a:p>
        </p:txBody>
      </p:sp>
      <p:pic>
        <p:nvPicPr>
          <p:cNvPr id="170" name="Google Shape;170;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00650" y="574400"/>
            <a:ext cx="1356725" cy="1356725"/>
          </a:xfrm>
          <a:prstGeom prst="rect">
            <a:avLst/>
          </a:prstGeom>
          <a:noFill/>
          <a:ln>
            <a:noFill/>
          </a:ln>
        </p:spPr>
      </p:pic>
      <p:sp>
        <p:nvSpPr>
          <p:cNvPr id="171" name="Google Shape;171;p22"/>
          <p:cNvSpPr txBox="1"/>
          <p:nvPr/>
        </p:nvSpPr>
        <p:spPr>
          <a:xfrm>
            <a:off x="55075" y="2641742"/>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Cerebras - 2.5 Ktokens for 400B Llama 4 Maverick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DGX B200 with 8 Blackwell GPUs - 1 Ktokens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the world record</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https://analyticsindiamag.com/ai-news-updates/we-smoked-nvidias-blackwell-says-cerebras/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72" name="Google Shape;172;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3700" y="2154950"/>
            <a:ext cx="2777923" cy="1460650"/>
          </a:xfrm>
          <a:prstGeom prst="rect">
            <a:avLst/>
          </a:prstGeom>
          <a:noFill/>
          <a:ln>
            <a:noFill/>
          </a:ln>
        </p:spPr>
      </p:pic>
      <p:sp>
        <p:nvSpPr>
          <p:cNvPr id="173" name="Google Shape;173;p22"/>
          <p:cNvSpPr txBox="1"/>
          <p:nvPr/>
        </p:nvSpPr>
        <p:spPr>
          <a:xfrm>
            <a:off x="55075" y="3539383"/>
            <a:ext cx="4453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hits $3 billion in ARR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Grown from $1 billion in just 5 months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https://finance.yahoo.com/news/exclusive-anthropic-hits-3-billion-200202733.html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4" name="Google Shape;174;p22"/>
          <p:cNvSpPr txBox="1"/>
          <p:nvPr/>
        </p:nvSpPr>
        <p:spPr>
          <a:xfrm>
            <a:off x="55075" y="4267825"/>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AI-powered roll-ups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buy established companies, improve them with AI, then use the profits to buy again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https://techcrunch.com/2025/06/01/early-ai-investor-elad-gil-finds-his-next-big-bet-ai-powered-rollups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p:nvPr/>
        </p:nvSpPr>
        <p:spPr>
          <a:xfrm>
            <a:off x="55075" y="52750"/>
            <a:ext cx="175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80" name="Google Shape;180;p23"/>
          <p:cNvSpPr txBox="1"/>
          <p:nvPr/>
        </p:nvSpPr>
        <p:spPr>
          <a:xfrm>
            <a:off x="55075" y="57440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Manus Slides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Manus creates structured presentations (slide decks) from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https://x.com/ManusAI_HQ/status/1928105652444094568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1" name="Google Shape;181;p23"/>
          <p:cNvSpPr txBox="1"/>
          <p:nvPr/>
        </p:nvSpPr>
        <p:spPr>
          <a:xfrm>
            <a:off x="55075" y="1342350"/>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 Company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 Company was founded in late 2023 in Paris, also in London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Founders - former DeepMind scientists and a Stanford researcher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"multi-agent" solutions to automate complex digital workflows; plan, execute tasks, and solve problems autonomously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Runner H and Surfer H</a:t>
            </a:r>
            <a:r>
              <a:rPr lang="en" sz="1200">
                <a:solidFill>
                  <a:schemeClr val="dk1"/>
                </a:solidFill>
                <a:latin typeface="Calibri"/>
                <a:ea typeface="Calibri"/>
                <a:cs typeface="Calibri"/>
                <a:sym typeface="Calibri"/>
              </a:rPr>
              <a:t> - business process automation, quality assurance, robotic process automation, and web-based task execution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https://www.hcompany.ai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2" name="Google Shape;182;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02875" y="1342350"/>
            <a:ext cx="2956583" cy="1680900"/>
          </a:xfrm>
          <a:prstGeom prst="rect">
            <a:avLst/>
          </a:prstGeom>
          <a:noFill/>
          <a:ln w="9525" cap="flat" cmpd="sng">
            <a:solidFill>
              <a:srgbClr val="FF0000"/>
            </a:solidFill>
            <a:prstDash val="solid"/>
            <a:round/>
            <a:headEnd type="none" w="sm" len="sm"/>
            <a:tailEnd type="none" w="sm" len="sm"/>
          </a:ln>
        </p:spPr>
      </p:pic>
      <p:sp>
        <p:nvSpPr>
          <p:cNvPr id="183" name="Google Shape;183;p23"/>
          <p:cNvSpPr txBox="1"/>
          <p:nvPr/>
        </p:nvSpPr>
        <p:spPr>
          <a:xfrm>
            <a:off x="55075" y="321850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California introduced several significant AI and employment law bills (e.g., “No Robo Bosses Act,” Automated Decisions Safety Act, and workplace surveillance limits)</a:t>
            </a:r>
            <a:endParaRPr sz="1200">
              <a:solidFill>
                <a:schemeClr val="dk1"/>
              </a:solidFill>
              <a:latin typeface="Calibri"/>
              <a:ea typeface="Calibri"/>
              <a:cs typeface="Calibri"/>
              <a:sym typeface="Calibri"/>
            </a:endParaRPr>
          </a:p>
        </p:txBody>
      </p:sp>
      <p:sp>
        <p:nvSpPr>
          <p:cNvPr id="184" name="Google Shape;184;p23"/>
          <p:cNvSpPr txBox="1"/>
          <p:nvPr/>
        </p:nvSpPr>
        <p:spPr>
          <a:xfrm>
            <a:off x="55075" y="3928575"/>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Klarna is hiring back human customer support after going "all-in" on AI, as customers prefer talking to humans</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1726</Words>
  <Application>Microsoft Macintosh PowerPoint</Application>
  <PresentationFormat>On-screen Show (16:9)</PresentationFormat>
  <Paragraphs>241</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2025-06-05T03:05:15Z</dcterms:modified>
</cp:coreProperties>
</file>