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Victor Mono" panose="02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3" d="100"/>
          <a:sy n="143" d="100"/>
        </p:scale>
        <p:origin x="130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8298357e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d8298357e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81aa4842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3281aa4842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75751d1d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d75751d1d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44bcd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af44bcd5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813e4827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32813e4827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5565d4bf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25565d4bf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f3eb523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af3eb523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f3f5959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af3f5959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f3f59592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af3f59592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81e410c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3281e410c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813e4827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2813e4827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perlight-dev/hyperlight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ws.ycombinator.com/item?id=42078476" TargetMode="External"/><Relationship Id="rId5" Type="http://schemas.openxmlformats.org/officeDocument/2006/relationships/hyperlink" Target="https://thenewstack.io/wasi-preview-2-what-webassembly-can-and-cant-do-yet/" TargetMode="External"/><Relationship Id="rId4" Type="http://schemas.openxmlformats.org/officeDocument/2006/relationships/hyperlink" Target="https://thenewstack.io/microsofts-hyperlight-webassembly-for-vms-is-open-sourc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XScrmYKQ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Zeigarnik_effe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chat.lmsys.org/?leaderboar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hyperlink" Target="https://www.youtube.com/watch?v=PaktYZ6D73Q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youtube.com/shorts/oNlRs31zGsw" TargetMode="External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x.com/deepseek_ai/status/1881318130334814301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deepseek-ai/DeepSeek-R1" TargetMode="External"/><Relationship Id="rId7" Type="http://schemas.openxmlformats.org/officeDocument/2006/relationships/hyperlink" Target="https://chat.deepseek.com" TargetMode="External"/><Relationship Id="rId12" Type="http://schemas.openxmlformats.org/officeDocument/2006/relationships/hyperlink" Target="https://www.youtube.com/watch?v=bOsvI3HYHg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llama.com/library/deepseek-r1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huggingface.co/deepseek-ai/DeepSeek-R1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deepseek-ai/DeepSeek-R1/blob/main/DeepSeek_R1.pdf" TargetMode="External"/><Relationship Id="rId9" Type="http://schemas.openxmlformats.org/officeDocument/2006/relationships/hyperlink" Target="https://www.youtube.com/watch?v=J8wM1L97pS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i.com/index/announcing-the-stargate-project/" TargetMode="External"/><Relationship Id="rId3" Type="http://schemas.openxmlformats.org/officeDocument/2006/relationships/hyperlink" Target="https://x.com/SFResearch/status/1880490301523128766" TargetMode="External"/><Relationship Id="rId7" Type="http://schemas.openxmlformats.org/officeDocument/2006/relationships/hyperlink" Target="https://www.nature.com/articles/s41586-024-08359-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hyperlink" Target="https://github.com/SalesforceAIResearch/perfcodegen" TargetMode="External"/><Relationship Id="rId10" Type="http://schemas.openxmlformats.org/officeDocument/2006/relationships/hyperlink" Target="https://www.cnn.com/2025/01/21/tech/openai-oracle-softbank-trump-ai-investment/index.html" TargetMode="External"/><Relationship Id="rId4" Type="http://schemas.openxmlformats.org/officeDocument/2006/relationships/hyperlink" Target="https://arxiv.org/abs/2412.03578" TargetMode="External"/><Relationship Id="rId9" Type="http://schemas.openxmlformats.org/officeDocument/2006/relationships/hyperlink" Target="https://www.youtube.com/watch?v=6vqN8jBfQb8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ndableai/firecrawl" TargetMode="External"/><Relationship Id="rId3" Type="http://schemas.openxmlformats.org/officeDocument/2006/relationships/hyperlink" Target="https://arxiv.org/pdf/2412.15605v1" TargetMode="External"/><Relationship Id="rId7" Type="http://schemas.openxmlformats.org/officeDocument/2006/relationships/hyperlink" Target="https://university.therundown.ai/c/daily-tutorials/get-automatic-global-news-briefings-with-chatgpt-323e1b99-66e3-459e-b49c-33bea2546f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li-bahrainian/RAG_best_practices" TargetMode="External"/><Relationship Id="rId5" Type="http://schemas.openxmlformats.org/officeDocument/2006/relationships/hyperlink" Target="https://arxiv.org/abs/2501.07391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levelup.gitconnected.com/cache-augmented-generation-cag-is-here-to-replace-rag-3d25c52360b2" TargetMode="External"/><Relationship Id="rId9" Type="http://schemas.openxmlformats.org/officeDocument/2006/relationships/hyperlink" Target="https://www.firecrawl.dev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201.11903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ne/cl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2.deloitte.com/us/en/pages/consulting/articles/state-of-generative-ai-in-enterprise.html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1.0989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Assembl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114621"/>
            <a:ext cx="4420200" cy="363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DeepSeek-R1 on Huggingface and Ollama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2.0 Flash - Reasoning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PerfCodeGen from Salesforce AI Research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Meta's SEAMLESSM4T real-time translator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Stargate AI Infrastructure Project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CAG: Cache-Augmented Generation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Best Practices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Firecrawl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 Task Feature - Set up Daily News Brief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CoreAI group led by Jay Parikh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Copilot Chat agents for businesses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Premium AI in MS 365 subscriptions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Renamed "Office" to "Copilot"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Trump rescinded 2023 order on AI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838900" y="124339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January 24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20152" y="1114621"/>
            <a:ext cx="4420200" cy="240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Test-Time Compute (TTC)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Deloitte report on AI ROI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Cline 3.2 AI Coding Assistant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Mind Evolution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Rust &amp; WebAssembly (Wasm)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Hyperlight is now open source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To Be Productive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Salesforce Stops Hiring Programmers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7119" y="48150"/>
            <a:ext cx="2138874" cy="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232077" y="773241"/>
            <a:ext cx="163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Office =&gt; Copilot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5075" y="-23450"/>
            <a:ext cx="4975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Hyperlight Wasm microVM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5085" y="387677"/>
            <a:ext cx="4056000" cy="274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Hyperlight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Rust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library allowing to create small virtual machines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microVM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micro Virtual Machines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which can start in 1-2 milliseconds, which is 100 times faster than traditional VM or container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https://github.com/hyperlight-dev/hyperlight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GitHub - code and instructions to run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"Microsoft’s Hyperlight WebAssembly for VMs Is Open Source"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https://thenewstack.io/microsofts-hyperlight-webassembly-for-vms-is-open-source/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WASI = WebAssembly System Interface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"WASI Preview 2: What WebAssembly Can and Can’t Do Yet"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https://thenewstack.io/wasi-preview-2-what-webassembly-can-and-cant-do-yet/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https://news.ycombinator.com/item?id=42078476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203498" y="387675"/>
            <a:ext cx="3823200" cy="4451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Hyperlight wasm microvm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Rust library that leverages kernel-based virtual machines (KVMs) or Hyper-V to execute untrusted code within a microVM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without the need for a full operating 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Hyperlight is an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extremely lightweight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 Machine Manager (VMM)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to be embedded within applications.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enables safe execution of untrusted code within microVMs with very low latency and minimal overhead.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Hyperlight is focusing on executing small, short-running functions within a secure, isolated environment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 files are small, the start time of microVM may be as small as 1-2 milliseconds, which is x100 times faster than traditional VMs or Docker images.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Hyperlight achieves this efficiency by minimizing the functionalities of a traditional hypervisor. It focuses on providing a secure substrate for hosting application runtimes, such as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Wasmtime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Wasmtime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runtime for Wasm. Various languages can be compiled into Wasm (Rust, C++, Python, Java, ...).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Hyperlight API only supports C and Rust today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unikernels or gVisor, Hyperlight offers a unique approach by combining the speed and efficiency of microVMs with the security and portability of Wasm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4625" y="0"/>
            <a:ext cx="1009375" cy="10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5075" y="-23450"/>
            <a:ext cx="3510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Productive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3542" y="364850"/>
            <a:ext cx="4986900" cy="302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SO Productive That It Feels ILLEGAL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https://www.youtube.com/watch?v=4FXScrmYKQ0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Justin Sung's video explains how to reach "illegal" levels of productivity.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Pareto Principle (80/20 rule) squared: find 20% of 20% = 4% (for 64%)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Zeigarnik effect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https://en.wikipedia.org/wiki/Zeigarnik_effect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who suspend their study to perform unrelated activities (such as studying a different subject or playing a game), will remember material better than students who complete study sessions without a break. By deliberately starting tasks without the intention of finishing them, we reduce the friction of starting and increase motivation.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Zeigarnik effect started; getting started on getting started (prepare)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"Championship Mentality," emphasizing the importance of focusing on long-term goals rather than short-term wins.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So: plan and prioritize, break down tasks, think long term, use technology, take care of yourself, recover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847" y="364850"/>
            <a:ext cx="2143625" cy="2186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061974" y="65625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194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2,557,144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2025-01-20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 flipH="1">
            <a:off x="622171" y="33842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72576" y="2265774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85111" y="114569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683354" y="133319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694234" y="35902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694236" y="43264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694219" y="301840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709980" y="263426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4991877" y="340808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4992955" y="263978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4992955" y="115506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4992955" y="229135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4995118" y="415830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4991714" y="378359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4992955" y="245434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692317" y="413944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4992955" y="152635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988942" y="43341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529306" y="319324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694223" y="395472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4845595" y="321706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28449" y="282944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688585" y="433416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684707" y="170670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684704" y="265251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694221" y="376997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84322" y="151994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4992955" y="192430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4992955" y="133506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4992955" y="20929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4992955" y="171759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4991717" y="396423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4993495" y="453980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684707" y="189850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683341" y="226751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684337" y="208302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700088" y="358598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4992362" y="35914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4845745" y="285330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518422" y="244237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694236" y="451858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684099" y="470804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692321" y="48974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4845745" y="304217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4988942" y="48989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4678694" y="489894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903" y="920124"/>
            <a:ext cx="3202399" cy="41524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625" y="924224"/>
            <a:ext cx="3202399" cy="41524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72300" y="76200"/>
            <a:ext cx="4874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 Stops Hiring Programmers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794125" y="402600"/>
            <a:ext cx="5217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Coding is Dead (Meta &amp; Salesforce Just Confirmed It)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https://www.youtube.com/watch?v=PaktYZ6D73Q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 Benioff - "Salesforce will hire no more software engineers in 2025"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https://www.youtube.com/shorts/oNlRs31zGsw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996188"/>
            <a:ext cx="2878325" cy="198391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3029900"/>
            <a:ext cx="2878325" cy="2038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700" y="3698850"/>
            <a:ext cx="4874074" cy="1298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650" y="1464625"/>
            <a:ext cx="1298225" cy="1298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7948" y="2122375"/>
            <a:ext cx="1132259" cy="1298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27"/>
          <p:cNvSpPr txBox="1"/>
          <p:nvPr/>
        </p:nvSpPr>
        <p:spPr>
          <a:xfrm>
            <a:off x="3194700" y="3420600"/>
            <a:ext cx="12981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Mark Zuckerberg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7654713" y="2762850"/>
            <a:ext cx="12981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Marc Benioff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15700" y="471050"/>
            <a:ext cx="4383000" cy="143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DeepSeek-R1 released January 20th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https://github.com/deepseek-ai/DeepSeek-R1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https://github.com/deepseek-ai/DeepSeek-R1/blob/main/DeepSeek_R1.pdf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https://huggingface.co/deepseek-ai/DeepSeek-R1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downloads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https://ollama.com/library/deepseek-r1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Ollama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sizes (B): 1.5, 7, 8, 14, 32, 70, 671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https://chat.deepseek.com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https://x.com/deepseek_ai/status/1881318130334814301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https://www.youtube.com/watch?v=J8wM1L97pSo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This DeepSeek AI RAG Agent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5750" y="80525"/>
            <a:ext cx="1857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15700" y="1943378"/>
            <a:ext cx="4383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AI model (MIT license), open weight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developed by a Chinese company DeepSeek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rivals that of OpenAI's o1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run quantized versions (Ollama) on laptops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Self-evolution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Affordable (significantly cheaper than comparable models)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Democratization of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of AI research (open source / open weights)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Geopolitical implications (coming from China)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125" y="535775"/>
            <a:ext cx="4340499" cy="208344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6"/>
          <p:cNvSpPr txBox="1"/>
          <p:nvPr/>
        </p:nvSpPr>
        <p:spPr>
          <a:xfrm>
            <a:off x="4655875" y="2683950"/>
            <a:ext cx="4383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DeepSeek-R1 self-evolution through RL (Reinforcement Learning)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LLM Training - supervised learning (labeled data)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 uses RL during post-training phase. This means the model is given a task and allowed to "explore" different solutions. It receives rewards for correct answers and penalties for incorrect ones, learning and improving over time without needing explicit labeled data.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Self-Evolution - DeepSeek-R1 essentially evolves its own reasoning abilities. It learns to break down problems, consider different approaches, and even self-correct, much like a human would when tackling a challenging task.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15700" y="3671667"/>
            <a:ext cx="32238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the model: Matthew Berman video: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https://www.youtube.com/watch?v=bOsvI3HYHgI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CPU: 128 cores 256 threads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SSD: 8 * 3.58 TBytes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GPU: 8 AMD Instinct GPUs (192GB VRAM each)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75" y="3670769"/>
            <a:ext cx="848662" cy="9419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2.0 Flash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15700" y="447650"/>
            <a:ext cx="43830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2.0 Flash - a new reasoning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Gemini-2.0-Flash-Thinking-Exp-01-21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improvements in mathematics and sciences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context window - 1 Mln tokens in , 65K tokens out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code execution - the model can directly execute code within its environment using these languages: Python, Java, C++, JavaScript, Go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via API or Google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325" y="447650"/>
            <a:ext cx="2269930" cy="112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000" y="1810700"/>
            <a:ext cx="2991000" cy="32642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0" y="2285475"/>
            <a:ext cx="4382999" cy="231469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7"/>
          <p:cNvSpPr txBox="1"/>
          <p:nvPr/>
        </p:nvSpPr>
        <p:spPr>
          <a:xfrm>
            <a:off x="5708975" y="4463175"/>
            <a:ext cx="805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here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661100" y="2492250"/>
            <a:ext cx="805500" cy="20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075" y="365050"/>
            <a:ext cx="4383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PerfCodeGen from Salesforce AI Research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more efficient software code by using feedback loop based on results of the execution. Operates in two phases: 1. refining correctness; 2. optimizing performance.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https://x.com/SFResearch/status/1880490301523128766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https://arxiv.org/abs/2412.03578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https://github.com/SalesforceAIResearch/perfcodegen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875" y="98350"/>
            <a:ext cx="4383002" cy="175490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" name="Google Shape;98;p18"/>
          <p:cNvSpPr txBox="1"/>
          <p:nvPr/>
        </p:nvSpPr>
        <p:spPr>
          <a:xfrm>
            <a:off x="55075" y="1628862"/>
            <a:ext cx="43830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Meta's SEAMLESSM4T translator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speech to speech, text into text, text into speech, and vice versa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101 languages into 36 others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23 percent more accurate than today’s top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nearly as fast as expert human interpreters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https://www.nature.com/articles/s41586-024-08359-z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5075" y="3001323"/>
            <a:ext cx="43830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Stargate AI Infrastructure Project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https://openai.com/index/announcing-the-stargate-project/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https://www.youtube.com/watch?v=6vqN8jBfQb8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company "Stargate" to grow AI infrastructure (build data centers) in the US (invest up to $500 Bln)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founders: SoftBank, OpenAI, Oracle, and MGX. Also - Arm, Microsoft, NVIDIA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Trump called this the  "largest AI infrastructure project in history."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is expected to create 100,000 US jobs, Trump said.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https://www.cnn.com/2025/01/21/tech/openai-oracle-softbank-trump-ai-investment/index.html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880" y="3001326"/>
            <a:ext cx="3392823" cy="1933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5075" y="-23450"/>
            <a:ext cx="198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21200" y="484075"/>
            <a:ext cx="4383000" cy="228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Cache-Augmented Generation (CAG)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ground LLM responses in facts: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the entire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a model using Low-Rank Adaptation (LoRA)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RAG (Retrieval-Augmented Generation)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CAG (Cache-Augmented Generation)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CAG works by pre-loading all relevant knowledge into the extended context of an LLM. Works well with long-context LLMs, complements or outperforms RAG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https://arxiv.org/pdf/2412.15605v1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https://levelup.gitconnected.com/cache-augmented-generation-cag-is-here-to-replace-rag-3d25c52360b2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21200" y="2826281"/>
            <a:ext cx="4383000" cy="51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Best Practices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https://arxiv.org/abs/2501.07391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https://github.com/ali-bahrainian/RAG_best_practices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GitHub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670950" y="484075"/>
            <a:ext cx="43830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Task Feature - Set up Daily News Brief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specific preferences and timing. Manage and customize your summary format and focus areas through the Tasks menu. Add specific topics you're interested in for more relevant news updates.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https://university.therundown.ai/c/daily-tutorials/get-automatic-global-news-briefings-with-chatgpt-323e1b99-66e3-459e-b49c-33bea2546fdf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70950" y="1638375"/>
            <a:ext cx="4383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CoreAI group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led by Jay Parikh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Copilot Chat agents for businesses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(pay-as-you-go)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premium AI features in Microsoft 365 plans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just renamed "Microsoft 365 Office" to "Microsoft 365 Copilot"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70950" y="2700275"/>
            <a:ext cx="4383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President Trump has rescinded President Biden's 2023 executive order on artificial intelligence, removing government constraints on AI development to foster faster innovation.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Biden’s constraints focused on AI oversight, which included testing requirements and safety evaluations to address potential risks.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21200" y="3400062"/>
            <a:ext cx="4383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Firecrawl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Firecrawl is an open-source developer platform that allows you to extract data from the web.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Firecrawl is an API service that takes a URL, crawls it, and converts it into clean markdown or structured data.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Firecrawl is available as a free and paid service. The free version includes a limited number of features, while the paid version includes additional features such as the ability to extract data from more websites and to use Firecrawl's API. 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https://github.com/mendableai/firecrawl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https://www.firecrawl.dev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525" y="4267350"/>
            <a:ext cx="1898675" cy="72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5075" y="-23450"/>
            <a:ext cx="3603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Test-Time Compute (TTC)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5075" y="531550"/>
            <a:ext cx="4461000" cy="297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demonstrated in December of 2024 that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give a model more time to think - it can improve the answer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was actually not self obvious.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 was to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a smart system from stupid blocks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people thought it is impossible.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like making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Einstein from a pack of dogs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 AI has converted stupid into smart using a special process.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is basically Chain-of-Thought. It includes generating multiple versions of response, using self-reflection, selection, back-tracking, retrying,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a great achievement.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right now it is expensive.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Some answers took literally thousands of dollars in compute.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given how fast the prices are going down, it will take probably no more than 1-2 years to make these powerful models available and practical for everyone.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612275" y="2084075"/>
            <a:ext cx="4461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Reaching true AGI is not an event, it is a process.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Turing test was officially passed by AI in the May of 2024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but nobody has noticed.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has already outperformed humans in many areas. But there are still areas where humans are ahead of AI.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There is no single formal definition of when the AGI is achieved.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people use different metrics depending on their agenda. And definitions change and get more specific with time. It is a moving target.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3657850"/>
            <a:ext cx="1919600" cy="10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3275" y="3561525"/>
            <a:ext cx="1187800" cy="12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293700" y="4086275"/>
            <a:ext cx="634500" cy="32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2275" y="521364"/>
            <a:ext cx="2291000" cy="15208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0"/>
          <p:cNvSpPr txBox="1"/>
          <p:nvPr/>
        </p:nvSpPr>
        <p:spPr>
          <a:xfrm>
            <a:off x="4567925" y="42520"/>
            <a:ext cx="3038700" cy="35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Chain-of-Thought paper (2022-2023)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https://arxiv.org/pdf/2201.11903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 descr="Image of 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0700" y="3613525"/>
            <a:ext cx="1283325" cy="14505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20"/>
          <p:cNvSpPr txBox="1"/>
          <p:nvPr/>
        </p:nvSpPr>
        <p:spPr>
          <a:xfrm>
            <a:off x="4612274" y="3867782"/>
            <a:ext cx="2474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trying to prove that they have achieved AGI for legal reasons.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a contract with Microsoft which changes the terms why they achieve AGI.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1001" y="4743010"/>
            <a:ext cx="2137864" cy="3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55075" y="-23450"/>
            <a:ext cx="3603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5075" y="2277550"/>
            <a:ext cx="4448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Cline 3.2 is an AI-powered coding assistant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Developed by a team led by Saoud Rizwan (UK)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Open source (Apache 2.0)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Cline works right in your IDE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Can create and edit files, execute commands, using the browser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Plan/Act mode, can use different models via API, can utilize models provided by other VS Code extensions, such as GitHub Copilot.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Can understand and analyze your code; can generate code that is both accurate and efficient; can learn from your feedback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https://github.com/cline/cline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050" y="422925"/>
            <a:ext cx="4425510" cy="2882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1"/>
          <p:cNvSpPr txBox="1"/>
          <p:nvPr/>
        </p:nvSpPr>
        <p:spPr>
          <a:xfrm>
            <a:off x="4631450" y="95600"/>
            <a:ext cx="44487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o1 and o1-mini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5075" y="357550"/>
            <a:ext cx="4448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Deloitte report: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74% of enterprises using GenAI are exceeding ROI expectations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IT, cybersecurity, and customer service leading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adoption growth, challenges like data governance and compliance persist. Only 40% of employees have access to AI tools, signaling the need for cultural shifts. Looking ahead, 78% of businesses plan to increase AI investments, eyeing agentic AI to transform entire processes instead of isolated tasks.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https://www2.deloitte.com/us/en/pages/consulting/articles/state-of-generative-ai-in-enterprise.html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442" y="3429625"/>
            <a:ext cx="3317783" cy="1463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55075" y="-23450"/>
            <a:ext cx="3510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Mind Evolution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3550" y="364850"/>
            <a:ext cx="3622200" cy="405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"Evolving Deeper LLM Thinking"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https://arxiv.org/abs/2501.09891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DeepMind's Mind Evolution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Evolutionary Search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uses genetic algorithm where the LLM generates, recombines, and refines candidate solutions based on feedback from an evaluator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Global Refinement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Mind Evolution refines complete solutions, not step-by-step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Parallelization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process can be easily parallelized to speed up exploration of the solution space. Significant Performance Improvement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 Formal Solver Required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Mind Evolution avoids the need for a formal solver or predefined rules, making it applicable to a wider range of problems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The LLM generates an initial set of candidate solutions.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An evaluator assesses the quality of each solution.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LLM recombines and refines the most promising solutions based on the evaluator's feedback.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2 and 3 are repeated for several generations, with the population evolving towards better solutions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8100" y="2563525"/>
            <a:ext cx="5323801" cy="24877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55075" y="-23450"/>
            <a:ext cx="3510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 &amp; WebAssembly (Wasm)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3542" y="364850"/>
            <a:ext cx="4986900" cy="382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WebAssembly (Wasm):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of March 2024, 99% of tracked web browsers support WebAssembly (version 1.0)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is low-level, assembly-like, allows running compiled code in browser (C/C++, Rust, Go, C#) at near-native speed.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WebAssembly modules can be loaded into Javascript apps and communicate with JS bidirectionally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https://en.wikipedia.org/wiki/WebAssembly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calls Wasm, Wasm does calculations - and return result to JS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can not manipulate DOM.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can only accept numbers from JS (not text ??)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with Rust uses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UTF-8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Javascript uses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UTF-16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So we need to re-encode characters every time we pass strings between Rust and Javascript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like Leptos provide the glue to optimize the communication between JS AND Wasm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WebAssembly (Wasm) Rust code running in the browser cannot directly communicate with a web server. It needs to go through JavaScript as an intermediary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5300" y="51050"/>
            <a:ext cx="823500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92675" y="4309425"/>
            <a:ext cx="8235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715050" y="4309425"/>
            <a:ext cx="1062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476525" y="4309425"/>
            <a:ext cx="1062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WasmRust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1081500" y="4369825"/>
            <a:ext cx="577800" cy="10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2834100" y="4369825"/>
            <a:ext cx="577800" cy="10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5101457" y="1447399"/>
            <a:ext cx="3984900" cy="98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(module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(func $add (param $a i32) (param $b i32) (result i32)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local.get $a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local.get $b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i32.add)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(export "add" (func $add))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099810" y="1228750"/>
            <a:ext cx="31518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WebAssembly Text Format (WAT) example: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186245" y="51038"/>
            <a:ext cx="2386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Who deploy Rust to Wasm?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35% of Rust developers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19% of web developers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186245" y="754188"/>
            <a:ext cx="2386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.wat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- text files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.wasm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- compact binary files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100632" y="2502324"/>
            <a:ext cx="39849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in Javascript:</a:t>
            </a:r>
            <a:endParaRPr sz="9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BB2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19A66"/>
                </a:solidFill>
                <a:latin typeface="Victor Mono"/>
                <a:ea typeface="Victor Mono"/>
                <a:cs typeface="Victor Mono"/>
                <a:sym typeface="Victor Mono"/>
              </a:rPr>
              <a:t>WebAssembly</a:t>
            </a: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.</a:t>
            </a:r>
            <a:r>
              <a:rPr lang="en" sz="900">
                <a:solidFill>
                  <a:srgbClr val="61AFEF"/>
                </a:solidFill>
                <a:latin typeface="Victor Mono"/>
                <a:ea typeface="Victor Mono"/>
                <a:cs typeface="Victor Mono"/>
                <a:sym typeface="Victor Mono"/>
              </a:rPr>
              <a:t>instantiateStreaming</a:t>
            </a: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(</a:t>
            </a:r>
            <a:r>
              <a:rPr lang="en" sz="900">
                <a:solidFill>
                  <a:srgbClr val="61AFEF"/>
                </a:solidFill>
                <a:latin typeface="Victor Mono"/>
                <a:ea typeface="Victor Mono"/>
                <a:cs typeface="Victor Mono"/>
                <a:sym typeface="Victor Mono"/>
              </a:rPr>
              <a:t>fetch</a:t>
            </a: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(</a:t>
            </a:r>
            <a:r>
              <a:rPr lang="en" sz="900">
                <a:solidFill>
                  <a:srgbClr val="98C379"/>
                </a:solidFill>
                <a:latin typeface="Victor Mono"/>
                <a:ea typeface="Victor Mono"/>
                <a:cs typeface="Victor Mono"/>
                <a:sym typeface="Victor Mono"/>
              </a:rPr>
              <a:t>'module.wasm'</a:t>
            </a: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))</a:t>
            </a:r>
            <a:endParaRPr sz="900">
              <a:solidFill>
                <a:srgbClr val="ABB2B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Victor Mono"/>
                <a:ea typeface="Victor Mono"/>
                <a:cs typeface="Victor Mono"/>
                <a:sym typeface="Victor Mono"/>
              </a:rPr>
              <a:t>    </a:t>
            </a: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.</a:t>
            </a:r>
            <a:r>
              <a:rPr lang="en" sz="900">
                <a:solidFill>
                  <a:srgbClr val="61AFEF"/>
                </a:solidFill>
                <a:latin typeface="Victor Mono"/>
                <a:ea typeface="Victor Mono"/>
                <a:cs typeface="Victor Mono"/>
                <a:sym typeface="Victor Mono"/>
              </a:rPr>
              <a:t>then</a:t>
            </a: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(</a:t>
            </a:r>
            <a:r>
              <a:rPr lang="en" sz="900">
                <a:solidFill>
                  <a:schemeClr val="dk1"/>
                </a:solidFill>
                <a:latin typeface="Victor Mono"/>
                <a:ea typeface="Victor Mono"/>
                <a:cs typeface="Victor Mono"/>
                <a:sym typeface="Victor Mono"/>
              </a:rPr>
              <a:t>obj </a:t>
            </a:r>
            <a:r>
              <a:rPr lang="en" sz="900">
                <a:solidFill>
                  <a:srgbClr val="61AFEF"/>
                </a:solidFill>
                <a:latin typeface="Victor Mono"/>
                <a:ea typeface="Victor Mono"/>
                <a:cs typeface="Victor Mono"/>
                <a:sym typeface="Victor Mono"/>
              </a:rPr>
              <a:t>=&gt;</a:t>
            </a:r>
            <a:r>
              <a:rPr lang="en" sz="900">
                <a:solidFill>
                  <a:schemeClr val="dk1"/>
                </a:solidFill>
                <a:latin typeface="Victor Mono"/>
                <a:ea typeface="Victor Mono"/>
                <a:cs typeface="Victor Mono"/>
                <a:sym typeface="Victor Mono"/>
              </a:rPr>
              <a:t> </a:t>
            </a: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{</a:t>
            </a:r>
            <a:r>
              <a:rPr lang="en" sz="900">
                <a:solidFill>
                  <a:schemeClr val="dk1"/>
                </a:solidFill>
                <a:latin typeface="Victor Mono"/>
                <a:ea typeface="Victor Mono"/>
                <a:cs typeface="Victor Mono"/>
                <a:sym typeface="Victor Mono"/>
              </a:rPr>
              <a:t> </a:t>
            </a:r>
            <a:endParaRPr sz="900">
              <a:solidFill>
                <a:schemeClr val="dk1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5C6370"/>
                </a:solidFill>
                <a:latin typeface="Victor Mono"/>
                <a:ea typeface="Victor Mono"/>
                <a:cs typeface="Victor Mono"/>
                <a:sym typeface="Victor Mono"/>
              </a:rPr>
              <a:t>         // Use the WebAssembly instance</a:t>
            </a:r>
            <a:r>
              <a:rPr lang="en" sz="900">
                <a:solidFill>
                  <a:schemeClr val="dk1"/>
                </a:solidFill>
                <a:latin typeface="Victor Mono"/>
                <a:ea typeface="Victor Mono"/>
                <a:cs typeface="Victor Mono"/>
                <a:sym typeface="Victor Mono"/>
              </a:rPr>
              <a:t> </a:t>
            </a:r>
            <a:endParaRPr sz="900">
              <a:solidFill>
                <a:schemeClr val="dk1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Victor Mono"/>
                <a:ea typeface="Victor Mono"/>
                <a:cs typeface="Victor Mono"/>
                <a:sym typeface="Victor Mono"/>
              </a:rPr>
              <a:t>    };</a:t>
            </a:r>
            <a:endParaRPr sz="900">
              <a:solidFill>
                <a:srgbClr val="ABB2BF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</Words>
  <Application>Microsoft Macintosh PowerPoint</Application>
  <PresentationFormat>On-screen Show (16:9)</PresentationFormat>
  <Paragraphs>256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Victor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2025-01-23T15:42:14Z</dcterms:modified>
</cp:coreProperties>
</file>