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35eca5af5e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335eca5af5e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59106718ab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359106718ab_1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9106718a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359106718a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051b0463b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3051b0463b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54830c09c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354830c09c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57549c08a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357549c08a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05279641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3052796413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052796461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3052796461d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35eca5af5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335eca5af5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59cb8eea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359cb8eeab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35eca5af5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335eca5af5e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052796461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3052796461d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052db9de59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3052db9de59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052ea687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3052ea687e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www.audible.com/about/newsroom/audible-expands-catalog-with-ai-narration-and-translation-for-publishers" TargetMode="External"/><Relationship Id="rId7" Type="http://schemas.openxmlformats.org/officeDocument/2006/relationships/hyperlink" Target="https://windsurf.com/blog/windsurf-wave-9-swe-1"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hyperlink" Target="https://huggingface.co/Intelligent-Internet/II-Medical-8B" TargetMode="External"/><Relationship Id="rId10" Type="http://schemas.openxmlformats.org/officeDocument/2006/relationships/image" Target="../media/image27.png"/><Relationship Id="rId4" Type="http://schemas.openxmlformats.org/officeDocument/2006/relationships/image" Target="../media/image24.png"/><Relationship Id="rId9" Type="http://schemas.openxmlformats.org/officeDocument/2006/relationships/hyperlink" Target="https://arxiv.org/pdf/2505.06120"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s://www.suna.so" TargetMode="External"/><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hyperlink" Target="https://huggingface.co/blog/lynn-mikami/suno-ai" TargetMode="External"/><Relationship Id="rId4" Type="http://schemas.openxmlformats.org/officeDocument/2006/relationships/hyperlink" Target="https://github.com/kortix-ai/suna"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s://www.youtube.com/watch?v=MbHL0uvKYbE" TargetMode="External"/><Relationship Id="rId7" Type="http://schemas.openxmlformats.org/officeDocument/2006/relationships/hyperlink" Target="https://www.fastht.ml"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www.answer.ai" TargetMode="External"/><Relationship Id="rId5" Type="http://schemas.openxmlformats.org/officeDocument/2006/relationships/hyperlink" Target="https://answerai.pro" TargetMode="External"/><Relationship Id="rId4" Type="http://schemas.openxmlformats.org/officeDocument/2006/relationships/hyperlink" Target="https://www.fast.ai"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cursor.com" TargetMode="External"/><Relationship Id="rId3" Type="http://schemas.openxmlformats.org/officeDocument/2006/relationships/hyperlink" Target="https://cline.bot" TargetMode="External"/><Relationship Id="rId7" Type="http://schemas.openxmlformats.org/officeDocument/2006/relationships/image" Target="../media/image33.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2.jpeg"/><Relationship Id="rId5" Type="http://schemas.openxmlformats.org/officeDocument/2006/relationships/hyperlink" Target="https://www.linkedin.com/in/saoud-rizwan/" TargetMode="External"/><Relationship Id="rId10" Type="http://schemas.openxmlformats.org/officeDocument/2006/relationships/hyperlink" Target="https://www.trae.ai" TargetMode="External"/><Relationship Id="rId4" Type="http://schemas.openxmlformats.org/officeDocument/2006/relationships/hyperlink" Target="https://github.com/cline/cline" TargetMode="External"/><Relationship Id="rId9" Type="http://schemas.openxmlformats.org/officeDocument/2006/relationships/hyperlink" Target="https://windsurf.com/editor"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hyperlink" Target="https://marvelapp.com" TargetMode="External"/><Relationship Id="rId3" Type="http://schemas.openxmlformats.org/officeDocument/2006/relationships/hyperlink" Target="https://en.wikipedia.org/wiki/Figma" TargetMode="External"/><Relationship Id="rId7" Type="http://schemas.openxmlformats.org/officeDocument/2006/relationships/hyperlink" Target="https://www.axure.com"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www.sketch.com" TargetMode="External"/><Relationship Id="rId5" Type="http://schemas.openxmlformats.org/officeDocument/2006/relationships/image" Target="../media/image35.jpeg"/><Relationship Id="rId10" Type="http://schemas.openxmlformats.org/officeDocument/2006/relationships/hyperlink" Target="https://www.figma.com/blog/introducing-figma-sites/" TargetMode="External"/><Relationship Id="rId4" Type="http://schemas.openxmlformats.org/officeDocument/2006/relationships/image" Target="../media/image34.png"/><Relationship Id="rId9" Type="http://schemas.openxmlformats.org/officeDocument/2006/relationships/hyperlink" Target="https://www.canva.com"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eb.lmarena.ai/leaderboard" TargetMode="External"/><Relationship Id="rId13" Type="http://schemas.openxmlformats.org/officeDocument/2006/relationships/hyperlink" Target="https://www.vellum.ai/llm-leaderboard" TargetMode="External"/><Relationship Id="rId3" Type="http://schemas.openxmlformats.org/officeDocument/2006/relationships/hyperlink" Target="https://en.wikipedia.org/wiki/Elo_rating_system" TargetMode="External"/><Relationship Id="rId7" Type="http://schemas.openxmlformats.org/officeDocument/2006/relationships/hyperlink" Target="https://beta.lmarena.ai" TargetMode="External"/><Relationship Id="rId12" Type="http://schemas.openxmlformats.org/officeDocument/2006/relationships/hyperlink" Target="https://huggingface.co/open-llm-leaderboard" TargetMode="External"/><Relationship Id="rId2" Type="http://schemas.openxmlformats.org/officeDocument/2006/relationships/notesSlide" Target="../notesSlides/notesSlide16.xml"/><Relationship Id="rId16"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hyperlink" Target="https://openlm.ai/chatbot-arena/" TargetMode="External"/><Relationship Id="rId11" Type="http://schemas.openxmlformats.org/officeDocument/2006/relationships/hyperlink" Target="https://artificialanalysis.ai/leaderboards/models" TargetMode="External"/><Relationship Id="rId5" Type="http://schemas.openxmlformats.org/officeDocument/2006/relationships/hyperlink" Target="https://lmarena.ai/?leaderboard" TargetMode="External"/><Relationship Id="rId15" Type="http://schemas.openxmlformats.org/officeDocument/2006/relationships/image" Target="../media/image36.png"/><Relationship Id="rId10" Type="http://schemas.openxmlformats.org/officeDocument/2006/relationships/hyperlink" Target="https://www.stack-ai.com/llm-leaderboard" TargetMode="External"/><Relationship Id="rId4" Type="http://schemas.openxmlformats.org/officeDocument/2006/relationships/hyperlink" Target="https://chat.lmsys.org/?leaderboard" TargetMode="External"/><Relationship Id="rId9" Type="http://schemas.openxmlformats.org/officeDocument/2006/relationships/hyperlink" Target="https://llmworld.net/llm_leaderboards/" TargetMode="External"/><Relationship Id="rId14" Type="http://schemas.openxmlformats.org/officeDocument/2006/relationships/hyperlink" Target="https://virtualizationreview.com/articles/2025/04/29/ais-heavy-hitters-best-models-for-every-task.aspx"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youtube.com/watch?v=tRN2F_tqmeo" TargetMode="External"/><Relationship Id="rId7" Type="http://schemas.openxmlformats.org/officeDocument/2006/relationships/hyperlink" Target="https://pub.sakana.ai/ct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ithub.com/SakanaAI/continuous-thought-machines/" TargetMode="External"/><Relationship Id="rId5" Type="http://schemas.openxmlformats.org/officeDocument/2006/relationships/hyperlink" Target="https://x.com/SakanaAILabs/status/1921749814829871522" TargetMode="External"/><Relationship Id="rId4" Type="http://schemas.openxmlformats.org/officeDocument/2006/relationships/hyperlink" Target="https://arxiv.org/abs/2505.05522" TargetMode="Externa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developers.meta.com/horizon/blog/AssetGen2" TargetMode="External"/><Relationship Id="rId7" Type="http://schemas.openxmlformats.org/officeDocument/2006/relationships/hyperlink" Target="https://techcrunch.com/2025/05/11/microsoft-and-openai-may-be-renegotiating-their-partnership/"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hyperlink" Target="https://the-decoder.com/web-dev-in-qwen-generates-full-front-end-code-from-just-a-prompt/" TargetMode="Externa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s://x.com/OpenAI/status/1922707554745909391"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eepmind.google/discover/blog/alphaevolve-a-gemini-powered-coding-agent-for-designing-advanced-algorithm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RUC-NLPIR/WebThinker" TargetMode="External"/><Relationship Id="rId3" Type="http://schemas.openxmlformats.org/officeDocument/2006/relationships/hyperlink" Target="https://www.arxiv.org/abs/2505.03335" TargetMode="External"/><Relationship Id="rId7" Type="http://schemas.openxmlformats.org/officeDocument/2006/relationships/hyperlink" Target="https://arxiv.org/abs/2504.21776"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www.youtube.com/watch?v=CqdqZNqljdI" TargetMode="External"/><Relationship Id="rId10" Type="http://schemas.openxmlformats.org/officeDocument/2006/relationships/image" Target="../media/image11.png"/><Relationship Id="rId4" Type="http://schemas.openxmlformats.org/officeDocument/2006/relationships/hyperlink" Target="https://github.com/LeapLabTHU/Absolute-Zero-Reasoner" TargetMode="External"/><Relationship Id="rId9" Type="http://schemas.openxmlformats.org/officeDocument/2006/relationships/hyperlink" Target="https://huggingface.co/papers/2504.2177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hyperlink" Target="https://www.honor.com" TargetMode="External"/><Relationship Id="rId3" Type="http://schemas.openxmlformats.org/officeDocument/2006/relationships/hyperlink" Target="https://github.com/bytedance/deer-flow" TargetMode="External"/><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www.reuters.com/technology/ai-firm-perplexity-eyes-14-billion-valuation-fresh-funding-round-wsj-reports-2025-05-12/" TargetMode="External"/><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image" Target="../media/image15.png"/><Relationship Id="rId4" Type="http://schemas.openxmlformats.org/officeDocument/2006/relationships/hyperlink" Target="https://deerflow.tech/" TargetMode="External"/><Relationship Id="rId9" Type="http://schemas.openxmlformats.org/officeDocument/2006/relationships/hyperlink" Target="https://www.youtube.com/watch?v=EIMdp_sZvHU"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huggingface.co/blog/ibm-ai-platform/bamba-9b-v2"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wccftech.com/nvidias-global-headquarters-will-be-in-taiwan-with-ceo-huang-set-to-announce-site-next-week-says-report/" TargetMode="External"/><Relationship Id="rId7" Type="http://schemas.openxmlformats.org/officeDocument/2006/relationships/hyperlink" Target="https://newsroom.tiktok.com/en-us/introducing-tiktok-ai-alive"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hyperlink" Target="https://www.technologyreview.com/2025/03/26/1113802/china-ai-data-centers-unused/amp/" TargetMode="External"/><Relationship Id="rId4" Type="http://schemas.openxmlformats.org/officeDocument/2006/relationships/image" Target="../media/image20.jpe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967202"/>
            <a:ext cx="44202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Continuous Thought Machines from Sakana-AI</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Meta's AssetGen 2.0: 3D Model Generation</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Amazon "Enhance My Listing" AI for sellers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is offering OpenAI equity for access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Alibaba Qwen "Web Dev"</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GPT-4.1 and GPT-4.1-mini</a:t>
            </a:r>
            <a:endParaRPr sz="1600" b="1">
              <a:solidFill>
                <a:srgbClr val="3C78D8"/>
              </a:solidFill>
              <a:latin typeface="Calibri"/>
              <a:ea typeface="Calibri"/>
              <a:cs typeface="Calibri"/>
              <a:sym typeface="Calibri"/>
            </a:endParaRPr>
          </a:p>
        </p:txBody>
      </p:sp>
      <p:sp>
        <p:nvSpPr>
          <p:cNvPr id="64" name="Google Shape;64;p15"/>
          <p:cNvSpPr txBox="1"/>
          <p:nvPr/>
        </p:nvSpPr>
        <p:spPr>
          <a:xfrm>
            <a:off x="1244875" y="-23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i="0" u="none" strike="noStrike" cap="none">
                <a:solidFill>
                  <a:srgbClr val="3C78D8"/>
                </a:solidFill>
                <a:latin typeface="Calibri"/>
                <a:ea typeface="Calibri"/>
                <a:cs typeface="Calibri"/>
                <a:sym typeface="Calibri"/>
              </a:rPr>
              <a:t>May </a:t>
            </a:r>
            <a:r>
              <a:rPr lang="en" sz="2200" b="1">
                <a:solidFill>
                  <a:srgbClr val="3C78D8"/>
                </a:solidFill>
                <a:latin typeface="Calibri"/>
                <a:ea typeface="Calibri"/>
                <a:cs typeface="Calibri"/>
                <a:sym typeface="Calibri"/>
              </a:rPr>
              <a:t>16</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261508"/>
            <a:ext cx="4502400" cy="51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i="0" u="none" strike="noStrike" cap="none">
                <a:solidFill>
                  <a:srgbClr val="3C78D8"/>
                </a:solidFill>
                <a:latin typeface="Calibri"/>
                <a:ea typeface="Calibri"/>
                <a:cs typeface="Calibri"/>
                <a:sym typeface="Calibri"/>
              </a:rPr>
              <a:t>Crowd-sourced "Arena" Leaderboard</a:t>
            </a:r>
            <a:endParaRPr sz="1600" b="1" i="0" u="none" strike="noStrike" cap="none">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i="0" u="none" strike="noStrike" cap="none">
                <a:solidFill>
                  <a:srgbClr val="3C78D8"/>
                </a:solidFill>
                <a:latin typeface="Calibri"/>
                <a:ea typeface="Calibri"/>
                <a:cs typeface="Calibri"/>
                <a:sym typeface="Calibri"/>
              </a:rPr>
              <a:t>Jobs, Layoffs</a:t>
            </a:r>
            <a:endParaRPr sz="16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0976" y="2541630"/>
            <a:ext cx="4420200" cy="2235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Absolute Zero Reasoner (AZR)</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WebThinker</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WizardLM, WizardCoder, WizardMath</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Bytedance Opensources DeerFlow</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Perplexity raises $500 Mln</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Honor phones image to video</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Bamba-9B-v2 - Mamba2-based</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FaceAge AI predicts age and cancer from face photo</a:t>
            </a:r>
            <a:endParaRPr sz="1600" b="1">
              <a:solidFill>
                <a:srgbClr val="3C78D8"/>
              </a:solidFill>
              <a:latin typeface="Calibri"/>
              <a:ea typeface="Calibri"/>
              <a:cs typeface="Calibri"/>
              <a:sym typeface="Calibri"/>
            </a:endParaRPr>
          </a:p>
        </p:txBody>
      </p:sp>
      <p:sp>
        <p:nvSpPr>
          <p:cNvPr id="67" name="Google Shape;67;p15"/>
          <p:cNvSpPr txBox="1"/>
          <p:nvPr/>
        </p:nvSpPr>
        <p:spPr>
          <a:xfrm>
            <a:off x="4576975" y="976895"/>
            <a:ext cx="4502400" cy="29739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NVIDIA’s Global Headquarters Will Be In Taiwan</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China's 500+ data centers are 80% idle </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TikTok AI Alive Stories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Audible uses AI to convert print to audio</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II-Medical-8B - reasoning medical LLM</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Windsurf SWE-1 Family of models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LLMS Get Lost in Multi-Turn Conversations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Suna - open-source AI Employee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Jeremy Howard Answer.AI</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Cline AI Coding Assistant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Which Local Coding Model to Use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Figma Prototyping using AI</a:t>
            </a:r>
            <a:endParaRPr sz="1600" b="1">
              <a:solidFill>
                <a:srgbClr val="3C78D8"/>
              </a:solidFill>
              <a:latin typeface="Calibri"/>
              <a:ea typeface="Calibri"/>
              <a:cs typeface="Calibri"/>
              <a:sym typeface="Calibri"/>
            </a:endParaRPr>
          </a:p>
        </p:txBody>
      </p:sp>
      <p:sp>
        <p:nvSpPr>
          <p:cNvPr id="68" name="Google Shape;68;p15"/>
          <p:cNvSpPr txBox="1"/>
          <p:nvPr/>
        </p:nvSpPr>
        <p:spPr>
          <a:xfrm>
            <a:off x="6124625" y="172150"/>
            <a:ext cx="2289300" cy="5418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700" b="1" i="1">
                <a:solidFill>
                  <a:srgbClr val="FF0000"/>
                </a:solidFill>
                <a:latin typeface="Calibri"/>
                <a:ea typeface="Calibri"/>
                <a:cs typeface="Calibri"/>
                <a:sym typeface="Calibri"/>
              </a:rPr>
              <a:t>AI Competition Shifts</a:t>
            </a:r>
            <a:endParaRPr sz="1700" b="1" i="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700" b="1" i="1">
                <a:solidFill>
                  <a:srgbClr val="FF0000"/>
                </a:solidFill>
                <a:latin typeface="Calibri"/>
                <a:ea typeface="Calibri"/>
                <a:cs typeface="Calibri"/>
                <a:sym typeface="Calibri"/>
              </a:rPr>
              <a:t>from Models to Apps</a:t>
            </a:r>
            <a:endParaRPr sz="1700" b="1" i="1">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158" name="Google Shape;158;p24"/>
          <p:cNvSpPr txBox="1"/>
          <p:nvPr/>
        </p:nvSpPr>
        <p:spPr>
          <a:xfrm>
            <a:off x="55075" y="421675"/>
            <a:ext cx="60597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Audible uses AI to convert print to audio</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Amazon’s audiobook service is converting print and e-books into AI-narrated audiobooks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Book publishers can choose between multiple AI voices, languages, accents &amp; dialects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Audible plans to roll out AI translation (English, Spanish, French, Italian, and German)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Spotify partnered with ElevenLabs to deliver audio narration of books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https://www.audible.com/about/newsroom/audible-expands-catalog-with-ai-narration-and-translation-for-publishers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59" name="Google Shape;159;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232375" y="458964"/>
            <a:ext cx="2469300" cy="1006011"/>
          </a:xfrm>
          <a:prstGeom prst="rect">
            <a:avLst/>
          </a:prstGeom>
          <a:noFill/>
          <a:ln w="9525" cap="flat" cmpd="sng">
            <a:solidFill>
              <a:srgbClr val="FF0000"/>
            </a:solidFill>
            <a:prstDash val="solid"/>
            <a:round/>
            <a:headEnd type="none" w="sm" len="sm"/>
            <a:tailEnd type="none" w="sm" len="sm"/>
          </a:ln>
        </p:spPr>
      </p:pic>
      <p:sp>
        <p:nvSpPr>
          <p:cNvPr id="160" name="Google Shape;160;p24"/>
          <p:cNvSpPr txBox="1"/>
          <p:nvPr/>
        </p:nvSpPr>
        <p:spPr>
          <a:xfrm>
            <a:off x="55075" y="1570950"/>
            <a:ext cx="60597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II-Medical-8B - reasoning LLM answers medical questions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Trained on top of Qwen3-8B by Intelligent Internet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Achieved high scores on medical benchmarks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Context length 16K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Not intended or certified for real-world medical or clinical decision-making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https://huggingface.co/Intelligent-Internet/II-Medical-8B</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61" name="Google Shape;161;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175125" y="1521400"/>
            <a:ext cx="2241085" cy="1176351"/>
          </a:xfrm>
          <a:prstGeom prst="rect">
            <a:avLst/>
          </a:prstGeom>
          <a:noFill/>
          <a:ln w="9525" cap="flat" cmpd="sng">
            <a:solidFill>
              <a:srgbClr val="FF0000"/>
            </a:solidFill>
            <a:prstDash val="solid"/>
            <a:round/>
            <a:headEnd type="none" w="sm" len="sm"/>
            <a:tailEnd type="none" w="sm" len="sm"/>
          </a:ln>
        </p:spPr>
      </p:pic>
      <p:sp>
        <p:nvSpPr>
          <p:cNvPr id="162" name="Google Shape;162;p24"/>
          <p:cNvSpPr txBox="1"/>
          <p:nvPr/>
        </p:nvSpPr>
        <p:spPr>
          <a:xfrm>
            <a:off x="55075" y="2790150"/>
            <a:ext cx="6059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Windsurf SWE-1 Family of models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Proprietary - SWE-1, SWE-1-lite, SWE-1-mini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flow awareness, the ability for humans and AI to operate on a shared timeline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Good, but behind Claude 3.7</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https://windsurf.com/blog/windsurf-wave-9-swe-1</a:t>
            </a:r>
            <a:endParaRPr sz="1200">
              <a:solidFill>
                <a:schemeClr val="dk1"/>
              </a:solidFill>
              <a:latin typeface="Calibri"/>
              <a:ea typeface="Calibri"/>
              <a:cs typeface="Calibri"/>
              <a:sym typeface="Calibri"/>
            </a:endParaRPr>
          </a:p>
        </p:txBody>
      </p:sp>
      <p:pic>
        <p:nvPicPr>
          <p:cNvPr id="163" name="Google Shape;163;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175125" y="2779525"/>
            <a:ext cx="1675605" cy="942000"/>
          </a:xfrm>
          <a:prstGeom prst="rect">
            <a:avLst/>
          </a:prstGeom>
          <a:noFill/>
          <a:ln w="9525" cap="flat" cmpd="sng">
            <a:solidFill>
              <a:srgbClr val="FF0000"/>
            </a:solidFill>
            <a:prstDash val="solid"/>
            <a:round/>
            <a:headEnd type="none" w="sm" len="sm"/>
            <a:tailEnd type="none" w="sm" len="sm"/>
          </a:ln>
        </p:spPr>
      </p:pic>
      <p:sp>
        <p:nvSpPr>
          <p:cNvPr id="164" name="Google Shape;164;p24"/>
          <p:cNvSpPr txBox="1"/>
          <p:nvPr/>
        </p:nvSpPr>
        <p:spPr>
          <a:xfrm>
            <a:off x="55075" y="3780750"/>
            <a:ext cx="6059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LLMS Get Lost in Multi-Turn Conversations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multi-turn conversations the success drops from 90% down to 60%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major gap between how LLMs are typically evaluated versus how they're often used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9"/>
              </a:rPr>
              <a:t>https://arxiv.org/pdf/2505.06120</a:t>
            </a:r>
            <a:r>
              <a:rPr lang="en" sz="1200">
                <a:solidFill>
                  <a:schemeClr val="dk1"/>
                </a:solidFill>
                <a:latin typeface="Calibri"/>
                <a:ea typeface="Calibri"/>
                <a:cs typeface="Calibri"/>
                <a:sym typeface="Calibri"/>
              </a:rPr>
              <a:t> - work from Microsoft &amp; Salesforce</a:t>
            </a:r>
            <a:endParaRPr sz="1200">
              <a:solidFill>
                <a:schemeClr val="dk1"/>
              </a:solidFill>
              <a:latin typeface="Calibri"/>
              <a:ea typeface="Calibri"/>
              <a:cs typeface="Calibri"/>
              <a:sym typeface="Calibri"/>
            </a:endParaRPr>
          </a:p>
        </p:txBody>
      </p:sp>
      <p:pic>
        <p:nvPicPr>
          <p:cNvPr id="165" name="Google Shape;165;p24"/>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232367" y="3803301"/>
            <a:ext cx="1137725" cy="12685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p:nvPr/>
        </p:nvSpPr>
        <p:spPr>
          <a:xfrm>
            <a:off x="55075" y="52750"/>
            <a:ext cx="3522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Suna - open-source AI Employee</a:t>
            </a:r>
            <a:endParaRPr sz="2000" b="1" i="0" u="none" strike="noStrike" cap="none">
              <a:solidFill>
                <a:schemeClr val="dk1"/>
              </a:solidFill>
              <a:latin typeface="Calibri"/>
              <a:ea typeface="Calibri"/>
              <a:cs typeface="Calibri"/>
              <a:sym typeface="Calibri"/>
            </a:endParaRPr>
          </a:p>
        </p:txBody>
      </p:sp>
      <p:sp>
        <p:nvSpPr>
          <p:cNvPr id="171" name="Google Shape;171;p25"/>
          <p:cNvSpPr txBox="1"/>
          <p:nvPr/>
        </p:nvSpPr>
        <p:spPr>
          <a:xfrm>
            <a:off x="55075" y="411972"/>
            <a:ext cx="44607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Suna an open-source AI employee</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3"/>
              </a:rPr>
              <a:t>https://www.suna.so</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4"/>
              </a:rPr>
              <a:t>https://github.com/kortix-ai/suna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5"/>
              </a:rPr>
              <a:t>https://huggingface.co/blog/lynn-mikami/suno-ai</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 agent that is </a:t>
            </a:r>
            <a:r>
              <a:rPr lang="en" sz="1200" b="1">
                <a:solidFill>
                  <a:srgbClr val="FF0000"/>
                </a:solidFill>
                <a:latin typeface="Calibri"/>
                <a:ea typeface="Calibri"/>
                <a:cs typeface="Calibri"/>
                <a:sym typeface="Calibri"/>
              </a:rPr>
              <a:t>competing directly with Manus 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Suna was developed by </a:t>
            </a:r>
            <a:r>
              <a:rPr lang="en" sz="1200" b="1">
                <a:solidFill>
                  <a:srgbClr val="FF0000"/>
                </a:solidFill>
                <a:latin typeface="Calibri"/>
                <a:ea typeface="Calibri"/>
                <a:cs typeface="Calibri"/>
                <a:sym typeface="Calibri"/>
              </a:rPr>
              <a:t>Kortix AI (Lisbon, Portugal)</a:t>
            </a:r>
            <a:r>
              <a:rPr lang="en" sz="1200">
                <a:solidFill>
                  <a:schemeClr val="dk1"/>
                </a:solidFill>
                <a:latin typeface="Calibri"/>
                <a:ea typeface="Calibri"/>
                <a:cs typeface="Calibri"/>
                <a:sym typeface="Calibri"/>
              </a:rPr>
              <a:t>, is designed to perform real-world tasks with a level of autonomy that mimics human behavior.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Founded by </a:t>
            </a:r>
            <a:r>
              <a:rPr lang="en" sz="1200" b="1">
                <a:solidFill>
                  <a:srgbClr val="FF0000"/>
                </a:solidFill>
                <a:latin typeface="Calibri"/>
                <a:ea typeface="Calibri"/>
                <a:cs typeface="Calibri"/>
                <a:sym typeface="Calibri"/>
              </a:rPr>
              <a:t>Marko Kraemer </a:t>
            </a:r>
            <a:r>
              <a:rPr lang="en" sz="1200">
                <a:solidFill>
                  <a:schemeClr val="dk1"/>
                </a:solidFill>
                <a:latin typeface="Calibri"/>
                <a:ea typeface="Calibri"/>
                <a:cs typeface="Calibri"/>
                <a:sym typeface="Calibri"/>
              </a:rPr>
              <a:t>two years ago (when he was 18 y.old)</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Very popular - 280,000 views on X,  11K+ stars on GitHub</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Suna can reason, plan, and take action across various domains. Suna can interact with virtual systems, write files, execute code, browse the internet, just like Manus AI.</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Suna can handle complex tasks, for example, enhancing B2B lead spreadsheets by gathering data from LinkedIn, or conducting research on financial topics like stock performance and market analysis. These tasks are carried out through an AI interface that plans and executes steps in a methodical sequence, ensuring an efficient completion of tasks without manual intervention.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Suna still requires human assistance - especially when navigating unfamiliar challenges.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Kortix AI offers Suna both as a self-hosted solution and a cloud-hosted service, priced at $29 per month for professionals and $199 for small teams, with the higher-tier plan offering 40 hours of AI usage. </a:t>
            </a:r>
            <a:endParaRPr sz="1200">
              <a:solidFill>
                <a:schemeClr val="dk1"/>
              </a:solidFill>
              <a:latin typeface="Calibri"/>
              <a:ea typeface="Calibri"/>
              <a:cs typeface="Calibri"/>
              <a:sym typeface="Calibri"/>
            </a:endParaRPr>
          </a:p>
        </p:txBody>
      </p:sp>
      <p:pic>
        <p:nvPicPr>
          <p:cNvPr id="172" name="Google Shape;172;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55825" y="411975"/>
            <a:ext cx="2520425" cy="1868375"/>
          </a:xfrm>
          <a:prstGeom prst="rect">
            <a:avLst/>
          </a:prstGeom>
          <a:noFill/>
          <a:ln w="9525" cap="flat" cmpd="sng">
            <a:solidFill>
              <a:srgbClr val="FF0000"/>
            </a:solidFill>
            <a:prstDash val="solid"/>
            <a:round/>
            <a:headEnd type="none" w="sm" len="sm"/>
            <a:tailEnd type="none" w="sm" len="sm"/>
          </a:ln>
        </p:spPr>
      </p:pic>
      <p:pic>
        <p:nvPicPr>
          <p:cNvPr id="173" name="Google Shape;173;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299923" y="2895574"/>
            <a:ext cx="2976476" cy="1954776"/>
          </a:xfrm>
          <a:prstGeom prst="rect">
            <a:avLst/>
          </a:prstGeom>
          <a:noFill/>
          <a:ln w="9525" cap="flat" cmpd="sng">
            <a:solidFill>
              <a:srgbClr val="FF0000"/>
            </a:solidFill>
            <a:prstDash val="solid"/>
            <a:round/>
            <a:headEnd type="none" w="sm" len="sm"/>
            <a:tailEnd type="none" w="sm" len="sm"/>
          </a:ln>
        </p:spPr>
      </p:pic>
      <p:pic>
        <p:nvPicPr>
          <p:cNvPr id="174" name="Google Shape;174;p2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316300" y="411975"/>
            <a:ext cx="1550213" cy="1868375"/>
          </a:xfrm>
          <a:prstGeom prst="rect">
            <a:avLst/>
          </a:prstGeom>
          <a:noFill/>
          <a:ln>
            <a:noFill/>
          </a:ln>
        </p:spPr>
      </p:pic>
      <p:sp>
        <p:nvSpPr>
          <p:cNvPr id="175" name="Google Shape;175;p25"/>
          <p:cNvSpPr txBox="1"/>
          <p:nvPr/>
        </p:nvSpPr>
        <p:spPr>
          <a:xfrm>
            <a:off x="7496513" y="2328425"/>
            <a:ext cx="118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b="1">
                <a:solidFill>
                  <a:srgbClr val="FF0000"/>
                </a:solidFill>
                <a:latin typeface="Calibri"/>
                <a:ea typeface="Calibri"/>
                <a:cs typeface="Calibri"/>
                <a:sym typeface="Calibri"/>
              </a:rPr>
              <a:t>Marko Kraemer </a:t>
            </a:r>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p:nvPr/>
        </p:nvSpPr>
        <p:spPr>
          <a:xfrm>
            <a:off x="55075" y="52750"/>
            <a:ext cx="4233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Jeremy Howard Answer.AI</a:t>
            </a:r>
            <a:endParaRPr sz="2000" b="1" i="0" u="none" strike="noStrike" cap="none">
              <a:solidFill>
                <a:schemeClr val="dk1"/>
              </a:solidFill>
              <a:latin typeface="Calibri"/>
              <a:ea typeface="Calibri"/>
              <a:cs typeface="Calibri"/>
              <a:sym typeface="Calibri"/>
            </a:endParaRPr>
          </a:p>
        </p:txBody>
      </p:sp>
      <p:sp>
        <p:nvSpPr>
          <p:cNvPr id="181" name="Google Shape;181;p26"/>
          <p:cNvSpPr txBox="1"/>
          <p:nvPr/>
        </p:nvSpPr>
        <p:spPr>
          <a:xfrm>
            <a:off x="55075" y="540600"/>
            <a:ext cx="44607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Jeremy Howard, co-founder of Answer AI, on Building 5,000 AI products with 14 People</a:t>
            </a:r>
            <a:r>
              <a:rPr lang="en" sz="9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3"/>
              </a:rPr>
              <a:t>https://www.youtube.com/watch?v=MbHL0uvKYbE</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His team uses Qwen and Deepseek. Answer AI is modeled after Edison's Menlo Park laboratory, focusing on both research and development, trying to create numerous commercially successful products with a tiny team</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 core innovation at Answer AI is </a:t>
            </a:r>
            <a:r>
              <a:rPr lang="en" sz="1200" b="1">
                <a:solidFill>
                  <a:srgbClr val="FF0000"/>
                </a:solidFill>
                <a:latin typeface="Calibri"/>
                <a:ea typeface="Calibri"/>
                <a:cs typeface="Calibri"/>
                <a:sym typeface="Calibri"/>
              </a:rPr>
              <a:t>"dialogue engineering"</a:t>
            </a:r>
            <a:r>
              <a:rPr lang="en" sz="1200">
                <a:solidFill>
                  <a:schemeClr val="dk1"/>
                </a:solidFill>
                <a:latin typeface="Calibri"/>
                <a:ea typeface="Calibri"/>
                <a:cs typeface="Calibri"/>
                <a:sym typeface="Calibri"/>
              </a:rPr>
              <a:t> - a process where humans and AI work together in continuous dialogue. Their platform </a:t>
            </a:r>
            <a:r>
              <a:rPr lang="en" sz="1200" b="1">
                <a:solidFill>
                  <a:srgbClr val="FF0000"/>
                </a:solidFill>
                <a:latin typeface="Calibri"/>
                <a:ea typeface="Calibri"/>
                <a:cs typeface="Calibri"/>
                <a:sym typeface="Calibri"/>
              </a:rPr>
              <a:t>"Solve It"</a:t>
            </a:r>
            <a:r>
              <a:rPr lang="en" sz="1200">
                <a:solidFill>
                  <a:schemeClr val="dk1"/>
                </a:solidFill>
                <a:latin typeface="Calibri"/>
                <a:ea typeface="Calibri"/>
                <a:cs typeface="Calibri"/>
                <a:sym typeface="Calibri"/>
              </a:rPr>
              <a:t> - humans can recalibrate in real time, correct for hallucinations, grounding, retrieval capabilities, and collaborative text editing features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Purely autonomous AI agents like Devin can not be trusted</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Answer AI is VC-backed but has a public benefit mission "to create as much societal benefit from AI as possible."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Howard intends to keep the company small at 12-14 people, focusing on scaling through better technology rather than headcount. He hopes to have about 50 products in use by then, creating more end-user products rather than just developer tools.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https://www.fast.ai</a:t>
            </a:r>
            <a:r>
              <a:rPr lang="en" sz="1200">
                <a:solidFill>
                  <a:schemeClr val="dk1"/>
                </a:solidFill>
                <a:latin typeface="Calibri"/>
                <a:ea typeface="Calibri"/>
                <a:cs typeface="Calibri"/>
                <a:sym typeface="Calibri"/>
              </a:rPr>
              <a:t> - education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https://answerai.pro</a:t>
            </a: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6"/>
              </a:rPr>
              <a:t>https://answer.ai</a:t>
            </a:r>
            <a:r>
              <a:rPr lang="en" sz="1200">
                <a:solidFill>
                  <a:schemeClr val="dk1"/>
                </a:solidFill>
                <a:latin typeface="Calibri"/>
                <a:ea typeface="Calibri"/>
                <a:cs typeface="Calibri"/>
                <a:sym typeface="Calibri"/>
              </a:rPr>
              <a:t> - 14 people startup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https://www.fastht.ml</a:t>
            </a:r>
            <a:r>
              <a:rPr lang="en" sz="1200">
                <a:solidFill>
                  <a:schemeClr val="dk1"/>
                </a:solidFill>
                <a:latin typeface="Calibri"/>
                <a:ea typeface="Calibri"/>
                <a:cs typeface="Calibri"/>
                <a:sym typeface="Calibri"/>
              </a:rPr>
              <a:t> - FastHTML</a:t>
            </a:r>
            <a:endParaRPr sz="1200">
              <a:solidFill>
                <a:schemeClr val="dk1"/>
              </a:solidFill>
              <a:latin typeface="Calibri"/>
              <a:ea typeface="Calibri"/>
              <a:cs typeface="Calibri"/>
              <a:sym typeface="Calibri"/>
            </a:endParaRPr>
          </a:p>
        </p:txBody>
      </p:sp>
      <p:pic>
        <p:nvPicPr>
          <p:cNvPr id="182" name="Google Shape;182;p2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526251" y="540600"/>
            <a:ext cx="2495525" cy="24748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p:nvPr/>
        </p:nvSpPr>
        <p:spPr>
          <a:xfrm>
            <a:off x="55075" y="52750"/>
            <a:ext cx="3123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Cline AI Coding Assistant</a:t>
            </a:r>
            <a:endParaRPr sz="2000" b="1" i="0" u="none" strike="noStrike" cap="none">
              <a:solidFill>
                <a:schemeClr val="dk1"/>
              </a:solidFill>
              <a:latin typeface="Calibri"/>
              <a:ea typeface="Calibri"/>
              <a:cs typeface="Calibri"/>
              <a:sym typeface="Calibri"/>
            </a:endParaRPr>
          </a:p>
        </p:txBody>
      </p:sp>
      <p:sp>
        <p:nvSpPr>
          <p:cNvPr id="188" name="Google Shape;188;p27"/>
          <p:cNvSpPr txBox="1"/>
          <p:nvPr/>
        </p:nvSpPr>
        <p:spPr>
          <a:xfrm>
            <a:off x="72175" y="459225"/>
            <a:ext cx="45972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Cline AI Coding Assistant</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Cline = CLI aNd Editor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https://cline.bot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https://github.com/cline/cline</a:t>
            </a:r>
            <a:r>
              <a:rPr lang="en" sz="1200">
                <a:solidFill>
                  <a:schemeClr val="dk1"/>
                </a:solidFill>
                <a:latin typeface="Calibri"/>
                <a:ea typeface="Calibri"/>
                <a:cs typeface="Calibri"/>
                <a:sym typeface="Calibri"/>
              </a:rPr>
              <a:t> - 43K+ stars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Cline</a:t>
            </a:r>
            <a:r>
              <a:rPr lang="en" sz="1200">
                <a:solidFill>
                  <a:schemeClr val="dk1"/>
                </a:solidFill>
                <a:latin typeface="Calibri"/>
                <a:ea typeface="Calibri"/>
                <a:cs typeface="Calibri"/>
                <a:sym typeface="Calibri"/>
              </a:rPr>
              <a:t> (formerly known as "</a:t>
            </a:r>
            <a:r>
              <a:rPr lang="en" sz="1200" b="1">
                <a:solidFill>
                  <a:srgbClr val="FF0000"/>
                </a:solidFill>
                <a:latin typeface="Calibri"/>
                <a:ea typeface="Calibri"/>
                <a:cs typeface="Calibri"/>
                <a:sym typeface="Calibri"/>
              </a:rPr>
              <a:t>Claude Dev</a:t>
            </a:r>
            <a:r>
              <a:rPr lang="en" sz="1200">
                <a:solidFill>
                  <a:schemeClr val="dk1"/>
                </a:solidFill>
                <a:latin typeface="Calibri"/>
                <a:ea typeface="Calibri"/>
                <a:cs typeface="Calibri"/>
                <a:sym typeface="Calibri"/>
              </a:rPr>
              <a:t>") is an open-source (Apache 2.0)  VSCode extension - AI coding assistant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can use various models (Claude, GPT, GEmini, ...). It is free, customizable and extensible. You pay only for models' API 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reads your project files, understands your code structure, and incorporates relevant context for more accurate suggestions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chat with the AI, generate code, edit files, and even run commands - all without leaving your editor. Cline can create, modify, or revert files as needed. Can execute terminal commands, run tests, interact with browsers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Two modes: Plan and Act.</a:t>
            </a:r>
            <a:r>
              <a:rPr lang="en" sz="1200">
                <a:solidFill>
                  <a:schemeClr val="dk1"/>
                </a:solidFill>
                <a:latin typeface="Calibri"/>
                <a:ea typeface="Calibri"/>
                <a:cs typeface="Calibri"/>
                <a:sym typeface="Calibri"/>
              </a:rPr>
              <a:t> You can instruct Cline in natural language (e.g., "Create a Python calculator"), and it will plan the steps, generate code, and propose changes for your approval. Cline also explains its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Claude Dev</a:t>
            </a:r>
            <a:r>
              <a:rPr lang="en" sz="1200">
                <a:solidFill>
                  <a:schemeClr val="dk1"/>
                </a:solidFill>
                <a:latin typeface="Calibri"/>
                <a:ea typeface="Calibri"/>
                <a:cs typeface="Calibri"/>
                <a:sym typeface="Calibri"/>
              </a:rPr>
              <a:t> was first released in June 2024 as part of </a:t>
            </a:r>
            <a:r>
              <a:rPr lang="en" sz="1200" b="1">
                <a:solidFill>
                  <a:srgbClr val="6AA84F"/>
                </a:solidFill>
                <a:latin typeface="Calibri"/>
                <a:ea typeface="Calibri"/>
                <a:cs typeface="Calibri"/>
                <a:sym typeface="Calibri"/>
              </a:rPr>
              <a:t>Anthropic’s "Build with Claude" hackathon</a:t>
            </a:r>
            <a:r>
              <a:rPr lang="en" sz="1200">
                <a:solidFill>
                  <a:schemeClr val="dk1"/>
                </a:solidFill>
                <a:latin typeface="Calibri"/>
                <a:ea typeface="Calibri"/>
                <a:cs typeface="Calibri"/>
                <a:sym typeface="Calibri"/>
              </a:rPr>
              <a:t>, . It was developed by </a:t>
            </a:r>
            <a:r>
              <a:rPr lang="en" sz="1200" b="1">
                <a:solidFill>
                  <a:srgbClr val="FF0000"/>
                </a:solidFill>
                <a:latin typeface="Calibri"/>
                <a:ea typeface="Calibri"/>
                <a:cs typeface="Calibri"/>
                <a:sym typeface="Calibri"/>
              </a:rPr>
              <a:t>Saoud Rizwan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originally worked only with Claude. In October 2024 it was renamed to "</a:t>
            </a:r>
            <a:r>
              <a:rPr lang="en" sz="1200" b="1">
                <a:solidFill>
                  <a:srgbClr val="FF0000"/>
                </a:solidFill>
                <a:latin typeface="Calibri"/>
                <a:ea typeface="Calibri"/>
                <a:cs typeface="Calibri"/>
                <a:sym typeface="Calibri"/>
              </a:rPr>
              <a:t>Cline</a:t>
            </a:r>
            <a:r>
              <a:rPr lang="en" sz="1200">
                <a:solidFill>
                  <a:schemeClr val="dk1"/>
                </a:solidFill>
                <a:latin typeface="Calibri"/>
                <a:ea typeface="Calibri"/>
                <a:cs typeface="Calibri"/>
                <a:sym typeface="Calibri"/>
              </a:rPr>
              <a:t>" with the release of version 2.0 when support for other models was added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Cline</a:t>
            </a:r>
            <a:r>
              <a:rPr lang="en" sz="1200">
                <a:solidFill>
                  <a:schemeClr val="dk1"/>
                </a:solidFill>
                <a:latin typeface="Calibri"/>
                <a:ea typeface="Calibri"/>
                <a:cs typeface="Calibri"/>
                <a:sym typeface="Calibri"/>
              </a:rPr>
              <a:t> project is backed-up by a small San Francisco-based private company called </a:t>
            </a:r>
            <a:r>
              <a:rPr lang="en" sz="1200" b="1">
                <a:solidFill>
                  <a:srgbClr val="FF0000"/>
                </a:solidFill>
                <a:latin typeface="Calibri"/>
                <a:ea typeface="Calibri"/>
                <a:cs typeface="Calibri"/>
                <a:sym typeface="Calibri"/>
              </a:rPr>
              <a:t>Cline</a:t>
            </a:r>
            <a:r>
              <a:rPr lang="en" sz="1200">
                <a:solidFill>
                  <a:schemeClr val="dk1"/>
                </a:solidFill>
                <a:latin typeface="Calibri"/>
                <a:ea typeface="Calibri"/>
                <a:cs typeface="Calibri"/>
                <a:sym typeface="Calibri"/>
              </a:rPr>
              <a:t> (just few people).</a:t>
            </a:r>
            <a:endParaRPr sz="1200">
              <a:solidFill>
                <a:schemeClr val="dk1"/>
              </a:solidFill>
              <a:latin typeface="Calibri"/>
              <a:ea typeface="Calibri"/>
              <a:cs typeface="Calibri"/>
              <a:sym typeface="Calibri"/>
            </a:endParaRPr>
          </a:p>
        </p:txBody>
      </p:sp>
      <p:sp>
        <p:nvSpPr>
          <p:cNvPr id="189" name="Google Shape;189;p27"/>
          <p:cNvSpPr txBox="1"/>
          <p:nvPr/>
        </p:nvSpPr>
        <p:spPr>
          <a:xfrm>
            <a:off x="5224827" y="2094830"/>
            <a:ext cx="2919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b="1">
                <a:solidFill>
                  <a:srgbClr val="FF0000"/>
                </a:solidFill>
                <a:latin typeface="Calibri"/>
                <a:ea typeface="Calibri"/>
                <a:cs typeface="Calibri"/>
                <a:sym typeface="Calibri"/>
              </a:rPr>
              <a:t>Saoud Rizwan - Founder of Cline</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5"/>
              </a:rPr>
              <a:t>https://www.linkedin.com/in/saoud-rizwan/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90" name="Google Shape;190;p27" title="1732059410151.jpg"/>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66824" y="635625"/>
            <a:ext cx="1556550" cy="1406750"/>
          </a:xfrm>
          <a:prstGeom prst="rect">
            <a:avLst/>
          </a:prstGeom>
          <a:noFill/>
          <a:ln w="9525" cap="flat" cmpd="sng">
            <a:solidFill>
              <a:srgbClr val="FF0000"/>
            </a:solidFill>
            <a:prstDash val="solid"/>
            <a:round/>
            <a:headEnd type="none" w="sm" len="sm"/>
            <a:tailEnd type="none" w="sm" len="sm"/>
          </a:ln>
        </p:spPr>
      </p:pic>
      <p:pic>
        <p:nvPicPr>
          <p:cNvPr id="191" name="Google Shape;191;p2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842025" y="635625"/>
            <a:ext cx="1406750" cy="1406750"/>
          </a:xfrm>
          <a:prstGeom prst="rect">
            <a:avLst/>
          </a:prstGeom>
          <a:noFill/>
          <a:ln w="9525" cap="flat" cmpd="sng">
            <a:solidFill>
              <a:srgbClr val="FF0000"/>
            </a:solidFill>
            <a:prstDash val="solid"/>
            <a:round/>
            <a:headEnd type="none" w="sm" len="sm"/>
            <a:tailEnd type="none" w="sm" len="sm"/>
          </a:ln>
        </p:spPr>
      </p:pic>
      <p:sp>
        <p:nvSpPr>
          <p:cNvPr id="192" name="Google Shape;192;p27"/>
          <p:cNvSpPr txBox="1"/>
          <p:nvPr/>
        </p:nvSpPr>
        <p:spPr>
          <a:xfrm>
            <a:off x="4779625" y="2861875"/>
            <a:ext cx="42456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AI coding assistants: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GitHub Copilot</a:t>
            </a:r>
            <a:r>
              <a:rPr lang="en" sz="1200">
                <a:solidFill>
                  <a:schemeClr val="dk1"/>
                </a:solidFill>
                <a:latin typeface="Calibri"/>
                <a:ea typeface="Calibri"/>
                <a:cs typeface="Calibri"/>
                <a:sym typeface="Calibri"/>
              </a:rPr>
              <a:t> - deeply integrated with VS Code and has a massive user base due to its backing by GitHub and OpenAI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Tabnine</a:t>
            </a:r>
            <a:r>
              <a:rPr lang="en" sz="1200">
                <a:solidFill>
                  <a:schemeClr val="dk1"/>
                </a:solidFill>
                <a:latin typeface="Calibri"/>
                <a:ea typeface="Calibri"/>
                <a:cs typeface="Calibri"/>
                <a:sym typeface="Calibri"/>
              </a:rPr>
              <a:t> - 5M+ installs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IntelliCode</a:t>
            </a:r>
            <a:r>
              <a:rPr lang="en" sz="1200">
                <a:solidFill>
                  <a:schemeClr val="dk1"/>
                </a:solidFill>
                <a:latin typeface="Calibri"/>
                <a:ea typeface="Calibri"/>
                <a:cs typeface="Calibri"/>
                <a:sym typeface="Calibri"/>
              </a:rPr>
              <a:t> - 27M+ installs, Microsoft’s own AI-powered code completion tool built into Visual Studio and available for VS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Codeium</a:t>
            </a:r>
            <a:r>
              <a:rPr lang="en" sz="1200">
                <a:solidFill>
                  <a:schemeClr val="dk1"/>
                </a:solidFill>
                <a:latin typeface="Calibri"/>
                <a:ea typeface="Calibri"/>
                <a:cs typeface="Calibri"/>
                <a:sym typeface="Calibri"/>
              </a:rPr>
              <a:t> (now Windsurf Plugin)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Amazon CodeWhisperer</a:t>
            </a:r>
            <a:r>
              <a:rPr lang="en" sz="1200">
                <a:solidFill>
                  <a:schemeClr val="dk1"/>
                </a:solidFill>
                <a:latin typeface="Calibri"/>
                <a:ea typeface="Calibri"/>
                <a:cs typeface="Calibri"/>
                <a:sym typeface="Calibri"/>
              </a:rPr>
              <a:t> - also integrated into VS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Cursor</a:t>
            </a: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8"/>
              </a:rPr>
              <a:t>https://www.cursor.com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Windsurf</a:t>
            </a: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9"/>
              </a:rPr>
              <a:t>https://windsurf.com/editor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Trae</a:t>
            </a: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10"/>
              </a:rPr>
              <a:t>https://www.trae.ai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p:nvPr/>
        </p:nvSpPr>
        <p:spPr>
          <a:xfrm>
            <a:off x="55075" y="52750"/>
            <a:ext cx="4614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Which Local Coding Model to Use</a:t>
            </a:r>
            <a:endParaRPr sz="2000" b="1" i="0" u="none" strike="noStrike" cap="none">
              <a:solidFill>
                <a:schemeClr val="dk1"/>
              </a:solidFill>
              <a:latin typeface="Calibri"/>
              <a:ea typeface="Calibri"/>
              <a:cs typeface="Calibri"/>
              <a:sym typeface="Calibri"/>
            </a:endParaRPr>
          </a:p>
        </p:txBody>
      </p:sp>
      <p:sp>
        <p:nvSpPr>
          <p:cNvPr id="198" name="Google Shape;198;p28"/>
          <p:cNvSpPr txBox="1"/>
          <p:nvPr/>
        </p:nvSpPr>
        <p:spPr>
          <a:xfrm>
            <a:off x="72175" y="459225"/>
            <a:ext cx="44367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DeepSeek-V3-0324  1393</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Qwen3-235B-A22B 1371</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Gemma-3-27B-it     1313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6AA84F"/>
                </a:solidFill>
                <a:latin typeface="Calibri"/>
                <a:ea typeface="Calibri"/>
                <a:cs typeface="Calibri"/>
                <a:sym typeface="Calibri"/>
              </a:rPr>
              <a:t>(Claude Sonnet 3.7 1,300)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Llama-3.3-Nemotron-Super-49B-v1  1299  </a:t>
            </a:r>
            <a:endParaRPr sz="1200" b="1">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Llama-4-Maverick-17B-128E-Instruct  1288 (245B)</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Qwen2.5-Coder-32B-Instruct              1261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Qwen2.5-32B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Apriel Nemotron 15B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OpenCodeReasoning-Nemotron-32B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Mistral-Small-24B-Instruct-2501 1231</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Phi-4 reasoning 14B params     1221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OpenHands LLM 32B 128K context </a:t>
            </a:r>
            <a:r>
              <a:rPr lang="en" sz="1200" b="1">
                <a:solidFill>
                  <a:srgbClr val="6AA84F"/>
                </a:solidFill>
                <a:latin typeface="Calibri"/>
                <a:ea typeface="Calibri"/>
                <a:cs typeface="Calibri"/>
                <a:sym typeface="Calibri"/>
              </a:rPr>
              <a:t>(built on top of Qwen Coder 2.5 Instruct 32B)</a:t>
            </a:r>
            <a:endParaRPr sz="1200" b="1">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Nvidia Nemotron Ultra</a:t>
            </a:r>
            <a:endParaRPr sz="1200">
              <a:solidFill>
                <a:schemeClr val="dk1"/>
              </a:solidFill>
              <a:latin typeface="Calibri"/>
              <a:ea typeface="Calibri"/>
              <a:cs typeface="Calibri"/>
              <a:sym typeface="Calibri"/>
            </a:endParaRPr>
          </a:p>
        </p:txBody>
      </p:sp>
      <p:sp>
        <p:nvSpPr>
          <p:cNvPr id="199" name="Google Shape;199;p28"/>
          <p:cNvSpPr txBox="1"/>
          <p:nvPr/>
        </p:nvSpPr>
        <p:spPr>
          <a:xfrm>
            <a:off x="4657375" y="459225"/>
            <a:ext cx="44367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VS Code extensions tried: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Cody  ~640K downloads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Continue: open-source  ~ 1.1M downloads - , no ollama?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CodePilot AI Assistant: open-source, 87 downloads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Toolkit (Microsoft):  ~117K downloads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Wingman-AI: open-source, 3.7K downloads, supports only few models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Other (not local focused, require careful setup):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vscode-ollama (kohlivarun5)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CodeGPT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Cline / Roo Code</a:t>
            </a:r>
            <a:endParaRPr sz="1200" b="1">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p:nvPr/>
        </p:nvSpPr>
        <p:spPr>
          <a:xfrm>
            <a:off x="55075" y="52750"/>
            <a:ext cx="1274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Figma</a:t>
            </a:r>
            <a:endParaRPr sz="2000" b="1" i="0" u="none" strike="noStrike" cap="none">
              <a:solidFill>
                <a:schemeClr val="dk1"/>
              </a:solidFill>
              <a:latin typeface="Calibri"/>
              <a:ea typeface="Calibri"/>
              <a:cs typeface="Calibri"/>
              <a:sym typeface="Calibri"/>
            </a:endParaRPr>
          </a:p>
        </p:txBody>
      </p:sp>
      <p:sp>
        <p:nvSpPr>
          <p:cNvPr id="205" name="Google Shape;205;p29"/>
          <p:cNvSpPr txBox="1"/>
          <p:nvPr/>
        </p:nvSpPr>
        <p:spPr>
          <a:xfrm>
            <a:off x="4651750" y="2326100"/>
            <a:ext cx="4282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Figma is a collaborative web application for interface design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Web app, desktop apps for macOS and Windows, mobile apps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Uses vector graphics and prototyping tools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https://en.wikipedia.org/wiki/Figma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Figma was started by Dylan Field and Evan Wallace in 2012 when they were studying computer science at Brown University.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2016 - first public release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2018 - annular revenue $4M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2023 - Adobe considered buying Figma for $20 Bln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2024 - $700 Mln ARR (Annual Recurrent Revenue)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2025 - $12.5 Bln estimated valuation, started IPO filings</a:t>
            </a:r>
            <a:endParaRPr sz="1200">
              <a:solidFill>
                <a:schemeClr val="dk1"/>
              </a:solidFill>
              <a:latin typeface="Calibri"/>
              <a:ea typeface="Calibri"/>
              <a:cs typeface="Calibri"/>
              <a:sym typeface="Calibri"/>
            </a:endParaRPr>
          </a:p>
        </p:txBody>
      </p:sp>
      <p:pic>
        <p:nvPicPr>
          <p:cNvPr id="206" name="Google Shape;206;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775498" y="52750"/>
            <a:ext cx="1331175" cy="1996800"/>
          </a:xfrm>
          <a:prstGeom prst="rect">
            <a:avLst/>
          </a:prstGeom>
          <a:noFill/>
          <a:ln>
            <a:noFill/>
          </a:ln>
        </p:spPr>
      </p:pic>
      <p:pic>
        <p:nvPicPr>
          <p:cNvPr id="207" name="Google Shape;207;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51750" y="475525"/>
            <a:ext cx="2214025" cy="1475601"/>
          </a:xfrm>
          <a:prstGeom prst="rect">
            <a:avLst/>
          </a:prstGeom>
          <a:noFill/>
          <a:ln w="9525" cap="flat" cmpd="sng">
            <a:solidFill>
              <a:srgbClr val="FF0000"/>
            </a:solidFill>
            <a:prstDash val="solid"/>
            <a:round/>
            <a:headEnd type="none" w="sm" len="sm"/>
            <a:tailEnd type="none" w="sm" len="sm"/>
          </a:ln>
        </p:spPr>
      </p:pic>
      <p:sp>
        <p:nvSpPr>
          <p:cNvPr id="208" name="Google Shape;208;p29"/>
          <p:cNvSpPr txBox="1"/>
          <p:nvPr/>
        </p:nvSpPr>
        <p:spPr>
          <a:xfrm>
            <a:off x="4651750" y="1996550"/>
            <a:ext cx="2214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Evan Wallace   &amp;   Dylan Field</a:t>
            </a:r>
            <a:endParaRPr sz="1200">
              <a:solidFill>
                <a:schemeClr val="dk1"/>
              </a:solidFill>
              <a:latin typeface="Calibri"/>
              <a:ea typeface="Calibri"/>
              <a:cs typeface="Calibri"/>
              <a:sym typeface="Calibri"/>
            </a:endParaRPr>
          </a:p>
        </p:txBody>
      </p:sp>
      <p:sp>
        <p:nvSpPr>
          <p:cNvPr id="209" name="Google Shape;209;p29"/>
          <p:cNvSpPr txBox="1"/>
          <p:nvPr/>
        </p:nvSpPr>
        <p:spPr>
          <a:xfrm>
            <a:off x="55075" y="3518088"/>
            <a:ext cx="4128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Figma is free for unlimited prototyping using basic tools.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$12/mo/editor "Pro" plan gives advanced and teams features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Enterprise pricing may go as high as $90/mo/editor</a:t>
            </a:r>
            <a:endParaRPr sz="1200">
              <a:solidFill>
                <a:schemeClr val="dk1"/>
              </a:solidFill>
              <a:latin typeface="Calibri"/>
              <a:ea typeface="Calibri"/>
              <a:cs typeface="Calibri"/>
              <a:sym typeface="Calibri"/>
            </a:endParaRPr>
          </a:p>
        </p:txBody>
      </p:sp>
      <p:sp>
        <p:nvSpPr>
          <p:cNvPr id="210" name="Google Shape;210;p29"/>
          <p:cNvSpPr txBox="1"/>
          <p:nvPr/>
        </p:nvSpPr>
        <p:spPr>
          <a:xfrm>
            <a:off x="55075" y="4142334"/>
            <a:ext cx="2549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Other Prototyping tools: </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Sketch - </a:t>
            </a:r>
            <a:r>
              <a:rPr lang="en" sz="1200" u="sng">
                <a:solidFill>
                  <a:schemeClr val="hlink"/>
                </a:solidFill>
                <a:latin typeface="Calibri"/>
                <a:ea typeface="Calibri"/>
                <a:cs typeface="Calibri"/>
                <a:sym typeface="Calibri"/>
                <a:hlinkClick r:id="rId6"/>
              </a:rPr>
              <a:t>https://www.sketch.com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Axure - </a:t>
            </a:r>
            <a:r>
              <a:rPr lang="en" sz="1200" u="sng">
                <a:solidFill>
                  <a:schemeClr val="hlink"/>
                </a:solidFill>
                <a:latin typeface="Calibri"/>
                <a:ea typeface="Calibri"/>
                <a:cs typeface="Calibri"/>
                <a:sym typeface="Calibri"/>
                <a:hlinkClick r:id="rId7"/>
              </a:rPr>
              <a:t>https://www.axure.com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Marvel - </a:t>
            </a:r>
            <a:r>
              <a:rPr lang="en" sz="1200" u="sng">
                <a:solidFill>
                  <a:schemeClr val="hlink"/>
                </a:solidFill>
                <a:latin typeface="Calibri"/>
                <a:ea typeface="Calibri"/>
                <a:cs typeface="Calibri"/>
                <a:sym typeface="Calibri"/>
                <a:hlinkClick r:id="rId8"/>
              </a:rPr>
              <a:t>https://marvelapp.com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Canva - </a:t>
            </a:r>
            <a:r>
              <a:rPr lang="en" sz="1200" u="sng">
                <a:solidFill>
                  <a:schemeClr val="hlink"/>
                </a:solidFill>
                <a:latin typeface="Calibri"/>
                <a:ea typeface="Calibri"/>
                <a:cs typeface="Calibri"/>
                <a:sym typeface="Calibri"/>
                <a:hlinkClick r:id="rId9"/>
              </a:rPr>
              <a:t>https://www.canva.com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11" name="Google Shape;211;p29"/>
          <p:cNvSpPr txBox="1"/>
          <p:nvPr/>
        </p:nvSpPr>
        <p:spPr>
          <a:xfrm>
            <a:off x="55075" y="485765"/>
            <a:ext cx="44967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Figma uses AI to enhance prototyping:</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rgbClr val="3C78D8"/>
              </a:buClr>
              <a:buSzPts val="900"/>
              <a:buFont typeface="Calibri"/>
              <a:buChar char="●"/>
            </a:pPr>
            <a:r>
              <a:rPr lang="en" sz="1200" b="1">
                <a:solidFill>
                  <a:srgbClr val="3C78D8"/>
                </a:solidFill>
                <a:latin typeface="Calibri"/>
                <a:ea typeface="Calibri"/>
                <a:cs typeface="Calibri"/>
                <a:sym typeface="Calibri"/>
              </a:rPr>
              <a:t>Automatic Interactive Prototyping (instead of manual)</a:t>
            </a:r>
            <a:endParaRPr sz="1200" b="1">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The "Make Prototype" feature</a:t>
            </a:r>
            <a:r>
              <a:rPr lang="en" sz="1200">
                <a:solidFill>
                  <a:schemeClr val="dk1"/>
                </a:solidFill>
                <a:latin typeface="Calibri"/>
                <a:ea typeface="Calibri"/>
                <a:cs typeface="Calibri"/>
                <a:sym typeface="Calibri"/>
              </a:rPr>
              <a:t> lets you select up to 10 screens and have AI automatically create basic navigation connections between them. You can then review and refine these connections as needed.</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First Draft Feature</a:t>
            </a:r>
            <a:r>
              <a:rPr lang="en" sz="1200">
                <a:solidFill>
                  <a:schemeClr val="dk1"/>
                </a:solidFill>
                <a:latin typeface="Calibri"/>
                <a:ea typeface="Calibri"/>
                <a:cs typeface="Calibri"/>
                <a:sym typeface="Calibri"/>
              </a:rPr>
              <a:t> - transform ideas into editable wireframes or designs in minutes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Figma Make</a:t>
            </a:r>
            <a:r>
              <a:rPr lang="en" sz="1200">
                <a:solidFill>
                  <a:schemeClr val="dk1"/>
                </a:solidFill>
                <a:latin typeface="Calibri"/>
                <a:ea typeface="Calibri"/>
                <a:cs typeface="Calibri"/>
                <a:sym typeface="Calibri"/>
              </a:rPr>
              <a:t> - users enter prompts to create and change a web application prototype. Developers can also directly modify the code to make necessary changes.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Automating tasks</a:t>
            </a:r>
            <a:r>
              <a:rPr lang="en" sz="1200">
                <a:solidFill>
                  <a:schemeClr val="dk1"/>
                </a:solidFill>
                <a:latin typeface="Calibri"/>
                <a:ea typeface="Calibri"/>
                <a:cs typeface="Calibri"/>
                <a:sym typeface="Calibri"/>
              </a:rPr>
              <a:t> (like naming layers, generate dummy text, etc), generating content variations while maintaining design consistency, transition to different languages, tone adjustment, and length modification.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Figma Sites</a:t>
            </a:r>
            <a:r>
              <a:rPr lang="en" sz="1200">
                <a:solidFill>
                  <a:schemeClr val="dk1"/>
                </a:solidFill>
                <a:latin typeface="Calibri"/>
                <a:ea typeface="Calibri"/>
                <a:cs typeface="Calibri"/>
                <a:sym typeface="Calibri"/>
              </a:rPr>
              <a:t> - design, build, and publish responsive websites directly from Figma - </a:t>
            </a:r>
            <a:r>
              <a:rPr lang="en" sz="1200" u="sng">
                <a:solidFill>
                  <a:schemeClr val="hlink"/>
                </a:solidFill>
                <a:latin typeface="Calibri"/>
                <a:ea typeface="Calibri"/>
                <a:cs typeface="Calibri"/>
                <a:sym typeface="Calibri"/>
                <a:hlinkClick r:id="rId10"/>
              </a:rPr>
              <a:t>https://www.figma.com/blog/introducing-figma-sites/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217" name="Google Shape;217;p30"/>
          <p:cNvSpPr txBox="1"/>
          <p:nvPr/>
        </p:nvSpPr>
        <p:spPr>
          <a:xfrm>
            <a:off x="38150" y="-45262"/>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18" name="Google Shape;218;p30"/>
          <p:cNvSpPr txBox="1"/>
          <p:nvPr/>
        </p:nvSpPr>
        <p:spPr>
          <a:xfrm>
            <a:off x="1783275" y="261020"/>
            <a:ext cx="2191800" cy="572700"/>
          </a:xfrm>
          <a:prstGeom prst="rect">
            <a:avLst/>
          </a:prstGeom>
          <a:noFill/>
          <a:ln>
            <a:noFill/>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https://chat.lmsys.org/?leaderboard</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6"/>
              </a:rPr>
              <a:t>https://openlm.ai/chatbot-arena/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7"/>
              </a:rPr>
              <a:t>https://beta.lmarena.ai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219" name="Google Shape;219;p30"/>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English-only queries</a:t>
            </a:r>
            <a:endParaRPr sz="1200" b="0" i="0" u="none" strike="noStrike" cap="none">
              <a:solidFill>
                <a:schemeClr val="dk1"/>
              </a:solidFill>
              <a:latin typeface="Calibri"/>
              <a:ea typeface="Calibri"/>
              <a:cs typeface="Calibri"/>
              <a:sym typeface="Calibri"/>
            </a:endParaRPr>
          </a:p>
        </p:txBody>
      </p:sp>
      <p:sp>
        <p:nvSpPr>
          <p:cNvPr id="220" name="Google Shape;220;p30"/>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235</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2,920,528</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2025-05-11</a:t>
            </a:r>
            <a:endParaRPr sz="1100" b="0" i="0" u="none" strike="noStrike" cap="none">
              <a:solidFill>
                <a:srgbClr val="1F2937"/>
              </a:solidFill>
              <a:highlight>
                <a:schemeClr val="lt1"/>
              </a:highlight>
              <a:latin typeface="Calibri"/>
              <a:ea typeface="Calibri"/>
              <a:cs typeface="Calibri"/>
              <a:sym typeface="Calibri"/>
            </a:endParaRPr>
          </a:p>
        </p:txBody>
      </p:sp>
      <p:sp>
        <p:nvSpPr>
          <p:cNvPr id="221" name="Google Shape;221;p30"/>
          <p:cNvSpPr txBox="1"/>
          <p:nvPr/>
        </p:nvSpPr>
        <p:spPr>
          <a:xfrm>
            <a:off x="4405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Coding</a:t>
            </a:r>
            <a:endParaRPr sz="1200" b="0" i="0" u="none" strike="noStrike" cap="none">
              <a:solidFill>
                <a:schemeClr val="dk1"/>
              </a:solidFill>
              <a:latin typeface="Calibri"/>
              <a:ea typeface="Calibri"/>
              <a:cs typeface="Calibri"/>
              <a:sym typeface="Calibri"/>
            </a:endParaRPr>
          </a:p>
        </p:txBody>
      </p:sp>
      <p:sp>
        <p:nvSpPr>
          <p:cNvPr id="222" name="Google Shape;222;p30"/>
          <p:cNvSpPr txBox="1"/>
          <p:nvPr/>
        </p:nvSpPr>
        <p:spPr>
          <a:xfrm>
            <a:off x="47284" y="231633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23" name="Google Shape;223;p30"/>
          <p:cNvSpPr/>
          <p:nvPr/>
        </p:nvSpPr>
        <p:spPr>
          <a:xfrm>
            <a:off x="344428" y="193388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0"/>
          <p:cNvSpPr/>
          <p:nvPr/>
        </p:nvSpPr>
        <p:spPr>
          <a:xfrm>
            <a:off x="3463654" y="450402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0"/>
          <p:cNvSpPr/>
          <p:nvPr/>
        </p:nvSpPr>
        <p:spPr>
          <a:xfrm>
            <a:off x="346124" y="330703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0"/>
          <p:cNvSpPr/>
          <p:nvPr/>
        </p:nvSpPr>
        <p:spPr>
          <a:xfrm>
            <a:off x="3470291" y="470855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30"/>
          <p:cNvSpPr/>
          <p:nvPr/>
        </p:nvSpPr>
        <p:spPr>
          <a:xfrm>
            <a:off x="3463871" y="215499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30"/>
          <p:cNvSpPr/>
          <p:nvPr/>
        </p:nvSpPr>
        <p:spPr>
          <a:xfrm>
            <a:off x="343747" y="469757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30"/>
          <p:cNvSpPr/>
          <p:nvPr/>
        </p:nvSpPr>
        <p:spPr>
          <a:xfrm>
            <a:off x="346116" y="449331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0"/>
          <p:cNvSpPr txBox="1"/>
          <p:nvPr/>
        </p:nvSpPr>
        <p:spPr>
          <a:xfrm>
            <a:off x="3161441" y="234729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31" name="Google Shape;231;p30"/>
          <p:cNvSpPr/>
          <p:nvPr/>
        </p:nvSpPr>
        <p:spPr>
          <a:xfrm>
            <a:off x="3461898" y="235858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0"/>
          <p:cNvSpPr/>
          <p:nvPr/>
        </p:nvSpPr>
        <p:spPr>
          <a:xfrm>
            <a:off x="3463883" y="352438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0"/>
          <p:cNvSpPr txBox="1"/>
          <p:nvPr/>
        </p:nvSpPr>
        <p:spPr>
          <a:xfrm>
            <a:off x="185813" y="430083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34" name="Google Shape;234;p30"/>
          <p:cNvSpPr txBox="1"/>
          <p:nvPr/>
        </p:nvSpPr>
        <p:spPr>
          <a:xfrm flipH="1">
            <a:off x="269652" y="1733035"/>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35" name="Google Shape;235;p30"/>
          <p:cNvSpPr txBox="1"/>
          <p:nvPr/>
        </p:nvSpPr>
        <p:spPr>
          <a:xfrm flipH="1">
            <a:off x="3392877" y="155330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36" name="Google Shape;236;p30"/>
          <p:cNvSpPr/>
          <p:nvPr/>
        </p:nvSpPr>
        <p:spPr>
          <a:xfrm>
            <a:off x="3463644" y="372521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30"/>
          <p:cNvSpPr/>
          <p:nvPr/>
        </p:nvSpPr>
        <p:spPr>
          <a:xfrm>
            <a:off x="346490" y="134797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0"/>
          <p:cNvSpPr/>
          <p:nvPr/>
        </p:nvSpPr>
        <p:spPr>
          <a:xfrm>
            <a:off x="203020" y="470196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0"/>
          <p:cNvSpPr/>
          <p:nvPr/>
        </p:nvSpPr>
        <p:spPr>
          <a:xfrm>
            <a:off x="347524" y="116042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0"/>
          <p:cNvSpPr/>
          <p:nvPr/>
        </p:nvSpPr>
        <p:spPr>
          <a:xfrm>
            <a:off x="3457995" y="175274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30"/>
          <p:cNvSpPr/>
          <p:nvPr/>
        </p:nvSpPr>
        <p:spPr>
          <a:xfrm>
            <a:off x="347049" y="155630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0"/>
          <p:cNvSpPr txBox="1"/>
          <p:nvPr/>
        </p:nvSpPr>
        <p:spPr>
          <a:xfrm>
            <a:off x="55681" y="29192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43" name="Google Shape;243;p30"/>
          <p:cNvSpPr/>
          <p:nvPr/>
        </p:nvSpPr>
        <p:spPr>
          <a:xfrm>
            <a:off x="346550" y="292765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0"/>
          <p:cNvSpPr/>
          <p:nvPr/>
        </p:nvSpPr>
        <p:spPr>
          <a:xfrm>
            <a:off x="346550" y="232357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0"/>
          <p:cNvSpPr/>
          <p:nvPr/>
        </p:nvSpPr>
        <p:spPr>
          <a:xfrm>
            <a:off x="3470291" y="431915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0"/>
          <p:cNvSpPr/>
          <p:nvPr/>
        </p:nvSpPr>
        <p:spPr>
          <a:xfrm>
            <a:off x="3461846" y="118739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0"/>
          <p:cNvSpPr/>
          <p:nvPr/>
        </p:nvSpPr>
        <p:spPr>
          <a:xfrm>
            <a:off x="347049" y="212344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30"/>
          <p:cNvSpPr/>
          <p:nvPr/>
        </p:nvSpPr>
        <p:spPr>
          <a:xfrm>
            <a:off x="344412" y="311618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0"/>
          <p:cNvSpPr/>
          <p:nvPr/>
        </p:nvSpPr>
        <p:spPr>
          <a:xfrm>
            <a:off x="347524" y="489440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0"/>
          <p:cNvSpPr/>
          <p:nvPr/>
        </p:nvSpPr>
        <p:spPr>
          <a:xfrm>
            <a:off x="3461898" y="136799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0"/>
          <p:cNvSpPr/>
          <p:nvPr/>
        </p:nvSpPr>
        <p:spPr>
          <a:xfrm>
            <a:off x="3461846" y="195489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30"/>
          <p:cNvSpPr/>
          <p:nvPr/>
        </p:nvSpPr>
        <p:spPr>
          <a:xfrm>
            <a:off x="3465236" y="293855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0"/>
          <p:cNvSpPr/>
          <p:nvPr/>
        </p:nvSpPr>
        <p:spPr>
          <a:xfrm>
            <a:off x="3468666" y="412685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30"/>
          <p:cNvSpPr txBox="1"/>
          <p:nvPr/>
        </p:nvSpPr>
        <p:spPr>
          <a:xfrm>
            <a:off x="6301950" y="1781150"/>
            <a:ext cx="2657400" cy="2204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Web Leaderboard</a:t>
            </a:r>
            <a:br>
              <a:rPr lang="en" sz="1100">
                <a:solidFill>
                  <a:schemeClr val="dk1"/>
                </a:solidFill>
                <a:latin typeface="Calibri"/>
                <a:ea typeface="Calibri"/>
                <a:cs typeface="Calibri"/>
                <a:sym typeface="Calibri"/>
              </a:rPr>
            </a:br>
            <a:r>
              <a:rPr lang="en" sz="900" u="sng">
                <a:solidFill>
                  <a:schemeClr val="accent5"/>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https://web.lmarena.ai/leaderboard</a:t>
            </a:r>
            <a:r>
              <a:rPr lang="en" sz="9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@LlmStats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9"/>
              </a:rPr>
              <a:t>https://llmworld.net/llm_leaderboards/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StackAI</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0"/>
              </a:rPr>
              <a:t>https://www.stack-ai.com/llm-leaderboard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Artificial Analysis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1"/>
              </a:rPr>
              <a:t>https://artificialanalysis.ai/leaderboards/models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Open LLM Leaderboard - by Hugging Face</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2"/>
              </a:rPr>
              <a:t>https://huggingface.co/open-llm-leaderboard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Vellum</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3"/>
              </a:rPr>
              <a:t>https://www.vellum.ai/llm-leaderboard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Multiple Leaderboards: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4"/>
              </a:rPr>
              <a:t>https://virtualizationreview.com/articles/2025/04/29/ais-heavy-hitters-best-models-for-every-task.aspx</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p:txBody>
      </p:sp>
      <p:sp>
        <p:nvSpPr>
          <p:cNvPr id="255" name="Google Shape;255;p30"/>
          <p:cNvSpPr/>
          <p:nvPr/>
        </p:nvSpPr>
        <p:spPr>
          <a:xfrm>
            <a:off x="346550" y="250657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30"/>
          <p:cNvSpPr/>
          <p:nvPr/>
        </p:nvSpPr>
        <p:spPr>
          <a:xfrm>
            <a:off x="340103" y="409350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30"/>
          <p:cNvSpPr txBox="1"/>
          <p:nvPr/>
        </p:nvSpPr>
        <p:spPr>
          <a:xfrm>
            <a:off x="55681" y="370011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8" name="Google Shape;258;p30"/>
          <p:cNvSpPr/>
          <p:nvPr/>
        </p:nvSpPr>
        <p:spPr>
          <a:xfrm>
            <a:off x="346550" y="370851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30"/>
          <p:cNvSpPr/>
          <p:nvPr/>
        </p:nvSpPr>
        <p:spPr>
          <a:xfrm>
            <a:off x="347525" y="388618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0"/>
          <p:cNvSpPr/>
          <p:nvPr/>
        </p:nvSpPr>
        <p:spPr>
          <a:xfrm>
            <a:off x="206798" y="389057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0"/>
          <p:cNvSpPr txBox="1"/>
          <p:nvPr/>
        </p:nvSpPr>
        <p:spPr>
          <a:xfrm>
            <a:off x="3173227" y="312251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62" name="Google Shape;262;p30"/>
          <p:cNvSpPr/>
          <p:nvPr/>
        </p:nvSpPr>
        <p:spPr>
          <a:xfrm>
            <a:off x="3464096" y="313090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0"/>
          <p:cNvSpPr/>
          <p:nvPr/>
        </p:nvSpPr>
        <p:spPr>
          <a:xfrm>
            <a:off x="3463644" y="333288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0"/>
          <p:cNvSpPr txBox="1"/>
          <p:nvPr/>
        </p:nvSpPr>
        <p:spPr>
          <a:xfrm>
            <a:off x="3303046" y="491308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65" name="Google Shape;265;p30"/>
          <p:cNvSpPr/>
          <p:nvPr/>
        </p:nvSpPr>
        <p:spPr>
          <a:xfrm>
            <a:off x="3468686" y="275364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0"/>
          <p:cNvSpPr txBox="1"/>
          <p:nvPr/>
        </p:nvSpPr>
        <p:spPr>
          <a:xfrm>
            <a:off x="3173227" y="253785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67" name="Google Shape;267;p30"/>
          <p:cNvSpPr/>
          <p:nvPr/>
        </p:nvSpPr>
        <p:spPr>
          <a:xfrm>
            <a:off x="3464096" y="254625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0"/>
          <p:cNvSpPr/>
          <p:nvPr/>
        </p:nvSpPr>
        <p:spPr>
          <a:xfrm>
            <a:off x="347524" y="351385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69" name="Google Shape;269;p30"/>
          <p:cNvPicPr preferRelativeResize="0"/>
          <p:nvPr/>
        </p:nvPicPr>
        <p:blipFill>
          <a:blip r:embed="rId15" cstate="email">
            <a:alphaModFix/>
            <a:extLst>
              <a:ext uri="{28A0092B-C50C-407E-A947-70E740481C1C}">
                <a14:useLocalDpi xmlns:a14="http://schemas.microsoft.com/office/drawing/2010/main"/>
              </a:ext>
            </a:extLst>
          </a:blip>
          <a:stretch>
            <a:fillRect/>
          </a:stretch>
        </p:blipFill>
        <p:spPr>
          <a:xfrm>
            <a:off x="3616611" y="858574"/>
            <a:ext cx="2629663" cy="4211451"/>
          </a:xfrm>
          <a:prstGeom prst="rect">
            <a:avLst/>
          </a:prstGeom>
          <a:noFill/>
          <a:ln w="9525" cap="flat" cmpd="sng">
            <a:solidFill>
              <a:srgbClr val="FF0000"/>
            </a:solidFill>
            <a:prstDash val="solid"/>
            <a:round/>
            <a:headEnd type="none" w="sm" len="sm"/>
            <a:tailEnd type="none" w="sm" len="sm"/>
          </a:ln>
        </p:spPr>
      </p:pic>
      <p:pic>
        <p:nvPicPr>
          <p:cNvPr id="270" name="Google Shape;270;p30"/>
          <p:cNvPicPr preferRelativeResize="0"/>
          <p:nvPr/>
        </p:nvPicPr>
        <p:blipFill>
          <a:blip r:embed="rId16" cstate="email">
            <a:alphaModFix/>
            <a:extLst>
              <a:ext uri="{28A0092B-C50C-407E-A947-70E740481C1C}">
                <a14:useLocalDpi xmlns:a14="http://schemas.microsoft.com/office/drawing/2010/main"/>
              </a:ext>
            </a:extLst>
          </a:blip>
          <a:stretch>
            <a:fillRect/>
          </a:stretch>
        </p:blipFill>
        <p:spPr>
          <a:xfrm>
            <a:off x="498034" y="847802"/>
            <a:ext cx="2576960" cy="4211451"/>
          </a:xfrm>
          <a:prstGeom prst="rect">
            <a:avLst/>
          </a:prstGeom>
          <a:noFill/>
          <a:ln w="9525" cap="flat" cmpd="sng">
            <a:solidFill>
              <a:srgbClr val="FF0000"/>
            </a:solidFill>
            <a:prstDash val="solid"/>
            <a:round/>
            <a:headEnd type="none" w="sm" len="sm"/>
            <a:tailEnd type="none" w="sm" len="sm"/>
          </a:ln>
        </p:spPr>
      </p:pic>
      <p:sp>
        <p:nvSpPr>
          <p:cNvPr id="271" name="Google Shape;271;p30"/>
          <p:cNvSpPr txBox="1"/>
          <p:nvPr/>
        </p:nvSpPr>
        <p:spPr>
          <a:xfrm>
            <a:off x="185813" y="272290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72" name="Google Shape;272;p30"/>
          <p:cNvSpPr txBox="1"/>
          <p:nvPr/>
        </p:nvSpPr>
        <p:spPr>
          <a:xfrm>
            <a:off x="3303043" y="392113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1"/>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78" name="Google Shape;278;p31"/>
          <p:cNvSpPr txBox="1"/>
          <p:nvPr/>
        </p:nvSpPr>
        <p:spPr>
          <a:xfrm>
            <a:off x="2082413" y="114400"/>
            <a:ext cx="1563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chemeClr val="hlink"/>
                </a:solidFill>
                <a:latin typeface="Calibri"/>
                <a:ea typeface="Calibri"/>
                <a:cs typeface="Calibri"/>
                <a:sym typeface="Calibri"/>
                <a:hlinkClick r:id="rId3"/>
              </a:rPr>
              <a:t>https://layoffs.fyi</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279" name="Google Shape;279;p31"/>
          <p:cNvSpPr txBox="1"/>
          <p:nvPr/>
        </p:nvSpPr>
        <p:spPr>
          <a:xfrm>
            <a:off x="3730450" y="1578175"/>
            <a:ext cx="2527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  Layoffs in 2025: as of 5/16/2025:</a:t>
            </a: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      61,220 tech employees laid off </a:t>
            </a: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      130 tech companies w/ layoffs</a:t>
            </a: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  2024: more than 150,000 tech job cuts     </a:t>
            </a: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      across 549 companies</a:t>
            </a:r>
            <a:endParaRPr sz="1200">
              <a:latin typeface="Calibri"/>
              <a:ea typeface="Calibri"/>
              <a:cs typeface="Calibri"/>
              <a:sym typeface="Calibri"/>
            </a:endParaRPr>
          </a:p>
        </p:txBody>
      </p:sp>
      <p:pic>
        <p:nvPicPr>
          <p:cNvPr id="280" name="Google Shape;280;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1952" y="2837650"/>
            <a:ext cx="5775272" cy="2217351"/>
          </a:xfrm>
          <a:prstGeom prst="rect">
            <a:avLst/>
          </a:prstGeom>
          <a:noFill/>
          <a:ln w="9525" cap="flat" cmpd="sng">
            <a:solidFill>
              <a:srgbClr val="FF0000"/>
            </a:solidFill>
            <a:prstDash val="solid"/>
            <a:round/>
            <a:headEnd type="none" w="sm" len="sm"/>
            <a:tailEnd type="none" w="sm" len="sm"/>
          </a:ln>
        </p:spPr>
      </p:pic>
      <p:pic>
        <p:nvPicPr>
          <p:cNvPr id="281" name="Google Shape;281;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1938" y="468350"/>
            <a:ext cx="3563476" cy="1850587"/>
          </a:xfrm>
          <a:prstGeom prst="rect">
            <a:avLst/>
          </a:prstGeom>
          <a:noFill/>
          <a:ln w="9525" cap="flat" cmpd="sng">
            <a:solidFill>
              <a:srgbClr val="FF0000"/>
            </a:solidFill>
            <a:prstDash val="solid"/>
            <a:round/>
            <a:headEnd type="none" w="sm" len="sm"/>
            <a:tailEnd type="none" w="sm" len="sm"/>
          </a:ln>
        </p:spPr>
      </p:pic>
      <p:sp>
        <p:nvSpPr>
          <p:cNvPr id="282" name="Google Shape;282;p31"/>
          <p:cNvSpPr txBox="1"/>
          <p:nvPr/>
        </p:nvSpPr>
        <p:spPr>
          <a:xfrm>
            <a:off x="7144425" y="52750"/>
            <a:ext cx="1948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On 5/13/2025, Microsoft laid off a total of 6,840 people (3% of company) globally</a:t>
            </a:r>
            <a:endParaRPr sz="1200">
              <a:solidFill>
                <a:schemeClr val="dk1"/>
              </a:solidFill>
              <a:latin typeface="Calibri"/>
              <a:ea typeface="Calibri"/>
              <a:cs typeface="Calibri"/>
              <a:sym typeface="Calibri"/>
            </a:endParaRPr>
          </a:p>
        </p:txBody>
      </p:sp>
      <p:pic>
        <p:nvPicPr>
          <p:cNvPr id="283" name="Google Shape;283;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12250" y="289175"/>
            <a:ext cx="1145700" cy="1017375"/>
          </a:xfrm>
          <a:prstGeom prst="rect">
            <a:avLst/>
          </a:prstGeom>
          <a:noFill/>
          <a:ln w="9525" cap="flat" cmpd="sng">
            <a:solidFill>
              <a:srgbClr val="FF0000"/>
            </a:solidFill>
            <a:prstDash val="solid"/>
            <a:round/>
            <a:headEnd type="none" w="sm" len="sm"/>
            <a:tailEnd type="none" w="sm" len="sm"/>
          </a:ln>
        </p:spPr>
      </p:pic>
      <p:pic>
        <p:nvPicPr>
          <p:cNvPr id="284" name="Google Shape;284;p31"/>
          <p:cNvPicPr preferRelativeResize="0"/>
          <p:nvPr/>
        </p:nvPicPr>
        <p:blipFill>
          <a:blip r:embed="rId7">
            <a:alphaModFix/>
          </a:blip>
          <a:stretch>
            <a:fillRect/>
          </a:stretch>
        </p:blipFill>
        <p:spPr>
          <a:xfrm>
            <a:off x="7714850" y="902100"/>
            <a:ext cx="1333500" cy="41529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Google Shape;289;p3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90" name="Google Shape;290;p32"/>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91" name="Google Shape;291;p32"/>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92" name="Google Shape;292;p3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93" name="Google Shape;293;p32"/>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94" name="Google Shape;294;p32"/>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3"/>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52750"/>
            <a:ext cx="5105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Continuous Thought Machines from Sakana-AI</a:t>
            </a:r>
            <a:endParaRPr sz="2000" b="1" i="0" u="none" strike="noStrike" cap="none">
              <a:solidFill>
                <a:schemeClr val="dk1"/>
              </a:solidFill>
              <a:latin typeface="Calibri"/>
              <a:ea typeface="Calibri"/>
              <a:cs typeface="Calibri"/>
              <a:sym typeface="Calibri"/>
            </a:endParaRPr>
          </a:p>
        </p:txBody>
      </p:sp>
      <p:sp>
        <p:nvSpPr>
          <p:cNvPr id="74" name="Google Shape;74;p16"/>
          <p:cNvSpPr txBox="1"/>
          <p:nvPr/>
        </p:nvSpPr>
        <p:spPr>
          <a:xfrm>
            <a:off x="55075" y="780325"/>
            <a:ext cx="6087900" cy="3851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Continuous Thought Machines from Sakana-AI</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https://www.youtube.com/watch?v=tRN2F_tqmeo</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4"/>
              </a:rPr>
              <a:t>https://arxiv.org/abs/2505.05522</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5"/>
              </a:rPr>
              <a:t>https://x.com/SakanaAILabs/status/1921749814829871522</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6"/>
              </a:rPr>
              <a:t>https://github.com/SakanaAI/continuous-thought-machines/</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7"/>
              </a:rPr>
              <a:t>https://pub.sakana.ai/ctm/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model uses </a:t>
            </a:r>
            <a:r>
              <a:rPr lang="en" sz="1200" b="1">
                <a:solidFill>
                  <a:srgbClr val="FF0000"/>
                </a:solidFill>
                <a:latin typeface="Calibri"/>
                <a:ea typeface="Calibri"/>
                <a:cs typeface="Calibri"/>
                <a:sym typeface="Calibri"/>
              </a:rPr>
              <a:t>"ticks" (t) in an artificial time dimension</a:t>
            </a:r>
            <a:r>
              <a:rPr lang="en" sz="1200">
                <a:solidFill>
                  <a:schemeClr val="dk1"/>
                </a:solidFill>
                <a:latin typeface="Calibri"/>
                <a:ea typeface="Calibri"/>
                <a:cs typeface="Calibri"/>
                <a:sym typeface="Calibri"/>
              </a:rPr>
              <a:t> to produce outputs at each internal tick. The system optimizes across this internal temporal dimension using standard loss functions like cross-entropy, similar to classical transformer architectures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new AI model architecture: (1) </a:t>
            </a:r>
            <a:r>
              <a:rPr lang="en" sz="1200" b="1">
                <a:solidFill>
                  <a:srgbClr val="6AA84F"/>
                </a:solidFill>
                <a:latin typeface="Calibri"/>
                <a:ea typeface="Calibri"/>
                <a:cs typeface="Calibri"/>
                <a:sym typeface="Calibri"/>
              </a:rPr>
              <a:t>Decoupled Internal Dimension for thoughts</a:t>
            </a:r>
            <a:r>
              <a:rPr lang="en" sz="1200">
                <a:solidFill>
                  <a:schemeClr val="dk1"/>
                </a:solidFill>
                <a:latin typeface="Calibri"/>
                <a:ea typeface="Calibri"/>
                <a:cs typeface="Calibri"/>
                <a:sym typeface="Calibri"/>
              </a:rPr>
              <a:t>; (2) </a:t>
            </a:r>
            <a:r>
              <a:rPr lang="en" sz="1200" b="1">
                <a:solidFill>
                  <a:srgbClr val="6AA84F"/>
                </a:solidFill>
                <a:latin typeface="Calibri"/>
                <a:ea typeface="Calibri"/>
                <a:cs typeface="Calibri"/>
                <a:sym typeface="Calibri"/>
              </a:rPr>
              <a:t>Neuron-Level Model</a:t>
            </a:r>
            <a:r>
              <a:rPr lang="en" sz="1200">
                <a:solidFill>
                  <a:schemeClr val="dk1"/>
                </a:solidFill>
                <a:latin typeface="Calibri"/>
                <a:ea typeface="Calibri"/>
                <a:cs typeface="Calibri"/>
                <a:sym typeface="Calibri"/>
              </a:rPr>
              <a:t>s: Each neuron has its own internal weights that </a:t>
            </a:r>
            <a:r>
              <a:rPr lang="en" sz="1200" b="1">
                <a:solidFill>
                  <a:srgbClr val="6AA84F"/>
                </a:solidFill>
                <a:latin typeface="Calibri"/>
                <a:ea typeface="Calibri"/>
                <a:cs typeface="Calibri"/>
                <a:sym typeface="Calibri"/>
              </a:rPr>
              <a:t>process the history of incoming signals </a:t>
            </a:r>
            <a:r>
              <a:rPr lang="en" sz="1200">
                <a:solidFill>
                  <a:schemeClr val="dk1"/>
                </a:solidFill>
                <a:latin typeface="Calibri"/>
                <a:ea typeface="Calibri"/>
                <a:cs typeface="Calibri"/>
                <a:sym typeface="Calibri"/>
              </a:rPr>
              <a:t>(pre-activations) to calculate its next activation - </a:t>
            </a:r>
            <a:r>
              <a:rPr lang="en" sz="1200" b="1">
                <a:solidFill>
                  <a:srgbClr val="FF0000"/>
                </a:solidFill>
                <a:latin typeface="Calibri"/>
                <a:ea typeface="Calibri"/>
                <a:cs typeface="Calibri"/>
                <a:sym typeface="Calibri"/>
              </a:rPr>
              <a:t>dynamic processing of temporal signal history</a:t>
            </a:r>
            <a:r>
              <a:rPr lang="en" sz="1200">
                <a:solidFill>
                  <a:schemeClr val="dk1"/>
                </a:solidFill>
                <a:latin typeface="Calibri"/>
                <a:ea typeface="Calibri"/>
                <a:cs typeface="Calibri"/>
                <a:sym typeface="Calibri"/>
              </a:rPr>
              <a:t>; (3) </a:t>
            </a:r>
            <a:r>
              <a:rPr lang="en" sz="1200" b="1">
                <a:solidFill>
                  <a:srgbClr val="3C78D8"/>
                </a:solidFill>
                <a:latin typeface="Calibri"/>
                <a:ea typeface="Calibri"/>
                <a:cs typeface="Calibri"/>
                <a:sym typeface="Calibri"/>
              </a:rPr>
              <a:t>Synchronization Matrix: computed from the history of all neurons</a:t>
            </a:r>
            <a:r>
              <a:rPr lang="en" sz="1200">
                <a:solidFill>
                  <a:schemeClr val="dk1"/>
                </a:solidFill>
                <a:latin typeface="Calibri"/>
                <a:ea typeface="Calibri"/>
                <a:cs typeface="Calibri"/>
                <a:sym typeface="Calibri"/>
              </a:rPr>
              <a:t>' post-activations and forms the basis for action and output</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architecture consists of:</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 </a:t>
            </a:r>
            <a:r>
              <a:rPr lang="en" sz="1200" b="1">
                <a:solidFill>
                  <a:srgbClr val="FF0000"/>
                </a:solidFill>
                <a:latin typeface="Calibri"/>
                <a:ea typeface="Calibri"/>
                <a:cs typeface="Calibri"/>
                <a:sym typeface="Calibri"/>
              </a:rPr>
              <a:t>UNET-style MLP "synapse model"</a:t>
            </a:r>
            <a:r>
              <a:rPr lang="en" sz="1200">
                <a:solidFill>
                  <a:schemeClr val="dk1"/>
                </a:solidFill>
                <a:latin typeface="Calibri"/>
                <a:ea typeface="Calibri"/>
                <a:cs typeface="Calibri"/>
                <a:sym typeface="Calibri"/>
              </a:rPr>
              <a:t> that interconnects neurons across a shared space</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Individual </a:t>
            </a:r>
            <a:r>
              <a:rPr lang="en" sz="1200" b="1">
                <a:solidFill>
                  <a:srgbClr val="FF0000"/>
                </a:solidFill>
                <a:latin typeface="Calibri"/>
                <a:ea typeface="Calibri"/>
                <a:cs typeface="Calibri"/>
                <a:sym typeface="Calibri"/>
              </a:rPr>
              <a:t>neuron-level models</a:t>
            </a:r>
            <a:r>
              <a:rPr lang="en" sz="1200">
                <a:solidFill>
                  <a:schemeClr val="dk1"/>
                </a:solidFill>
                <a:latin typeface="Calibri"/>
                <a:ea typeface="Calibri"/>
                <a:cs typeface="Calibri"/>
                <a:sym typeface="Calibri"/>
              </a:rPr>
              <a:t> compute post-activations based on pre-activation history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 </a:t>
            </a:r>
            <a:r>
              <a:rPr lang="en" sz="1200" b="1">
                <a:solidFill>
                  <a:srgbClr val="FF0000"/>
                </a:solidFill>
                <a:latin typeface="Calibri"/>
                <a:ea typeface="Calibri"/>
                <a:cs typeface="Calibri"/>
                <a:sym typeface="Calibri"/>
              </a:rPr>
              <a:t>synchronization matrix </a:t>
            </a:r>
            <a:r>
              <a:rPr lang="en" sz="1200">
                <a:solidFill>
                  <a:schemeClr val="dk1"/>
                </a:solidFill>
                <a:latin typeface="Calibri"/>
                <a:ea typeface="Calibri"/>
                <a:cs typeface="Calibri"/>
                <a:sym typeface="Calibri"/>
              </a:rPr>
              <a:t>measures co-activity of neuron pairs over the internal artificial time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system trained on solving 39×39 mazes could generalize to solving 99×99 mazes, showing some out-of-distribution generalization capacity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Sakana AI is in Tokyo, Japan</a:t>
            </a:r>
            <a:endParaRPr sz="1200" b="1">
              <a:solidFill>
                <a:srgbClr val="3C78D8"/>
              </a:solidFill>
              <a:latin typeface="Calibri"/>
              <a:ea typeface="Calibri"/>
              <a:cs typeface="Calibri"/>
              <a:sym typeface="Calibri"/>
            </a:endParaRPr>
          </a:p>
        </p:txBody>
      </p:sp>
      <p:pic>
        <p:nvPicPr>
          <p:cNvPr id="75" name="Google Shape;75;p1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142869" y="121625"/>
            <a:ext cx="2997448" cy="1428496"/>
          </a:xfrm>
          <a:prstGeom prst="rect">
            <a:avLst/>
          </a:prstGeom>
          <a:noFill/>
          <a:ln>
            <a:noFill/>
          </a:ln>
        </p:spPr>
      </p:pic>
      <p:pic>
        <p:nvPicPr>
          <p:cNvPr id="76" name="Google Shape;76;p1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337975" y="1773325"/>
            <a:ext cx="2690851" cy="3212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82" name="Google Shape;82;p17"/>
          <p:cNvSpPr txBox="1"/>
          <p:nvPr/>
        </p:nvSpPr>
        <p:spPr>
          <a:xfrm>
            <a:off x="1898325" y="103025"/>
            <a:ext cx="32571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Meta's AssetGen 2.0: 3D Model Generation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Creates detailed 3D models and textures from words and pictures</a:t>
            </a:r>
            <a:endParaRPr sz="1200">
              <a:solidFill>
                <a:schemeClr val="dk1"/>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3"/>
              </a:rPr>
              <a:t>https://developers.meta.com/horizon/blog/AssetGen2</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83" name="Google Shape;83;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34550" y="95350"/>
            <a:ext cx="3774700" cy="2123274"/>
          </a:xfrm>
          <a:prstGeom prst="rect">
            <a:avLst/>
          </a:prstGeom>
          <a:noFill/>
          <a:ln w="9525" cap="flat" cmpd="sng">
            <a:solidFill>
              <a:srgbClr val="FF0000"/>
            </a:solidFill>
            <a:prstDash val="solid"/>
            <a:round/>
            <a:headEnd type="none" w="sm" len="sm"/>
            <a:tailEnd type="none" w="sm" len="sm"/>
          </a:ln>
        </p:spPr>
      </p:pic>
      <p:sp>
        <p:nvSpPr>
          <p:cNvPr id="84" name="Google Shape;84;p17"/>
          <p:cNvSpPr txBox="1"/>
          <p:nvPr/>
        </p:nvSpPr>
        <p:spPr>
          <a:xfrm>
            <a:off x="3730275" y="2738225"/>
            <a:ext cx="30558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Alibaba Qwen "Web Dev"</a:t>
            </a:r>
            <a:r>
              <a:rPr lang="en" sz="1200">
                <a:solidFill>
                  <a:schemeClr val="dk1"/>
                </a:solidFill>
                <a:latin typeface="Calibri"/>
                <a:ea typeface="Calibri"/>
                <a:cs typeface="Calibri"/>
                <a:sym typeface="Calibri"/>
              </a:rPr>
              <a:t> - prompt-based web code development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Prompt like "Create a Twitter-like website" returns working HTML, CSS, and JavaScript - no coding skills or setup required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https://the-decoder.com/web-dev-in-qwen-generates-full-front-end-code-from-just-a-prompt/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85" name="Google Shape;85;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894271" y="2795525"/>
            <a:ext cx="2114976" cy="1409974"/>
          </a:xfrm>
          <a:prstGeom prst="rect">
            <a:avLst/>
          </a:prstGeom>
          <a:noFill/>
          <a:ln w="9525" cap="flat" cmpd="sng">
            <a:solidFill>
              <a:srgbClr val="FF0000"/>
            </a:solidFill>
            <a:prstDash val="solid"/>
            <a:round/>
            <a:headEnd type="none" w="sm" len="sm"/>
            <a:tailEnd type="none" w="sm" len="sm"/>
          </a:ln>
        </p:spPr>
      </p:pic>
      <p:sp>
        <p:nvSpPr>
          <p:cNvPr id="86" name="Google Shape;86;p17"/>
          <p:cNvSpPr txBox="1"/>
          <p:nvPr/>
        </p:nvSpPr>
        <p:spPr>
          <a:xfrm>
            <a:off x="55075" y="904131"/>
            <a:ext cx="4453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Amazon "Enhance My Listing" AI for sellers</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900,000+ sellers can auto-optimize product titles and descriptions with Gen AI, boosting listing-quality scores by 40%</a:t>
            </a:r>
            <a:endParaRPr sz="1200">
              <a:solidFill>
                <a:schemeClr val="dk1"/>
              </a:solidFill>
              <a:latin typeface="Calibri"/>
              <a:ea typeface="Calibri"/>
              <a:cs typeface="Calibri"/>
              <a:sym typeface="Calibri"/>
            </a:endParaRPr>
          </a:p>
        </p:txBody>
      </p:sp>
      <p:sp>
        <p:nvSpPr>
          <p:cNvPr id="87" name="Google Shape;87;p17"/>
          <p:cNvSpPr txBox="1"/>
          <p:nvPr/>
        </p:nvSpPr>
        <p:spPr>
          <a:xfrm>
            <a:off x="55075" y="1581696"/>
            <a:ext cx="30972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Microsoft is offering OpenAI </a:t>
            </a:r>
            <a:r>
              <a:rPr lang="en" sz="1200">
                <a:solidFill>
                  <a:schemeClr val="dk1"/>
                </a:solidFill>
                <a:latin typeface="Calibri"/>
                <a:ea typeface="Calibri"/>
                <a:cs typeface="Calibri"/>
                <a:sym typeface="Calibri"/>
              </a:rPr>
              <a:t>some of its equity stake for access to technology beyond their current contract's 2030 expiration</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7"/>
              </a:rPr>
              <a:t>https://techcrunch.com/2025/05/11/microsoft-and-openai-may-be-renegotiating-their-partnership/</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88" name="Google Shape;88;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5075" y="2480597"/>
            <a:ext cx="1302907" cy="849601"/>
          </a:xfrm>
          <a:prstGeom prst="rect">
            <a:avLst/>
          </a:prstGeom>
          <a:noFill/>
          <a:ln w="9525" cap="flat" cmpd="sng">
            <a:solidFill>
              <a:srgbClr val="FF0000"/>
            </a:solidFill>
            <a:prstDash val="solid"/>
            <a:round/>
            <a:headEnd type="none" w="sm" len="sm"/>
            <a:tailEnd type="none" w="sm" len="sm"/>
          </a:ln>
        </p:spPr>
      </p:pic>
      <p:sp>
        <p:nvSpPr>
          <p:cNvPr id="89" name="Google Shape;89;p17"/>
          <p:cNvSpPr txBox="1"/>
          <p:nvPr/>
        </p:nvSpPr>
        <p:spPr>
          <a:xfrm>
            <a:off x="3005625" y="4320725"/>
            <a:ext cx="27447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GPT-4.1 and GPT-4.1-mini </a:t>
            </a:r>
            <a:r>
              <a:rPr lang="en" sz="1200">
                <a:solidFill>
                  <a:schemeClr val="dk1"/>
                </a:solidFill>
                <a:latin typeface="Calibri"/>
                <a:ea typeface="Calibri"/>
                <a:cs typeface="Calibri"/>
                <a:sym typeface="Calibri"/>
              </a:rPr>
              <a:t>added to ChatGPT - good at coding tasks &amp; instruction following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https://x.com/OpenAI/status/1922707554745909391</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90" name="Google Shape;90;p1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5065" y="3379500"/>
            <a:ext cx="2858273" cy="1699899"/>
          </a:xfrm>
          <a:prstGeom prst="rect">
            <a:avLst/>
          </a:prstGeom>
          <a:noFill/>
          <a:ln w="9525" cap="flat" cmpd="sng">
            <a:solidFill>
              <a:srgbClr val="FF0000"/>
            </a:solidFill>
            <a:prstDash val="solid"/>
            <a:round/>
            <a:headEnd type="none" w="sm" len="sm"/>
            <a:tailEnd type="none" w="sm" len="sm"/>
          </a:ln>
        </p:spPr>
      </p:pic>
      <p:pic>
        <p:nvPicPr>
          <p:cNvPr id="91" name="Google Shape;91;p17"/>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3480841" y="1387831"/>
            <a:ext cx="1425150" cy="7125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p:nvPr/>
        </p:nvSpPr>
        <p:spPr>
          <a:xfrm>
            <a:off x="55075" y="52750"/>
            <a:ext cx="4400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AlphaEvolve builds advanced algorithms</a:t>
            </a:r>
            <a:endParaRPr sz="2000" b="1">
              <a:solidFill>
                <a:schemeClr val="dk1"/>
              </a:solidFill>
              <a:latin typeface="Calibri"/>
              <a:ea typeface="Calibri"/>
              <a:cs typeface="Calibri"/>
              <a:sym typeface="Calibri"/>
            </a:endParaRPr>
          </a:p>
        </p:txBody>
      </p:sp>
      <p:sp>
        <p:nvSpPr>
          <p:cNvPr id="97" name="Google Shape;97;p18"/>
          <p:cNvSpPr txBox="1"/>
          <p:nvPr/>
        </p:nvSpPr>
        <p:spPr>
          <a:xfrm>
            <a:off x="55075" y="713800"/>
            <a:ext cx="42456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AlphaEvolve designing advanced algorithms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Developed by Google DeepMind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Gemini LLMs and an evolutionary optimization framework to design advanced algorithms for mathematics, computer science, and practical computing applications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Gemini Flash (for rapid idea generation)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Gemini Pro (for deeper, higher-quality suggestions)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https://deepmind.google/discover/blog/alphaevolve-a-gemini-powered-coding-agent-for-designing-advanced-algorithms/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98" name="Google Shape;98;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5075" y="2413750"/>
            <a:ext cx="4245700" cy="2653551"/>
          </a:xfrm>
          <a:prstGeom prst="rect">
            <a:avLst/>
          </a:prstGeom>
          <a:noFill/>
          <a:ln w="9525" cap="flat" cmpd="sng">
            <a:solidFill>
              <a:srgbClr val="FF0000"/>
            </a:solidFill>
            <a:prstDash val="solid"/>
            <a:round/>
            <a:headEnd type="none" w="sm" len="sm"/>
            <a:tailEnd type="none" w="sm" len="sm"/>
          </a:ln>
        </p:spPr>
      </p:pic>
      <p:sp>
        <p:nvSpPr>
          <p:cNvPr id="99" name="Google Shape;99;p18"/>
          <p:cNvSpPr txBox="1"/>
          <p:nvPr/>
        </p:nvSpPr>
        <p:spPr>
          <a:xfrm>
            <a:off x="4387950" y="1352459"/>
            <a:ext cx="4697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system generates multiple candidate algorithms or code snippets, then iteratively evaluates, scores, and refines them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evolutionary process enables AlphaEvolve to discover, test, and optimize algorithms that often outperform human-designed solutions</a:t>
            </a:r>
            <a:endParaRPr sz="1200">
              <a:solidFill>
                <a:schemeClr val="dk1"/>
              </a:solidFill>
              <a:latin typeface="Calibri"/>
              <a:ea typeface="Calibri"/>
              <a:cs typeface="Calibri"/>
              <a:sym typeface="Calibri"/>
            </a:endParaRPr>
          </a:p>
        </p:txBody>
      </p:sp>
      <p:sp>
        <p:nvSpPr>
          <p:cNvPr id="100" name="Google Shape;100;p18"/>
          <p:cNvSpPr txBox="1"/>
          <p:nvPr/>
        </p:nvSpPr>
        <p:spPr>
          <a:xfrm>
            <a:off x="4387950" y="2190659"/>
            <a:ext cx="46977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AlphaEvolve Achievements: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developed a scheduling heuristic for Google's data centers, recovering an average of 0.7% of global compute resources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suggested improvements to Verilog code used in Google's custom AI chips (TPUs), leading to more efficient hardware designs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optimized matrix multiplication operations crucial for training large AI models, achieving a 23% speedup in a core kernel and reducing Gemini model training time by 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matched or surpassed state-of-the-art solutions in about 75% of over 50 open mathematical problems, and improved on the best-known results in roughly 20% of cases, including breaking a 56-year-old record for 4x4 matrix multiplication</a:t>
            </a:r>
            <a:endParaRPr sz="1200">
              <a:solidFill>
                <a:schemeClr val="dk1"/>
              </a:solidFill>
              <a:latin typeface="Calibri"/>
              <a:ea typeface="Calibri"/>
              <a:cs typeface="Calibri"/>
              <a:sym typeface="Calibri"/>
            </a:endParaRPr>
          </a:p>
        </p:txBody>
      </p:sp>
      <p:sp>
        <p:nvSpPr>
          <p:cNvPr id="101" name="Google Shape;101;p18"/>
          <p:cNvSpPr txBox="1"/>
          <p:nvPr/>
        </p:nvSpPr>
        <p:spPr>
          <a:xfrm>
            <a:off x="4387950" y="4506659"/>
            <a:ext cx="4697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AlphaEvolve’s general-purpose approach can be applied to any problem that can be expressed in code and evaluated by a computer, ranging from scientific research to industrial optimization</a:t>
            </a:r>
            <a:endParaRPr sz="1200">
              <a:solidFill>
                <a:schemeClr val="dk1"/>
              </a:solidFill>
              <a:latin typeface="Calibri"/>
              <a:ea typeface="Calibri"/>
              <a:cs typeface="Calibri"/>
              <a:sym typeface="Calibri"/>
            </a:endParaRPr>
          </a:p>
        </p:txBody>
      </p:sp>
      <p:pic>
        <p:nvPicPr>
          <p:cNvPr id="102" name="Google Shape;102;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94799" y="134225"/>
            <a:ext cx="1516325" cy="11372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55075" y="52750"/>
            <a:ext cx="4456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Absolute Zero Reasoner</a:t>
            </a:r>
            <a:endParaRPr sz="2000" b="1" i="0" u="none" strike="noStrike" cap="none">
              <a:solidFill>
                <a:schemeClr val="dk1"/>
              </a:solidFill>
              <a:latin typeface="Calibri"/>
              <a:ea typeface="Calibri"/>
              <a:cs typeface="Calibri"/>
              <a:sym typeface="Calibri"/>
            </a:endParaRPr>
          </a:p>
        </p:txBody>
      </p:sp>
      <p:sp>
        <p:nvSpPr>
          <p:cNvPr id="108" name="Google Shape;108;p19"/>
          <p:cNvSpPr txBox="1"/>
          <p:nvPr/>
        </p:nvSpPr>
        <p:spPr>
          <a:xfrm>
            <a:off x="55075" y="475525"/>
            <a:ext cx="4811700" cy="320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Absolute Zero Reasoner (AZR)</a:t>
            </a:r>
            <a:r>
              <a:rPr lang="en" sz="1200">
                <a:solidFill>
                  <a:schemeClr val="dk1"/>
                </a:solidFill>
                <a:latin typeface="Calibri"/>
                <a:ea typeface="Calibri"/>
                <a:cs typeface="Calibri"/>
                <a:sym typeface="Calibri"/>
              </a:rPr>
              <a:t> - self-learning AI model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Research from China by </a:t>
            </a:r>
            <a:r>
              <a:rPr lang="en" sz="1200" b="1">
                <a:solidFill>
                  <a:srgbClr val="3C78D8"/>
                </a:solidFill>
                <a:latin typeface="Calibri"/>
                <a:ea typeface="Calibri"/>
                <a:cs typeface="Calibri"/>
                <a:sym typeface="Calibri"/>
              </a:rPr>
              <a:t>Tsinghua University</a:t>
            </a:r>
            <a:r>
              <a:rPr lang="en" sz="1200">
                <a:solidFill>
                  <a:srgbClr val="3C78D8"/>
                </a:solidFill>
                <a:latin typeface="Calibri"/>
                <a:ea typeface="Calibri"/>
                <a:cs typeface="Calibri"/>
                <a:sym typeface="Calibri"/>
              </a:rPr>
              <a:t> (Beijing) and </a:t>
            </a:r>
            <a:r>
              <a:rPr lang="en" sz="1200" b="1">
                <a:solidFill>
                  <a:srgbClr val="3C78D8"/>
                </a:solidFill>
                <a:latin typeface="Calibri"/>
                <a:ea typeface="Calibri"/>
                <a:cs typeface="Calibri"/>
                <a:sym typeface="Calibri"/>
              </a:rPr>
              <a:t>BIGAI</a:t>
            </a:r>
            <a:r>
              <a:rPr lang="en" sz="1200">
                <a:solidFill>
                  <a:srgbClr val="3C78D8"/>
                </a:solidFill>
                <a:latin typeface="Calibri"/>
                <a:ea typeface="Calibri"/>
                <a:cs typeface="Calibri"/>
                <a:sym typeface="Calibri"/>
              </a:rPr>
              <a:t> (Beijing Institute for General Artificial Intelligence)</a:t>
            </a:r>
            <a:endParaRPr sz="1200">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Model can train itself from scratch without using any external data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Model generates its own tasks, solves them, and improves through self-play with no external datasets required.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This is Reinforcement Learning with Verifiable Rewards.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learning from self-play, from experience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system achieved SOTA results on coding and math benchmarks, surpassing models trained on expert-labeled examples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AZR uses three reasoning modes (deduction, abduction, and induction) to create increasingly harder self-generated challenges to learn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noted an "uh-oh moment" when Llama-3.1 produced chains of thought about "outsmarting intelligent machines," raising safety concerns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https://www.arxiv.org/abs/2505.03335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https://github.com/LeapLabTHU/Absolute-Zero-Reasoner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https://www.youtube.com/watch?v=CqdqZNqljdI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09" name="Google Shape;109;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969300" y="52750"/>
            <a:ext cx="2416000" cy="1359000"/>
          </a:xfrm>
          <a:prstGeom prst="rect">
            <a:avLst/>
          </a:prstGeom>
          <a:noFill/>
          <a:ln w="9525" cap="flat" cmpd="sng">
            <a:solidFill>
              <a:srgbClr val="FF0000"/>
            </a:solidFill>
            <a:prstDash val="solid"/>
            <a:round/>
            <a:headEnd type="none" w="sm" len="sm"/>
            <a:tailEnd type="none" w="sm" len="sm"/>
          </a:ln>
        </p:spPr>
      </p:pic>
      <p:sp>
        <p:nvSpPr>
          <p:cNvPr id="110" name="Google Shape;110;p19"/>
          <p:cNvSpPr txBox="1"/>
          <p:nvPr/>
        </p:nvSpPr>
        <p:spPr>
          <a:xfrm>
            <a:off x="55075" y="3776500"/>
            <a:ext cx="48117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WebThinker</a:t>
            </a:r>
            <a:r>
              <a:rPr lang="en" sz="1200">
                <a:solidFill>
                  <a:schemeClr val="dk1"/>
                </a:solidFill>
                <a:latin typeface="Calibri"/>
                <a:ea typeface="Calibri"/>
                <a:cs typeface="Calibri"/>
                <a:sym typeface="Calibri"/>
              </a:rPr>
              <a:t> gives AI the ability to browse the web, gather real-time information, and write detailed research reports fully autonomously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Renmin University of China (RUC), BAAI (Beijing Academy of Artificial Intelligence), Huawei Poisson Lab (Shenzhen, China)</a:t>
            </a:r>
            <a:endParaRPr sz="1200">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https://arxiv.org/abs/2504.21776</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https://github.com/RUC-NLPIR/WebThinker</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https://huggingface.co/papers/2504.21776</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11" name="Google Shape;111;p1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3519125" y="4390925"/>
            <a:ext cx="1937226" cy="668650"/>
          </a:xfrm>
          <a:prstGeom prst="rect">
            <a:avLst/>
          </a:prstGeom>
          <a:noFill/>
          <a:ln w="9525" cap="flat" cmpd="sng">
            <a:solidFill>
              <a:srgbClr val="FF0000"/>
            </a:solidFill>
            <a:prstDash val="solid"/>
            <a:round/>
            <a:headEnd type="none" w="sm" len="sm"/>
            <a:tailEnd type="none" w="sm" len="sm"/>
          </a:ln>
        </p:spPr>
      </p:pic>
      <p:sp>
        <p:nvSpPr>
          <p:cNvPr id="112" name="Google Shape;112;p19"/>
          <p:cNvSpPr txBox="1"/>
          <p:nvPr/>
        </p:nvSpPr>
        <p:spPr>
          <a:xfrm>
            <a:off x="4969300" y="1605800"/>
            <a:ext cx="40884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WizardLM</a:t>
            </a:r>
            <a:r>
              <a:rPr lang="en" sz="1200">
                <a:solidFill>
                  <a:schemeClr val="dk1"/>
                </a:solidFill>
                <a:latin typeface="Calibri"/>
                <a:ea typeface="Calibri"/>
                <a:cs typeface="Calibri"/>
                <a:sym typeface="Calibri"/>
              </a:rPr>
              <a:t> is a Chinese team which has moved from Microsoft (2024) to Tencent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Original 2024 project has used "</a:t>
            </a:r>
            <a:r>
              <a:rPr lang="en" sz="1200" b="1">
                <a:solidFill>
                  <a:srgbClr val="FF0000"/>
                </a:solidFill>
                <a:latin typeface="Calibri"/>
                <a:ea typeface="Calibri"/>
                <a:cs typeface="Calibri"/>
                <a:sym typeface="Calibri"/>
              </a:rPr>
              <a:t>Evol-Instruct</a:t>
            </a:r>
            <a:r>
              <a:rPr lang="en" sz="1200">
                <a:solidFill>
                  <a:schemeClr val="dk1"/>
                </a:solidFill>
                <a:latin typeface="Calibri"/>
                <a:ea typeface="Calibri"/>
                <a:cs typeface="Calibri"/>
                <a:sym typeface="Calibri"/>
              </a:rPr>
              <a:t>" method, where LLMs themselves generate increasingly complex instruction data, which is then used to fine-tune and improve the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 are </a:t>
            </a:r>
            <a:r>
              <a:rPr lang="en" sz="1200" b="1">
                <a:solidFill>
                  <a:srgbClr val="3C78D8"/>
                </a:solidFill>
                <a:latin typeface="Calibri"/>
                <a:ea typeface="Calibri"/>
                <a:cs typeface="Calibri"/>
                <a:sym typeface="Calibri"/>
              </a:rPr>
              <a:t>WizardLM, WizardCoder, WizardMath</a:t>
            </a:r>
            <a:br>
              <a:rPr lang="en" sz="1200" b="1">
                <a:solidFill>
                  <a:srgbClr val="3C78D8"/>
                </a:solidFill>
                <a:latin typeface="Calibri"/>
                <a:ea typeface="Calibri"/>
                <a:cs typeface="Calibri"/>
                <a:sym typeface="Calibri"/>
              </a:rPr>
            </a:br>
            <a:r>
              <a:rPr lang="en" sz="1200" b="1">
                <a:solidFill>
                  <a:srgbClr val="3C78D8"/>
                </a:solidFill>
                <a:latin typeface="Calibri"/>
                <a:ea typeface="Calibri"/>
                <a:cs typeface="Calibri"/>
                <a:sym typeface="Calibri"/>
              </a:rPr>
              <a:t>WizardLM-2 family: MoE 8x22B, 70B, 7B</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Note: WizzardLM and Absolute Zero Reasoner are not related. Different teams, different methods.</a:t>
            </a:r>
            <a:endParaRPr sz="1200" b="1">
              <a:solidFill>
                <a:srgbClr val="FF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p:nvPr/>
        </p:nvSpPr>
        <p:spPr>
          <a:xfrm>
            <a:off x="145925" y="197675"/>
            <a:ext cx="4337700" cy="4863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200">
                <a:latin typeface="Calibri"/>
                <a:ea typeface="Calibri"/>
                <a:cs typeface="Calibri"/>
                <a:sym typeface="Calibri"/>
              </a:rPr>
              <a:t>About this Channel:</a:t>
            </a: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We post our AI Updates</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Every Friday after 3pm EST</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It is usually 25-30 min long</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Links to slides are under the videos</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Subscribe to our YouTube channel to get notified when new videos are posted</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1800" b="1" i="0" u="sng" strike="noStrike" cap="none">
                <a:solidFill>
                  <a:schemeClr val="hlink"/>
                </a:solidFill>
                <a:latin typeface="Calibri"/>
                <a:ea typeface="Calibri"/>
                <a:cs typeface="Calibri"/>
                <a:sym typeface="Calibri"/>
                <a:hlinkClick r:id="rId3"/>
              </a:rPr>
              <a:t>https://www.youtube.com/@lev-selector</a:t>
            </a:r>
            <a:r>
              <a:rPr lang="en" sz="1800" b="1" i="0" u="none" strike="noStrike" cap="none">
                <a:solidFill>
                  <a:srgbClr val="000000"/>
                </a:solidFill>
                <a:latin typeface="Calibri"/>
                <a:ea typeface="Calibri"/>
                <a:cs typeface="Calibri"/>
                <a:sym typeface="Calibri"/>
              </a:rPr>
              <a:t> </a:t>
            </a:r>
            <a:endParaRPr sz="1800" b="1" i="0" u="none" strike="noStrike" cap="none">
              <a:solidFill>
                <a:srgbClr val="000000"/>
              </a:solidFill>
              <a:latin typeface="Calibri"/>
              <a:ea typeface="Calibri"/>
              <a:cs typeface="Calibri"/>
              <a:sym typeface="Calibri"/>
            </a:endParaRPr>
          </a:p>
        </p:txBody>
      </p:sp>
      <p:pic>
        <p:nvPicPr>
          <p:cNvPr id="118" name="Google Shape;118;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596750" y="519975"/>
            <a:ext cx="4448501" cy="38645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24" name="Google Shape;124;p21"/>
          <p:cNvSpPr txBox="1"/>
          <p:nvPr/>
        </p:nvSpPr>
        <p:spPr>
          <a:xfrm>
            <a:off x="55075" y="540600"/>
            <a:ext cx="33276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Bytedance Opensources DeerFlow </a:t>
            </a:r>
            <a:br>
              <a:rPr lang="en" sz="1200">
                <a:latin typeface="Calibri"/>
                <a:ea typeface="Calibri"/>
                <a:cs typeface="Calibri"/>
                <a:sym typeface="Calibri"/>
              </a:rPr>
            </a:br>
            <a:r>
              <a:rPr lang="en" sz="1200">
                <a:latin typeface="Calibri"/>
                <a:ea typeface="Calibri"/>
                <a:cs typeface="Calibri"/>
                <a:sym typeface="Calibri"/>
              </a:rPr>
              <a:t>( </a:t>
            </a:r>
            <a:r>
              <a:rPr lang="en" sz="1200">
                <a:solidFill>
                  <a:srgbClr val="3C78D8"/>
                </a:solidFill>
                <a:latin typeface="Calibri"/>
                <a:ea typeface="Calibri"/>
                <a:cs typeface="Calibri"/>
                <a:sym typeface="Calibri"/>
              </a:rPr>
              <a:t>Deep Exploration and Efficient Research</a:t>
            </a:r>
            <a:r>
              <a:rPr lang="en" sz="1200">
                <a:latin typeface="Calibri"/>
                <a:ea typeface="Calibri"/>
                <a:cs typeface="Calibri"/>
                <a:sym typeface="Calibri"/>
              </a:rPr>
              <a:t> </a:t>
            </a:r>
            <a:r>
              <a:rPr lang="en" sz="1200">
                <a:solidFill>
                  <a:srgbClr val="6AA84F"/>
                </a:solidFill>
                <a:latin typeface="Calibri"/>
                <a:ea typeface="Calibri"/>
                <a:cs typeface="Calibri"/>
                <a:sym typeface="Calibri"/>
              </a:rPr>
              <a:t>Flow</a:t>
            </a:r>
            <a:r>
              <a:rPr lang="en" sz="1200">
                <a:latin typeface="Calibri"/>
                <a:ea typeface="Calibri"/>
                <a:cs typeface="Calibri"/>
                <a:sym typeface="Calibri"/>
              </a:rPr>
              <a: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open-source Deep Research framework</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python + node.js in docker</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LLMs plus web search, crawling, python code execution, TTS (Text-To-Speech), Multi-Agent, LangGraph, MCP</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https://github.com/bytedance/deer-flow</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https://deerflow.tech/</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25" name="Google Shape;125;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479900" y="540600"/>
            <a:ext cx="2324975" cy="620000"/>
          </a:xfrm>
          <a:prstGeom prst="rect">
            <a:avLst/>
          </a:prstGeom>
          <a:noFill/>
          <a:ln w="9525" cap="flat" cmpd="sng">
            <a:solidFill>
              <a:srgbClr val="FF0000"/>
            </a:solidFill>
            <a:prstDash val="solid"/>
            <a:round/>
            <a:headEnd type="none" w="sm" len="sm"/>
            <a:tailEnd type="none" w="sm" len="sm"/>
          </a:ln>
        </p:spPr>
      </p:pic>
      <p:sp>
        <p:nvSpPr>
          <p:cNvPr id="126" name="Google Shape;126;p21"/>
          <p:cNvSpPr txBox="1"/>
          <p:nvPr/>
        </p:nvSpPr>
        <p:spPr>
          <a:xfrm>
            <a:off x="6479750" y="1551400"/>
            <a:ext cx="25965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Perplexity raises $500 Mln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AI-powered search engine startup</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Valuation $14 billion</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6"/>
              </a:rPr>
              <a:t>https://www.reuters.com/technology/ai-firm-perplexity-eyes-14-billion-valuation-fresh-funding-round-wsj-reports-2025-05-12/</a:t>
            </a:r>
            <a:r>
              <a:rPr lang="en" sz="900">
                <a:latin typeface="Calibri"/>
                <a:ea typeface="Calibri"/>
                <a:cs typeface="Calibri"/>
                <a:sym typeface="Calibri"/>
              </a:rPr>
              <a:t> </a:t>
            </a:r>
            <a:endParaRPr sz="900">
              <a:latin typeface="Calibri"/>
              <a:ea typeface="Calibri"/>
              <a:cs typeface="Calibri"/>
              <a:sym typeface="Calibri"/>
            </a:endParaRPr>
          </a:p>
        </p:txBody>
      </p:sp>
      <p:pic>
        <p:nvPicPr>
          <p:cNvPr id="127" name="Google Shape;127;p2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479750" y="52750"/>
            <a:ext cx="2596601" cy="1363225"/>
          </a:xfrm>
          <a:prstGeom prst="rect">
            <a:avLst/>
          </a:prstGeom>
          <a:noFill/>
          <a:ln w="9525" cap="flat" cmpd="sng">
            <a:solidFill>
              <a:srgbClr val="FF0000"/>
            </a:solidFill>
            <a:prstDash val="solid"/>
            <a:round/>
            <a:headEnd type="none" w="sm" len="sm"/>
            <a:tailEnd type="none" w="sm" len="sm"/>
          </a:ln>
        </p:spPr>
      </p:pic>
      <p:sp>
        <p:nvSpPr>
          <p:cNvPr id="128" name="Google Shape;128;p21"/>
          <p:cNvSpPr txBox="1"/>
          <p:nvPr/>
        </p:nvSpPr>
        <p:spPr>
          <a:xfrm>
            <a:off x="55075" y="3291150"/>
            <a:ext cx="33276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Honor phones image to video</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Honor 400 and 400 Pro phone buyers will be the first to test Google’s new Veo 2-powered AI tool allowing to convert photos into videos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Honor is a Chinese company, originally a sub-brand of Huawei. Valuation $14 B</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8"/>
              </a:rPr>
              <a:t>https://www.honor.com</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9"/>
              </a:rPr>
              <a:t>https://www.youtube.com/watch?v=EIMdp_sZvHU</a:t>
            </a:r>
            <a:r>
              <a:rPr lang="en" sz="900">
                <a:latin typeface="Calibri"/>
                <a:ea typeface="Calibri"/>
                <a:cs typeface="Calibri"/>
                <a:sym typeface="Calibri"/>
              </a:rPr>
              <a:t> </a:t>
            </a:r>
            <a:endParaRPr sz="900">
              <a:latin typeface="Calibri"/>
              <a:ea typeface="Calibri"/>
              <a:cs typeface="Calibri"/>
              <a:sym typeface="Calibri"/>
            </a:endParaRPr>
          </a:p>
        </p:txBody>
      </p:sp>
      <p:pic>
        <p:nvPicPr>
          <p:cNvPr id="129" name="Google Shape;129;p21"/>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3535075" y="3158222"/>
            <a:ext cx="1507495" cy="1903951"/>
          </a:xfrm>
          <a:prstGeom prst="rect">
            <a:avLst/>
          </a:prstGeom>
          <a:noFill/>
          <a:ln w="9525" cap="flat" cmpd="sng">
            <a:solidFill>
              <a:srgbClr val="FF0000"/>
            </a:solidFill>
            <a:prstDash val="solid"/>
            <a:round/>
            <a:headEnd type="none" w="sm" len="sm"/>
            <a:tailEnd type="none" w="sm" len="sm"/>
          </a:ln>
        </p:spPr>
      </p:pic>
      <p:pic>
        <p:nvPicPr>
          <p:cNvPr id="130" name="Google Shape;130;p21"/>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5194975" y="3158225"/>
            <a:ext cx="1938376" cy="18045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36" name="Google Shape;136;p22"/>
          <p:cNvSpPr txBox="1"/>
          <p:nvPr/>
        </p:nvSpPr>
        <p:spPr>
          <a:xfrm>
            <a:off x="55075" y="540600"/>
            <a:ext cx="33276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Bamba-9B-v2 - Mamba2-based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Released by IBM, Princeton, CMU, and UIUC</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Outperforms Llama 3.1 8B</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Trained on 3 Trillion tokens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Bamba v2 leverages Mamba2 architecture for 2-2.5x faster inference and excels in L1 and L2 benchmarks</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https://huggingface.co/blog/ibm-ai-platform/bamba-9b-v2</a:t>
            </a:r>
            <a:r>
              <a:rPr lang="en" sz="900">
                <a:latin typeface="Calibri"/>
                <a:ea typeface="Calibri"/>
                <a:cs typeface="Calibri"/>
                <a:sym typeface="Calibri"/>
              </a:rPr>
              <a:t>  </a:t>
            </a:r>
            <a:endParaRPr sz="900">
              <a:latin typeface="Calibri"/>
              <a:ea typeface="Calibri"/>
              <a:cs typeface="Calibri"/>
              <a:sym typeface="Calibri"/>
            </a:endParaRPr>
          </a:p>
        </p:txBody>
      </p:sp>
      <p:pic>
        <p:nvPicPr>
          <p:cNvPr id="137" name="Google Shape;137;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494100" y="540600"/>
            <a:ext cx="2979464" cy="1449900"/>
          </a:xfrm>
          <a:prstGeom prst="rect">
            <a:avLst/>
          </a:prstGeom>
          <a:noFill/>
          <a:ln w="9525" cap="flat" cmpd="sng">
            <a:solidFill>
              <a:srgbClr val="FF0000"/>
            </a:solidFill>
            <a:prstDash val="solid"/>
            <a:round/>
            <a:headEnd type="none" w="sm" len="sm"/>
            <a:tailEnd type="none" w="sm" len="sm"/>
          </a:ln>
        </p:spPr>
      </p:pic>
      <p:sp>
        <p:nvSpPr>
          <p:cNvPr id="138" name="Google Shape;138;p22"/>
          <p:cNvSpPr txBox="1"/>
          <p:nvPr/>
        </p:nvSpPr>
        <p:spPr>
          <a:xfrm>
            <a:off x="55075" y="2151950"/>
            <a:ext cx="35595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FaceAge AI predicts age and cancer from face photo</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latin typeface="Calibri"/>
                <a:ea typeface="Calibri"/>
                <a:cs typeface="Calibri"/>
                <a:sym typeface="Calibri"/>
              </a:rPr>
              <a:t>By researchers from Boston</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latin typeface="Calibri"/>
                <a:ea typeface="Calibri"/>
                <a:cs typeface="Calibri"/>
                <a:sym typeface="Calibri"/>
              </a:rPr>
              <a:t>AI tool estimates biological age and improve cancer survival outcome predictions simply by analyzing their facial photograph</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latin typeface="Calibri"/>
                <a:ea typeface="Calibri"/>
                <a:cs typeface="Calibri"/>
                <a:sym typeface="Calibri"/>
              </a:rPr>
              <a:t>FaceAge uses a system trained on tens of thousands of face photos to translate subtle facial characteristics into a biological age estimate</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latin typeface="Calibri"/>
                <a:ea typeface="Calibri"/>
                <a:cs typeface="Calibri"/>
                <a:sym typeface="Calibri"/>
              </a:rPr>
              <a:t>Cancer patients appear ~ 5 years older</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FaceAge risk scores help to more accurately predict 6-mo survival</a:t>
            </a:r>
            <a:endParaRPr sz="1200">
              <a:latin typeface="Calibri"/>
              <a:ea typeface="Calibri"/>
              <a:cs typeface="Calibri"/>
              <a:sym typeface="Calibri"/>
            </a:endParaRPr>
          </a:p>
        </p:txBody>
      </p:sp>
      <p:pic>
        <p:nvPicPr>
          <p:cNvPr id="139" name="Google Shape;139;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727225" y="3803121"/>
            <a:ext cx="1464275" cy="732125"/>
          </a:xfrm>
          <a:prstGeom prst="rect">
            <a:avLst/>
          </a:prstGeom>
          <a:noFill/>
          <a:ln w="9525" cap="flat" cmpd="sng">
            <a:solidFill>
              <a:srgbClr val="FF0000"/>
            </a:solidFill>
            <a:prstDash val="solid"/>
            <a:round/>
            <a:headEnd type="none" w="sm" len="sm"/>
            <a:tailEnd type="none" w="sm" len="sm"/>
          </a:ln>
        </p:spPr>
      </p:pic>
      <p:pic>
        <p:nvPicPr>
          <p:cNvPr id="140" name="Google Shape;140;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727225" y="2151950"/>
            <a:ext cx="5269366" cy="14897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p:nvPr/>
        </p:nvSpPr>
        <p:spPr>
          <a:xfrm>
            <a:off x="55075" y="52750"/>
            <a:ext cx="246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146" name="Google Shape;146;p23"/>
          <p:cNvSpPr txBox="1"/>
          <p:nvPr/>
        </p:nvSpPr>
        <p:spPr>
          <a:xfrm>
            <a:off x="55075" y="540600"/>
            <a:ext cx="44607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NVIDIA’s Global Headquarters Will Be In Taiwan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https://wccftech.com/nvidias-global-headquarters-will-be-in-taiwan-with-ceo-huang-set-to-announce-site-next-week-says-report/</a:t>
            </a:r>
            <a:r>
              <a:rPr lang="en" sz="900">
                <a:latin typeface="Calibri"/>
                <a:ea typeface="Calibri"/>
                <a:cs typeface="Calibri"/>
                <a:sym typeface="Calibri"/>
              </a:rPr>
              <a:t> </a:t>
            </a:r>
            <a:endParaRPr sz="900">
              <a:latin typeface="Calibri"/>
              <a:ea typeface="Calibri"/>
              <a:cs typeface="Calibri"/>
              <a:sym typeface="Calibri"/>
            </a:endParaRPr>
          </a:p>
        </p:txBody>
      </p:sp>
      <p:pic>
        <p:nvPicPr>
          <p:cNvPr id="147" name="Google Shape;147;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30700" y="111450"/>
            <a:ext cx="3441725" cy="2294475"/>
          </a:xfrm>
          <a:prstGeom prst="rect">
            <a:avLst/>
          </a:prstGeom>
          <a:noFill/>
          <a:ln w="9525" cap="flat" cmpd="sng">
            <a:solidFill>
              <a:srgbClr val="FF0000"/>
            </a:solidFill>
            <a:prstDash val="solid"/>
            <a:round/>
            <a:headEnd type="none" w="sm" len="sm"/>
            <a:tailEnd type="none" w="sm" len="sm"/>
          </a:ln>
        </p:spPr>
      </p:pic>
      <p:sp>
        <p:nvSpPr>
          <p:cNvPr id="148" name="Google Shape;148;p23"/>
          <p:cNvSpPr txBox="1"/>
          <p:nvPr/>
        </p:nvSpPr>
        <p:spPr>
          <a:xfrm>
            <a:off x="55075" y="1356600"/>
            <a:ext cx="44607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China's 500+ data centers are 80% idle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China poured billions into AI infrastructure to catch the AI boom. Now many data centers are staying unused.</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https://www.technologyreview.com/2025/03/26/1113802/china-ai-data-centers-unused/amp/</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49" name="Google Shape;149;p23"/>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20000" y="2314000"/>
            <a:ext cx="3253100" cy="2618600"/>
          </a:xfrm>
          <a:prstGeom prst="rect">
            <a:avLst/>
          </a:prstGeom>
          <a:noFill/>
          <a:ln w="9525" cap="flat" cmpd="sng">
            <a:solidFill>
              <a:srgbClr val="FF0000"/>
            </a:solidFill>
            <a:prstDash val="solid"/>
            <a:round/>
            <a:headEnd type="none" w="sm" len="sm"/>
            <a:tailEnd type="none" w="sm" len="sm"/>
          </a:ln>
        </p:spPr>
      </p:pic>
      <p:sp>
        <p:nvSpPr>
          <p:cNvPr id="150" name="Google Shape;150;p23"/>
          <p:cNvSpPr txBox="1"/>
          <p:nvPr/>
        </p:nvSpPr>
        <p:spPr>
          <a:xfrm>
            <a:off x="4394100" y="2651325"/>
            <a:ext cx="4460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TikTok AI Alive Stories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Create short video stories from static images in TikTok Stories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https://newsroom.tiktok.com/en-us/introducing-tiktok-ai-alive</a:t>
            </a:r>
            <a:endParaRPr sz="1200">
              <a:solidFill>
                <a:schemeClr val="dk1"/>
              </a:solidFill>
              <a:latin typeface="Calibri"/>
              <a:ea typeface="Calibri"/>
              <a:cs typeface="Calibri"/>
              <a:sym typeface="Calibri"/>
            </a:endParaRPr>
          </a:p>
        </p:txBody>
      </p:sp>
      <p:pic>
        <p:nvPicPr>
          <p:cNvPr id="151" name="Google Shape;151;p23"/>
          <p:cNvPicPr preferRelativeResize="0"/>
          <p:nvPr/>
        </p:nvPicPr>
        <p:blipFill>
          <a:blip r:embed="rId8">
            <a:alphaModFix/>
          </a:blip>
          <a:stretch>
            <a:fillRect/>
          </a:stretch>
        </p:blipFill>
        <p:spPr>
          <a:xfrm>
            <a:off x="5759175" y="3307075"/>
            <a:ext cx="3095625" cy="1476375"/>
          </a:xfrm>
          <a:prstGeom prst="rect">
            <a:avLst/>
          </a:prstGeom>
          <a:noFill/>
          <a:ln w="9525" cap="flat" cmpd="sng">
            <a:solidFill>
              <a:srgbClr val="FF0000"/>
            </a:solidFill>
            <a:prstDash val="solid"/>
            <a:round/>
            <a:headEnd type="none" w="sm" len="sm"/>
            <a:tailEnd type="none" w="sm" len="sm"/>
          </a:ln>
        </p:spPr>
      </p:pic>
      <p:pic>
        <p:nvPicPr>
          <p:cNvPr id="152" name="Google Shape;152;p23"/>
          <p:cNvPicPr preferRelativeResize="0"/>
          <p:nvPr/>
        </p:nvPicPr>
        <p:blipFill>
          <a:blip r:embed="rId9">
            <a:alphaModFix/>
          </a:blip>
          <a:stretch>
            <a:fillRect/>
          </a:stretch>
        </p:blipFill>
        <p:spPr>
          <a:xfrm>
            <a:off x="4654500" y="3804700"/>
            <a:ext cx="923925" cy="209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3435</Words>
  <Application>Microsoft Macintosh PowerPoint</Application>
  <PresentationFormat>On-screen Show (16:9)</PresentationFormat>
  <Paragraphs>319</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2025-05-16T19:02:33Z</dcterms:modified>
</cp:coreProperties>
</file>