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embeddedFontLst>
    <p:embeddedFont>
      <p:font typeface="Roboto Mono" pitchFamily="49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56" d="100"/>
          <a:sy n="156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251f11e7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g35251f11e7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e5993137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34e5993137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00a374764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9" name="Google Shape;159;g3500a374764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fb955fa52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0" name="Google Shape;170;g34fb955fa52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694645b8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8" name="Google Shape;178;g35694645b87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e5e61159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" name="Google Shape;185;g34e5e61159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4fb955fa5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g34fb955fa5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4fb955fa52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g34fb955fa52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4e5e611590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g34e5e611590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d9b1bf1d4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g34d9b1bf1d4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251f11e77_1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3" name="Google Shape;223;g35251f11e77_1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251f11e77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35251f11e77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4fb5d2a5f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34fb5d2a5f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528ad161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3528ad161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5251f11e77_1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9" name="Google Shape;249;g35251f11e77_1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251f11e77_1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8" name="Google Shape;308;g35251f11e77_1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5251f11e77_1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18" name="Google Shape;318;g35251f11e77_1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25ad362c2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g3525ad362c2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25ad362c2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3525ad362c2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25ad362c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g3525ad362c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d9b1bf1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g34d9b1bf1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da6e0a20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34da6e0a20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4e052f65d1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34e052f65d1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4e5993137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g34e5993137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172" y="205067"/>
            <a:ext cx="82287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172" y="1203299"/>
            <a:ext cx="8228700" cy="298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torage.googleapis.com/deepmind-media/Era-of-Experience%20/The%20Era%20of%20Experience%20Paper.pdf" TargetMode="External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hyperlink" Target="https://liner.com/news/introducing-deepresearch" TargetMode="Externa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rktechpost.com/2025/04/24/meta-ai-releases-web-ssl-a-scalable-and-language-free-approach-to-visual-representation-learnin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ysicalintelligence.company/blog/pi05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jpeg"/><Relationship Id="rId4" Type="http://schemas.openxmlformats.org/officeDocument/2006/relationships/hyperlink" Target="https://mikekalil.com/blog/pi-vla-open-world-generalization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etbrains.com/junie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Cointelegraph/status/1913268908389269989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s.googleblog.com/en/gemma-3-quantized-aware-trained-state-of-the-art-ai-to-consumer-gpus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hyperlink" Target="https://ollama.com/library/gemma3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eed-tars.com/1.5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hyperlink" Target="https://arxiv.org/abs/2501.12326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x.com/MechanizeWork/status/1912904151874625928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hyperlink" Target="https://www.mechanize.work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cp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hyperlink" Target="https://www.digitalocean.com/community/tutorials/mcp-server-python" TargetMode="External"/><Relationship Id="rId4" Type="http://schemas.openxmlformats.org/officeDocument/2006/relationships/hyperlink" Target="https://github.com/mark3labs/mcphos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5MWT_doo68k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www.microsoft.com/en-us/microsoft-copilot/blog/copilot-studio/announcing-computer-use-microsoft-copilot-studio-ui-automation/" TargetMode="External"/><Relationship Id="rId7" Type="http://schemas.openxmlformats.org/officeDocument/2006/relationships/image" Target="../media/image1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eaweed.video/seaweed.pdf" TargetMode="External"/><Relationship Id="rId11" Type="http://schemas.openxmlformats.org/officeDocument/2006/relationships/hyperlink" Target="https://openai.com/index/image-generation-api/" TargetMode="External"/><Relationship Id="rId5" Type="http://schemas.openxmlformats.org/officeDocument/2006/relationships/hyperlink" Target="https://allenai.org/blog/datadecide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s://developers.googleblog.com/en/veo-2-video-generation-now-generally-available/" TargetMode="External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4UPt_fDuy0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collections/zh-ai-community/april-2025-open-releases-from-the-chinese-community-67ea699965f6e4c135cab10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moonshot.cn" TargetMode="Externa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hyperlink" Target="https://en.wikipedia.org/wiki/Elo_rating_system" TargetMode="External"/><Relationship Id="rId7" Type="http://schemas.openxmlformats.org/officeDocument/2006/relationships/hyperlink" Target="https://beta.lmarena.ai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openlm.ai/chatbot-arena/" TargetMode="External"/><Relationship Id="rId5" Type="http://schemas.openxmlformats.org/officeDocument/2006/relationships/hyperlink" Target="https://lmarena.ai/?leaderboard" TargetMode="External"/><Relationship Id="rId4" Type="http://schemas.openxmlformats.org/officeDocument/2006/relationships/hyperlink" Target="https://chat.lmsys.org/?leaderboard" TargetMode="External"/><Relationship Id="rId9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6UNM0DQ2di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hyperlink" Target="https://ai.meta.com/research/publications/perceptionlm-open-access-data-and-models-for-detailed-visual-understanding/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youtu.be/7fKF4pboPXs" TargetMode="External"/><Relationship Id="rId5" Type="http://schemas.openxmlformats.org/officeDocument/2006/relationships/hyperlink" Target="https://github.com/dllm-reasoning/d1" TargetMode="External"/><Relationship Id="rId4" Type="http://schemas.openxmlformats.org/officeDocument/2006/relationships/hyperlink" Target="https://arxiv.org/abs/2504.12216v1" TargetMode="External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@lev-selector/video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age-of-awareness/the-3-level-prompting-system-that-makes-ai-insanely-useful-c37f9e64d547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angchain-ai/openevals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hyperlink" Target="https://www.youtube.com/watch?v=fKxSTCu7IE0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hyperlink" Target="https://opentools.ai/news/huawei-set-to-shake-up-ai-scene-with-new-910c-chip-amid-us-restrictions" TargetMode="External"/><Relationship Id="rId7" Type="http://schemas.openxmlformats.org/officeDocument/2006/relationships/hyperlink" Target="https://opentools.ai/news/lights-camera-ai-ction-oscars-now-open-to-ai-assisted-film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hyperlink" Target="https://www.securityweek.com/bot-traffic-surpasses-humans-online-driven-by-ai-and-criminal-innovation/" TargetMode="External"/><Relationship Id="rId4" Type="http://schemas.openxmlformats.org/officeDocument/2006/relationships/image" Target="../media/image14.jpe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www.scmp.com/tech/tech-trends/article/3307356/chinas-humanoid-robot-sector-enters-mass-production-unitree-agibot-among-pack" TargetMode="External"/><Relationship Id="rId7" Type="http://schemas.openxmlformats.org/officeDocument/2006/relationships/hyperlink" Target="https://www.anthropic.com/engineering/claude-code-best-practice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x.com/arankomatsuzaki/status/1914517474370052425" TargetMode="External"/><Relationship Id="rId5" Type="http://schemas.openxmlformats.org/officeDocument/2006/relationships/hyperlink" Target="https://arxiv.org/abs/2504.03624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jpeg"/><Relationship Id="rId9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/>
        </p:nvSpPr>
        <p:spPr>
          <a:xfrm>
            <a:off x="78651" y="934297"/>
            <a:ext cx="4420200" cy="140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 image generation via API - gpt-image-1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Microsoft UI agents in Copilot Studio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Veo 2 in Gemini API, AI Studio, mobile app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Ai2 DataDecide - a suite of open models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ByteDance Seaweed video foundation model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Gemini 2.5 Flash with reasoning budget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5"/>
          <p:cNvSpPr txBox="1"/>
          <p:nvPr/>
        </p:nvSpPr>
        <p:spPr>
          <a:xfrm>
            <a:off x="1244875" y="-23350"/>
            <a:ext cx="2072400" cy="8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3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AI Updates</a:t>
            </a:r>
            <a:endParaRPr sz="3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April </a:t>
            </a:r>
            <a:r>
              <a:rPr lang="en" sz="2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25</a:t>
            </a:r>
            <a:r>
              <a:rPr lang="en" sz="22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, 2025</a:t>
            </a:r>
            <a:endParaRPr sz="22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4576975" y="4366169"/>
            <a:ext cx="4502400" cy="249261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 i="0" u="none" strike="noStrike" cap="none" dirty="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Crowd-sourced "Arena" Leaderboard</a:t>
            </a:r>
            <a:endParaRPr sz="1500" b="1" i="0" u="none" strike="noStrike" cap="none" dirty="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70976" y="2398646"/>
            <a:ext cx="4420200" cy="25581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Sheets =AI("your prompt ...)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 PerceptionLM open 8B vision-language model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d1: Scaling Reasoning in Diffusion via RL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3-Level Prompting System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OpenEvals - Agent Self Healing Code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Chinese Huawei's 910C GPU to ship in May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51% of internet traffic is from automated bots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Films made with AI can win Oscars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China to sell 1,000+ humanoid robots in 2025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Nemotron-H (Hybrid Mamba-Transformer) models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Nvidia's Eagle 2.5 VLMs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4576975" y="804873"/>
            <a:ext cx="4502400" cy="3481800"/>
          </a:xfrm>
          <a:prstGeom prst="rect">
            <a:avLst/>
          </a:prstGeom>
          <a:solidFill>
            <a:srgbClr val="C7E6AF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Claude Code: Best practices for agentic coding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RLHF to use streams instead of labeled data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Meta Web-SSL - Self-Supervised Learning for images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Liner Deep Research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Physical Intelligence π0.5 AI Framework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JetBrains Junie Smart Coding Agent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OpenAI’s o3 and o4-mini Models Identify Locations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Gemma-3 Quantized Training 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ByteDance UI-TARS-1.5 Agent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Mechanize - train agents in virtual envs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MCP with Python &amp; Ollama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Sam Altman at TED 2025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Why Lazy Entrepreneurs Earn More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All the top LLMs releases in 2025 so far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2095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500"/>
              <a:buFont typeface="Calibri"/>
              <a:buChar char="●"/>
            </a:pPr>
            <a:r>
              <a:rPr lang="en" sz="15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Moonshot AI - Kimi 1.5</a:t>
            </a:r>
            <a:endParaRPr sz="15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- 4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4"/>
          <p:cNvSpPr txBox="1"/>
          <p:nvPr/>
        </p:nvSpPr>
        <p:spPr>
          <a:xfrm>
            <a:off x="82680" y="433325"/>
            <a:ext cx="4452000" cy="158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RLHF to use streams instead of labeled data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Pioneers of modern reinforcement learning,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Richard Sutton and David Silver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released a new paper, “Welcome to the Era of Experience,” proposing that AI should stop relying on fixed human-labeled data.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paper introduces “streams”, continuous interaction loops with real or simulated environments, as the foundation for future agents.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https://storage.googleapis.com/deepmind-media/Era-of-Experience%20/The%20Era%20of%20Experience%20Paper.pdf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680" y="2174225"/>
            <a:ext cx="4440350" cy="247692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54" name="Google Shape;154;p24"/>
          <p:cNvSpPr txBox="1"/>
          <p:nvPr/>
        </p:nvSpPr>
        <p:spPr>
          <a:xfrm>
            <a:off x="4666907" y="433325"/>
            <a:ext cx="4452000" cy="1680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Liner Deep Research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https://liner.com/news/introducing-deepresearch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advanced AI-powered research tool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aggregates information from over 50 trusted academic sources, including Arxiv, PubMed, Nature, and IEEE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highly accurate, in-depth reports for students, academic researchers, professionals, ...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Very fast and accurate (below - factuality benchmark)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10 Million+ users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819300" y="2300939"/>
            <a:ext cx="1657350" cy="5594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56" name="Google Shape;156;p24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7927" y="3006749"/>
            <a:ext cx="3468576" cy="19510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/>
        </p:nvSpPr>
        <p:spPr>
          <a:xfrm>
            <a:off x="55075" y="-23450"/>
            <a:ext cx="1765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- 5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5"/>
          <p:cNvSpPr txBox="1"/>
          <p:nvPr/>
        </p:nvSpPr>
        <p:spPr>
          <a:xfrm>
            <a:off x="82680" y="357125"/>
            <a:ext cx="4452000" cy="158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Web-SSL - Self-Supervised Learning for images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 Scalable and Language-Free Visual Representation Learning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It is a family of DINO and Vision Transformer (ViT) models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Sizes: from 300 million to 7 Bln params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Trained on 2 Bln images (224×224),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available via Hugging Face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Use: embeddings, Image classification, Object detection, Semantic and instance segmentation, Depth estimation, Image retrieval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https://www.marktechpost.com/2025/04/24/meta-ai-releases-web-ssl-a-scalable-and-language-free-approach-to-visual-representation-learning/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63" name="Google Shape;163;p25"/>
          <p:cNvGrpSpPr/>
          <p:nvPr/>
        </p:nvGrpSpPr>
        <p:grpSpPr>
          <a:xfrm>
            <a:off x="212485" y="2010516"/>
            <a:ext cx="4192383" cy="3032026"/>
            <a:chOff x="152400" y="1712525"/>
            <a:chExt cx="4395913" cy="3278575"/>
          </a:xfrm>
        </p:grpSpPr>
        <p:pic>
          <p:nvPicPr>
            <p:cNvPr id="164" name="Google Shape;164;p25"/>
            <p:cNvPicPr preferRelativeResize="0"/>
            <p:nvPr/>
          </p:nvPicPr>
          <p:blipFill>
            <a:blip r:embed="rId4" cstate="email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52400" y="1712525"/>
              <a:ext cx="4395913" cy="3278575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165" name="Google Shape;165;p25"/>
            <p:cNvSpPr txBox="1"/>
            <p:nvPr/>
          </p:nvSpPr>
          <p:spPr>
            <a:xfrm>
              <a:off x="3791949" y="3370800"/>
              <a:ext cx="292800" cy="2196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25" tIns="9125" rIns="9125" bIns="91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1B</a:t>
              </a:r>
              <a:endParaRPr sz="9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25"/>
            <p:cNvSpPr txBox="1"/>
            <p:nvPr/>
          </p:nvSpPr>
          <p:spPr>
            <a:xfrm>
              <a:off x="3791949" y="2135675"/>
              <a:ext cx="292800" cy="219600"/>
            </a:xfrm>
            <a:prstGeom prst="rect">
              <a:avLst/>
            </a:prstGeom>
            <a:solidFill>
              <a:srgbClr val="FFF2CC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25" tIns="9125" rIns="9125" bIns="9125" anchor="t" anchorCtr="0">
              <a:sp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Calibri"/>
                  <a:ea typeface="Calibri"/>
                  <a:cs typeface="Calibri"/>
                  <a:sym typeface="Calibri"/>
                </a:rPr>
                <a:t>7B</a:t>
              </a:r>
              <a:endParaRPr sz="9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25"/>
          <p:cNvSpPr txBox="1"/>
          <p:nvPr/>
        </p:nvSpPr>
        <p:spPr>
          <a:xfrm>
            <a:off x="4640230" y="357125"/>
            <a:ext cx="44520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xxx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/>
        </p:nvSpPr>
        <p:spPr>
          <a:xfrm>
            <a:off x="55075" y="52750"/>
            <a:ext cx="28626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Physical Intelligence π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26"/>
          <p:cNvSpPr txBox="1"/>
          <p:nvPr/>
        </p:nvSpPr>
        <p:spPr>
          <a:xfrm>
            <a:off x="82680" y="433325"/>
            <a:ext cx="4452000" cy="3528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Physical Intelligence π0.5 AI Framework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vision-language-action (VLA) model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designed to enable robots to perform tasks in entirely new environments through open-world generalization.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Building on its predecessor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π0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, this framework combines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hierarchical decision-making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with </a:t>
            </a:r>
            <a:r>
              <a:rPr lang="en" sz="1200" b="1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co-training on diverse datasets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to achieve adaptability in unstructured settings like homes, offices, and hospitals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Researchers tested the new π0.5 framework at three rental homes in San Francisco, where robots used the AI to complete basic domestic tasks.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Framework: "vision-language-action model with open-world generalization," meaning it can see, understand instructions, and act in homes and situations it’s never seen before.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Physical Intelligence startup has emerged in 2024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Valued at $2.4 Billion, got $400 Mln in funding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https://www.physicalintelligence.company/blog/pi05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https://mikekalil.com/blog/pi-vla-open-world-generalization/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1800" y="1337325"/>
            <a:ext cx="2798112" cy="1865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75" name="Google Shape;175;p26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5302" y="100650"/>
            <a:ext cx="4296899" cy="729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7"/>
          <p:cNvSpPr txBox="1"/>
          <p:nvPr/>
        </p:nvSpPr>
        <p:spPr>
          <a:xfrm>
            <a:off x="55075" y="52750"/>
            <a:ext cx="4452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JetBrains Junie Smart Coding Agent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27"/>
          <p:cNvSpPr txBox="1"/>
          <p:nvPr/>
        </p:nvSpPr>
        <p:spPr>
          <a:xfrm>
            <a:off x="82680" y="433325"/>
            <a:ext cx="4452000" cy="2604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JetBrains has launched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Junie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smart coding agent (April 2025)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https://www.jetbrains.com/junie/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Before that JetBrains offered the JetBrains </a:t>
            </a: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Assistant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answer questions, provide code suggestions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Junie is more advanced. It is an autonomous coding agent that can take on and execute complex, multi-step development tasks, acting more like a junior developer or pair programmer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Junie can be delegated entire features or workflows, and will execute, test, and present results for review, reducing manual effort and enabling developers to focus on higher-level issues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Junie is available to all eligible JetBrains IDE users with a free tier that allows limited cloud-based usage each month. For unlimited or higher-volume use, a paid AI Pro or AI Ultimate subscription is required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2" name="Google Shape;182;p2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7080" y="896325"/>
            <a:ext cx="4304520" cy="3683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/>
        </p:nvSpPr>
        <p:spPr>
          <a:xfrm>
            <a:off x="55075" y="52750"/>
            <a:ext cx="4296900" cy="63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OpenAI’s o3 and o4-mini Models Identify Locations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783605" y="1245750"/>
            <a:ext cx="44520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OpenAI’s o3 and o4-mini Models Identify Locations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very accurate thanks for advanced image reasoning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https://x.com/Cointelegraph/status/1913268908389269989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p2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0700" y="2055450"/>
            <a:ext cx="5838351" cy="27634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Gemma-3 Quantized Training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9"/>
          <p:cNvSpPr txBox="1"/>
          <p:nvPr/>
        </p:nvSpPr>
        <p:spPr>
          <a:xfrm>
            <a:off x="202155" y="1222975"/>
            <a:ext cx="4452000" cy="289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Gemma-3 Quantized Training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Gemma-3 family of models was released on March 12, 2025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1B, 4B, 12B, and 27B params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128kt context length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140+ languages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multimodal (text and images)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Gemma 3 QAT models (April 2025) are versions of Google's Gemma 3 AI models that have been trained using Quantization-Aware Training (QAT) - that is 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simulating the reduction of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precision of the model's weights and activations (e.g., from 16-bit floating point to 4-bit integers) during the training process itself.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QAT models require less memory while preserving accuracy.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For example, Gemma 3 27B: from 54GB (BF16) to just 14.1 GB (int4)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https://developers.googleblog.com/en/gemma-3-quantized-aware-trained-state-of-the-art-ai-to-consumer-gpus/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https://ollama.com/library/gemma3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ollama run gemma3:27b-it-qat</a:t>
            </a:r>
            <a:endParaRPr sz="13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29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2251" y="1647675"/>
            <a:ext cx="3157130" cy="22048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/>
        </p:nvSpPr>
        <p:spPr>
          <a:xfrm>
            <a:off x="55075" y="52750"/>
            <a:ext cx="36045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ByteDance UI-TARS-1.5 Agent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30"/>
          <p:cNvSpPr txBox="1"/>
          <p:nvPr/>
        </p:nvSpPr>
        <p:spPr>
          <a:xfrm>
            <a:off x="82680" y="433325"/>
            <a:ext cx="4452000" cy="1957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ByteDance UI-TARS-1.5 Agent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An open-source multimodal agent built upon a powerful vision-language model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China - ByteDance Seed, Tsinghua University, January 2025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agent perceives the screenshots as input and performs human-like interactions (e.g., keyboard and mouse operations)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It is built on the Qwen2.5-VL-7B vision-language model. It uses reinforcement learning to reason before acting, improving task execution across environments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https://seed-tars.com/1.5/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https://arxiv.org/abs/2501.12326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3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85655" y="152400"/>
            <a:ext cx="3258717" cy="48387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/>
        </p:nvSpPr>
        <p:spPr>
          <a:xfrm>
            <a:off x="55075" y="52750"/>
            <a:ext cx="4452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Mechanize - train agents in virtual envs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31"/>
          <p:cNvSpPr txBox="1"/>
          <p:nvPr/>
        </p:nvSpPr>
        <p:spPr>
          <a:xfrm>
            <a:off x="55080" y="1272350"/>
            <a:ext cx="44520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Mechanize - startup to train agents in virtual environments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Focused on full automation of the economy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Simulating what people do at their jobs - computer use, working on long-horizon tasks that lack clear criteria for success, coordinating with others, dealing with obstacles and interruptions.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https://x.com/MechanizeWork/status/1912904151874625928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https://www.mechanize.work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3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59480" y="152400"/>
            <a:ext cx="4332122" cy="433212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2"/>
          <p:cNvSpPr txBox="1"/>
          <p:nvPr/>
        </p:nvSpPr>
        <p:spPr>
          <a:xfrm>
            <a:off x="55075" y="52750"/>
            <a:ext cx="4392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MCP with Python &amp; Ollama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2"/>
          <p:cNvSpPr txBox="1"/>
          <p:nvPr/>
        </p:nvSpPr>
        <p:spPr>
          <a:xfrm>
            <a:off x="107200" y="1222300"/>
            <a:ext cx="3935400" cy="434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mcp mcphost mcp-client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ollama pull llama3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mcphost --model ollama:llama3 --sqlite-file mydb.sqlite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7" name="Google Shape;217;p32"/>
          <p:cNvSpPr txBox="1"/>
          <p:nvPr/>
        </p:nvSpPr>
        <p:spPr>
          <a:xfrm>
            <a:off x="107200" y="1815975"/>
            <a:ext cx="3935400" cy="126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mcp import MCPClient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Connect to the running MCP server (default port 3333)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client = MCPClient("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http://localhost:3333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")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response = client.ask(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"""List all orders from customer Alice in the last month."""</a:t>
            </a: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print(response["result"])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18" name="Google Shape;218;p32"/>
          <p:cNvSpPr txBox="1"/>
          <p:nvPr/>
        </p:nvSpPr>
        <p:spPr>
          <a:xfrm>
            <a:off x="107200" y="511500"/>
            <a:ext cx="3935400" cy="48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https://pypi.org/project/mcp/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https://github.com/mark3labs/mcphost</a:t>
            </a: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https://www.digitalocean.com/community/tutorials/mcp-server-python</a:t>
            </a:r>
            <a:r>
              <a:rPr lang="en" sz="1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32"/>
          <p:cNvSpPr txBox="1"/>
          <p:nvPr/>
        </p:nvSpPr>
        <p:spPr>
          <a:xfrm>
            <a:off x="4378175" y="464025"/>
            <a:ext cx="4516500" cy="362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sqlite-server.py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mcp.server.fastmcp import FastMCP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import sqlite3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Initialize the MCP server with a friendly name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mcp = FastMCP("Community Chatters")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Define a tool to fetch the top chatters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 from the SQLite database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@mcp.tool()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def get_top_chatters():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"""Retrieve the top chatters sorted by number of messages."""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    # Connect to the SQLite database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conn = sqlite3.connect('community.db')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cursor = conn.cursor()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sql = </a:t>
            </a:r>
            <a:r>
              <a:rPr lang="en" sz="9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"select name, messages from chatters order by messages"</a:t>
            </a:r>
            <a:endParaRPr sz="9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cursor.execute("")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results = cursor.fetchall()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conn.close()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chatters = [{"name": name, "messages": messages} 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for name, messages in results]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return chatters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# Run the MCP server locally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if __name__ == '__main__':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mcp.run()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20" name="Google Shape;220;p32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550" y="3173500"/>
            <a:ext cx="2278376" cy="151889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/>
        </p:nvSpPr>
        <p:spPr>
          <a:xfrm>
            <a:off x="-44350" y="-90000"/>
            <a:ext cx="29265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Sam Altman at TED 2025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4753750" y="2797575"/>
            <a:ext cx="43488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https://www.youtube.com/watch?v=5MWT_doo68k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TED - Chris Anderson Interviews Sam Altman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3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3749" y="62400"/>
            <a:ext cx="4348749" cy="267785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8" name="Google Shape;228;p33"/>
          <p:cNvSpPr txBox="1"/>
          <p:nvPr/>
        </p:nvSpPr>
        <p:spPr>
          <a:xfrm>
            <a:off x="108050" y="418325"/>
            <a:ext cx="4382400" cy="4636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has been rapidly releasing new models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 - 500 million weekly active users - and rapidly growing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development will be transformed through agentic software engineering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rather than fearing job replacement, people should view AI as a tool that increases capabilities, similar to previous technological revolutions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a need for new economic models for creative content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is planning to release a powerful open-source model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potential risks including bioterror, cybersecurity challenges, and self-improving AI that could lead to loss of control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has a framework to evaluate models before release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of developing safe agentic systems. "a good product is a safe product"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in establishing rigorous testing frameworks for advanced AI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collective value preferences of hundreds of millions of users rather than decisions made by small elite groups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Hope AI can help humans make wiser collective decisions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Altman is most excited about AI for science, believing it will accelerate scientific discovery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describes AI development as an "unbelievable exponential curve" that will continue far beyond what we currently call AGI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 envisions a future of "incredible material abundance" where his children will grow up in a world where AI is always smarter than humans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- 1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164050" y="1653825"/>
            <a:ext cx="4452000" cy="66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UI agents in Copilot Studio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to automate desktop and web workflows without APIs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https://www.microsoft.com/en-us/microsoft-copilot/blog/copilot-studio/announcing-computer-use-microsoft-copilot-studio-ui-automation/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12175" y="2561325"/>
            <a:ext cx="44520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Veo 2 in Gemini API, AI Studio, and mobile app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for text-to-video generation - very realistic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https://developers.googleblog.com/en/veo-2-video-generation-now-generally-available/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164050" y="3330525"/>
            <a:ext cx="44520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Ai2 DataDecide - a suite of open models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14 model sizes (from 4M parameters up to 1B parameters)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provide </a:t>
            </a: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recommendations about the best and most cost-effective benchmarks, prediction methods, and metrics to use to make decisions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https://allenai.org/blog/datadecide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164050" y="4515225"/>
            <a:ext cx="4452000" cy="387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ByteDance Seaweed-7B video foundation model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https://seaweed.video/seaweed.pdf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9425" y="1298325"/>
            <a:ext cx="1229891" cy="11727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8" name="Google Shape;78;p1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9430" y="2535771"/>
            <a:ext cx="1920274" cy="730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9422" y="3372600"/>
            <a:ext cx="2209300" cy="8276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80" name="Google Shape;80;p16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8944" y="4272525"/>
            <a:ext cx="2618575" cy="7654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1" name="Google Shape;81;p16"/>
          <p:cNvSpPr txBox="1"/>
          <p:nvPr/>
        </p:nvSpPr>
        <p:spPr>
          <a:xfrm>
            <a:off x="164050" y="562950"/>
            <a:ext cx="4452000" cy="942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image generation via API - gpt-image-1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Pricing (per 1M tokens): text-in:$5; image-in:$10, image-out:$40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 practice, this translates to roughly $0.02, $0.07, and $0.19 per generated image for low, medium, and high-quality images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https://openai.com/index/image-generation-api/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1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9431" y="596207"/>
            <a:ext cx="2535918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/>
        </p:nvSpPr>
        <p:spPr>
          <a:xfrm>
            <a:off x="-44350" y="-90000"/>
            <a:ext cx="4568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Why Lazy Entrepreneurs Earn More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34"/>
          <p:cNvSpPr txBox="1"/>
          <p:nvPr/>
        </p:nvSpPr>
        <p:spPr>
          <a:xfrm>
            <a:off x="108050" y="418325"/>
            <a:ext cx="4382400" cy="3343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Lazy Entrepreneurs Earn More Money Than You</a:t>
            </a:r>
            <a:b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Ryan Deiss 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https://www.youtube.com/watch?v=34UPt_fDuy0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Scaling businesses through "strategic laziness" - achieving more by doing less (focus) through leverage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Commit to Doing Less. Maintain a "don't do list" and follow the seven-project rule, which limits new yearly projects to seven, with only three active simultaneously. This forces prioritization of impact over activity.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Shift from Tasks to Assets: Transform your to-do list from one-time tasks (verbs) to reusable assets (nouns) by creating systems, templates, and processes that eliminate repetitive work.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Reward Asset Creation: Change company culture by incentivizing employees who build systems rather than just complete tasks. Dice implemented bonuses for team members who created useful systems or playbooks.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Measure Revenue Per Employee: Track this metric to encourage building systems rather than simply adding headcount. Improving this number indicates increased leverage.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5" name="Google Shape;235;p3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4700" y="1259550"/>
            <a:ext cx="4348749" cy="220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5"/>
          <p:cNvSpPr txBox="1"/>
          <p:nvPr/>
        </p:nvSpPr>
        <p:spPr>
          <a:xfrm>
            <a:off x="55075" y="52750"/>
            <a:ext cx="4452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the top LLMs releases in 2025 so far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55075" y="554800"/>
            <a:ext cx="2601600" cy="375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January 2025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Qwen2.5 Qwen-Plus-0125, Qwen2.5-Max (Alibaba)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DeepSeek-R1 (DeepSeek)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MiniMax-Text-01 (MiniMax)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GLM-4-Plus-0111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Gemini-2.0-Flash-Thinking-Exp-01-21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Gemini-2.0-Flash-001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Gemma-3-27B-it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Kimi-1.5 (Moonshot 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February 2025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Gemini-2.0-Pro-Exp-02-05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Gemini-2.0-Flash-Lite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Gemini-2.0-Flash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Grok-3-Preview-02-24 (xAI)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Grok-3 (xAI)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Claude 3.7 Sonnet (thinking-32k) (Anthropic)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Hunyuan-TurboS-20250226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GPT-4.5 (OpenAI)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March 2025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Gemini-2.5-Pro-Exp-03-25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2.5 Pro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DeepSeek-V3-0324 (DeepSeek)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Command A (03-2025)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Step-2-16K-Exp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ChatGPT-4o-latest (OpenAI, March 26)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35"/>
          <p:cNvSpPr txBox="1"/>
          <p:nvPr/>
        </p:nvSpPr>
        <p:spPr>
          <a:xfrm>
            <a:off x="2710325" y="554800"/>
            <a:ext cx="2015700" cy="2789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April 2025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o3 (April 16)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 o4-mini (April 16)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o3-2025-04-16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o4-mini-2025-04-16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GPT-4.1 (April 14)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GPT-4.1-mini (April 14)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GPT-4.1-2025-04-14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GPT-4.1-mini-2025-04-14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Gemma-3-27B-it-QAT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Gemini-2.5-Flash-Preview-04-17 </a:t>
            </a:r>
            <a:b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(Google DeepMind, April 17)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Gemini 2.5 Flash (Google DeepMind)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 4 (Behemoth) (Meta AI, April 5)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o1-preview (OpenAI)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o3-mini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o3-mini-high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QwQ-32B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Nemotron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Nvidia Eagle 2.5 8B Video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35"/>
          <p:cNvSpPr txBox="1"/>
          <p:nvPr/>
        </p:nvSpPr>
        <p:spPr>
          <a:xfrm>
            <a:off x="4779675" y="554800"/>
            <a:ext cx="4316100" cy="480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China is leading open-source development: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https://huggingface.co/collections/zh-ai-community/april-2025-open-releases-from-the-chinese-community-67ea699965f6e4c135cab10f</a:t>
            </a:r>
            <a:r>
              <a:rPr lang="en" sz="9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4" name="Google Shape;244;p35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77309" y="3271649"/>
            <a:ext cx="1718468" cy="14499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45" name="Google Shape;245;p35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66450" y="3271649"/>
            <a:ext cx="1969237" cy="92394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46" name="Google Shape;246;p35"/>
          <p:cNvSpPr txBox="1"/>
          <p:nvPr/>
        </p:nvSpPr>
        <p:spPr>
          <a:xfrm>
            <a:off x="4779825" y="1108900"/>
            <a:ext cx="43161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Moonshot AI - Kimi 1.5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https://www.moonshot.cn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Kimi 1.5 (a.k.a. Kimi k1.5) is a direct competitor to leading Western models like OpenAI’s GPT-4o and Anthropic’s Claude series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particularly excelling in tasks that require reasoning, code generation, and multimodal understanding (text, images, and code). Multilingual (Chinese, English, ...)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Context length: up to 200,000 characters (2M in Chinese)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96.2% score on the MATH 500 benchmark and ranked in the 94th percentile on Codeforces, a competitive coding platform.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model is not on lmsys leaderboard yet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Moonshot AI is a Beijing-based, founded by Zhilin Yang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6"/>
          <p:cNvSpPr txBox="1"/>
          <p:nvPr/>
        </p:nvSpPr>
        <p:spPr>
          <a:xfrm>
            <a:off x="6736325" y="52350"/>
            <a:ext cx="2356200" cy="526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Starting Elo rating = 1000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95% CI = Confidence Interval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https://en.wikipedia.org/wiki/Elo_rating_system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6"/>
          <p:cNvSpPr txBox="1"/>
          <p:nvPr/>
        </p:nvSpPr>
        <p:spPr>
          <a:xfrm>
            <a:off x="38150" y="-45262"/>
            <a:ext cx="45570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Crowd-sourced "LM Arena" Leaderboard</a:t>
            </a:r>
            <a:endParaRPr sz="20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6"/>
          <p:cNvSpPr txBox="1"/>
          <p:nvPr/>
        </p:nvSpPr>
        <p:spPr>
          <a:xfrm>
            <a:off x="1783275" y="261020"/>
            <a:ext cx="2191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https://chat.lmsys.org/?leaderboard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https://lmarena.ai/?leaderboard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9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https://openlm.ai/chatbot-arena/</a:t>
            </a:r>
            <a:r>
              <a:rPr lang="en"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https://beta.lmarena.ai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6"/>
          <p:cNvSpPr txBox="1"/>
          <p:nvPr/>
        </p:nvSpPr>
        <p:spPr>
          <a:xfrm>
            <a:off x="58461" y="614219"/>
            <a:ext cx="139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English-only queries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6"/>
          <p:cNvSpPr txBox="1"/>
          <p:nvPr/>
        </p:nvSpPr>
        <p:spPr>
          <a:xfrm>
            <a:off x="5061974" y="58421"/>
            <a:ext cx="1605600" cy="5265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#models: 229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Total #votes: 2,887,373</a:t>
            </a:r>
            <a:endParaRPr sz="1100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1F2937"/>
                </a:solidFill>
                <a:highlight>
                  <a:schemeClr val="lt1"/>
                </a:highlight>
                <a:latin typeface="Calibri"/>
                <a:ea typeface="Calibri"/>
                <a:cs typeface="Calibri"/>
                <a:sym typeface="Calibri"/>
              </a:rPr>
              <a:t>Last updated: 2025-04-22</a:t>
            </a:r>
            <a:endParaRPr sz="1100" b="0" i="0" u="none" strike="noStrike" cap="none">
              <a:solidFill>
                <a:srgbClr val="1F2937"/>
              </a:solidFill>
              <a:highlight>
                <a:schemeClr val="lt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4405064" y="615259"/>
            <a:ext cx="5523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1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Coding</a:t>
            </a: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36"/>
          <p:cNvSpPr txBox="1"/>
          <p:nvPr/>
        </p:nvSpPr>
        <p:spPr>
          <a:xfrm>
            <a:off x="275884" y="2351547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36"/>
          <p:cNvSpPr/>
          <p:nvPr/>
        </p:nvSpPr>
        <p:spPr>
          <a:xfrm>
            <a:off x="573028" y="1969099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36"/>
          <p:cNvSpPr/>
          <p:nvPr/>
        </p:nvSpPr>
        <p:spPr>
          <a:xfrm>
            <a:off x="4611666" y="3729591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36"/>
          <p:cNvSpPr/>
          <p:nvPr/>
        </p:nvSpPr>
        <p:spPr>
          <a:xfrm>
            <a:off x="4611654" y="2755380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36"/>
          <p:cNvSpPr/>
          <p:nvPr/>
        </p:nvSpPr>
        <p:spPr>
          <a:xfrm>
            <a:off x="574724" y="334683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6"/>
          <p:cNvSpPr/>
          <p:nvPr/>
        </p:nvSpPr>
        <p:spPr>
          <a:xfrm>
            <a:off x="575150" y="313600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6"/>
          <p:cNvSpPr/>
          <p:nvPr/>
        </p:nvSpPr>
        <p:spPr>
          <a:xfrm>
            <a:off x="4611666" y="392212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6"/>
          <p:cNvSpPr/>
          <p:nvPr/>
        </p:nvSpPr>
        <p:spPr>
          <a:xfrm>
            <a:off x="4604846" y="234807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36"/>
          <p:cNvSpPr/>
          <p:nvPr/>
        </p:nvSpPr>
        <p:spPr>
          <a:xfrm>
            <a:off x="4604898" y="254446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36"/>
          <p:cNvSpPr/>
          <p:nvPr/>
        </p:nvSpPr>
        <p:spPr>
          <a:xfrm>
            <a:off x="576125" y="391477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36"/>
          <p:cNvSpPr/>
          <p:nvPr/>
        </p:nvSpPr>
        <p:spPr>
          <a:xfrm>
            <a:off x="574719" y="2561260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36"/>
          <p:cNvSpPr/>
          <p:nvPr/>
        </p:nvSpPr>
        <p:spPr>
          <a:xfrm>
            <a:off x="574716" y="4498296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4311095" y="2144345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36"/>
          <p:cNvSpPr/>
          <p:nvPr/>
        </p:nvSpPr>
        <p:spPr>
          <a:xfrm>
            <a:off x="4611552" y="215563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36"/>
          <p:cNvSpPr/>
          <p:nvPr/>
        </p:nvSpPr>
        <p:spPr>
          <a:xfrm>
            <a:off x="4606883" y="353378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411325" y="4286878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 flipH="1">
            <a:off x="498252" y="1769681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 flipH="1">
            <a:off x="4535877" y="1960919"/>
            <a:ext cx="194400" cy="1416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latin typeface="Calibri"/>
                <a:ea typeface="Calibri"/>
                <a:cs typeface="Calibri"/>
                <a:sym typeface="Calibri"/>
              </a:rPr>
              <a:t>x.ai</a:t>
            </a:r>
            <a:endParaRPr sz="800" b="0" i="0" u="none" strike="noStrike" cap="none">
              <a:solidFill>
                <a:srgbClr val="1F2937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6"/>
          <p:cNvSpPr/>
          <p:nvPr/>
        </p:nvSpPr>
        <p:spPr>
          <a:xfrm>
            <a:off x="4604898" y="3344512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36"/>
          <p:cNvSpPr/>
          <p:nvPr/>
        </p:nvSpPr>
        <p:spPr>
          <a:xfrm>
            <a:off x="575649" y="1384351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36"/>
          <p:cNvSpPr/>
          <p:nvPr/>
        </p:nvSpPr>
        <p:spPr>
          <a:xfrm>
            <a:off x="435398" y="3919164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36"/>
          <p:cNvSpPr/>
          <p:nvPr/>
        </p:nvSpPr>
        <p:spPr>
          <a:xfrm>
            <a:off x="4611616" y="4872066"/>
            <a:ext cx="125400" cy="125400"/>
          </a:xfrm>
          <a:prstGeom prst="ellipse">
            <a:avLst/>
          </a:prstGeom>
          <a:solidFill>
            <a:srgbClr val="3C78D8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36"/>
          <p:cNvSpPr/>
          <p:nvPr/>
        </p:nvSpPr>
        <p:spPr>
          <a:xfrm>
            <a:off x="575649" y="1190498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0" name="Google Shape;280;p36"/>
          <p:cNvSpPr/>
          <p:nvPr/>
        </p:nvSpPr>
        <p:spPr>
          <a:xfrm>
            <a:off x="4604783" y="119048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4312837" y="3133556"/>
            <a:ext cx="2889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36"/>
          <p:cNvSpPr/>
          <p:nvPr/>
        </p:nvSpPr>
        <p:spPr>
          <a:xfrm>
            <a:off x="4613294" y="3144845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36"/>
          <p:cNvSpPr/>
          <p:nvPr/>
        </p:nvSpPr>
        <p:spPr>
          <a:xfrm>
            <a:off x="575649" y="156961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6"/>
          <p:cNvSpPr txBox="1"/>
          <p:nvPr/>
        </p:nvSpPr>
        <p:spPr>
          <a:xfrm>
            <a:off x="284281" y="2935815"/>
            <a:ext cx="287100" cy="1416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800" b="0" i="0" u="none" strike="noStrike" cap="none">
                <a:solidFill>
                  <a:srgbClr val="1F2937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China</a:t>
            </a:r>
            <a:endParaRPr sz="800" b="0" i="0" u="none" strike="noStrike" cap="none">
              <a:solidFill>
                <a:srgbClr val="1F2937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6"/>
          <p:cNvSpPr/>
          <p:nvPr/>
        </p:nvSpPr>
        <p:spPr>
          <a:xfrm>
            <a:off x="575150" y="2944209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36"/>
          <p:cNvSpPr/>
          <p:nvPr/>
        </p:nvSpPr>
        <p:spPr>
          <a:xfrm>
            <a:off x="575150" y="2358794"/>
            <a:ext cx="125400" cy="125400"/>
          </a:xfrm>
          <a:prstGeom prst="ellipse">
            <a:avLst/>
          </a:prstGeom>
          <a:solidFill>
            <a:srgbClr val="6AA84F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36"/>
          <p:cNvSpPr/>
          <p:nvPr/>
        </p:nvSpPr>
        <p:spPr>
          <a:xfrm>
            <a:off x="4611669" y="4496532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36"/>
          <p:cNvSpPr/>
          <p:nvPr/>
        </p:nvSpPr>
        <p:spPr>
          <a:xfrm>
            <a:off x="4611666" y="411651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36"/>
          <p:cNvSpPr/>
          <p:nvPr/>
        </p:nvSpPr>
        <p:spPr>
          <a:xfrm>
            <a:off x="573012" y="2751846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36"/>
          <p:cNvSpPr/>
          <p:nvPr/>
        </p:nvSpPr>
        <p:spPr>
          <a:xfrm>
            <a:off x="574724" y="4111952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36"/>
          <p:cNvSpPr/>
          <p:nvPr/>
        </p:nvSpPr>
        <p:spPr>
          <a:xfrm>
            <a:off x="4604846" y="139603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36"/>
          <p:cNvSpPr txBox="1"/>
          <p:nvPr/>
        </p:nvSpPr>
        <p:spPr>
          <a:xfrm>
            <a:off x="7976850" y="4709800"/>
            <a:ext cx="1115400" cy="326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Llama-4-Maverick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still on 30+ place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36"/>
          <p:cNvSpPr txBox="1"/>
          <p:nvPr/>
        </p:nvSpPr>
        <p:spPr>
          <a:xfrm>
            <a:off x="6102600" y="620200"/>
            <a:ext cx="2989800" cy="203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 Arena is now "Arena Intelligence Inc."</a:t>
            </a:r>
            <a:endParaRPr sz="9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36"/>
          <p:cNvSpPr/>
          <p:nvPr/>
        </p:nvSpPr>
        <p:spPr>
          <a:xfrm>
            <a:off x="575649" y="2155280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6"/>
          <p:cNvSpPr/>
          <p:nvPr/>
        </p:nvSpPr>
        <p:spPr>
          <a:xfrm>
            <a:off x="573012" y="3527248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6"/>
          <p:cNvSpPr/>
          <p:nvPr/>
        </p:nvSpPr>
        <p:spPr>
          <a:xfrm>
            <a:off x="574724" y="3716042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36"/>
          <p:cNvSpPr/>
          <p:nvPr/>
        </p:nvSpPr>
        <p:spPr>
          <a:xfrm>
            <a:off x="574724" y="4690847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36"/>
          <p:cNvSpPr/>
          <p:nvPr/>
        </p:nvSpPr>
        <p:spPr>
          <a:xfrm>
            <a:off x="574724" y="4886859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6"/>
          <p:cNvSpPr/>
          <p:nvPr/>
        </p:nvSpPr>
        <p:spPr>
          <a:xfrm>
            <a:off x="4611552" y="1576628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6"/>
          <p:cNvSpPr/>
          <p:nvPr/>
        </p:nvSpPr>
        <p:spPr>
          <a:xfrm>
            <a:off x="4604846" y="1782173"/>
            <a:ext cx="125400" cy="125400"/>
          </a:xfrm>
          <a:prstGeom prst="ellipse">
            <a:avLst/>
          </a:prstGeom>
          <a:solidFill>
            <a:srgbClr val="FF00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6"/>
          <p:cNvSpPr/>
          <p:nvPr/>
        </p:nvSpPr>
        <p:spPr>
          <a:xfrm>
            <a:off x="4604898" y="2944144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6"/>
          <p:cNvSpPr/>
          <p:nvPr/>
        </p:nvSpPr>
        <p:spPr>
          <a:xfrm>
            <a:off x="4611666" y="4304125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6"/>
          <p:cNvSpPr/>
          <p:nvPr/>
        </p:nvSpPr>
        <p:spPr>
          <a:xfrm>
            <a:off x="4611666" y="4691894"/>
            <a:ext cx="125400" cy="125400"/>
          </a:xfrm>
          <a:prstGeom prst="ellipse">
            <a:avLst/>
          </a:prstGeom>
          <a:solidFill>
            <a:srgbClr val="FFFF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36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52328" y="858575"/>
            <a:ext cx="2923638" cy="421142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305" name="Google Shape;305;p36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482" y="858575"/>
            <a:ext cx="2923650" cy="421145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0" name="Google Shape;310;p37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5238" y="1203525"/>
            <a:ext cx="1570556" cy="1570556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7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37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●"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3" name="Google Shape;313;p37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2341" y="3664175"/>
            <a:ext cx="858450" cy="311906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p37"/>
          <p:cNvSpPr txBox="1"/>
          <p:nvPr/>
        </p:nvSpPr>
        <p:spPr>
          <a:xfrm>
            <a:off x="6837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" sz="1600" b="0" i="0" u="sng" strike="noStrike" cap="none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7"/>
          <p:cNvSpPr txBox="1"/>
          <p:nvPr/>
        </p:nvSpPr>
        <p:spPr>
          <a:xfrm>
            <a:off x="307603" y="4360974"/>
            <a:ext cx="209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Enterprise AI Systems</a:t>
            </a:r>
            <a:endParaRPr sz="16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8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0"/>
              <a:buFont typeface="Arial"/>
              <a:buNone/>
            </a:pPr>
            <a:r>
              <a:rPr lang="en" sz="7000" b="1" i="0" u="none" strike="noStrike" cap="none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 i="0" u="none" strike="noStrike" cap="none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55075" y="52750"/>
            <a:ext cx="21471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- 2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65315" y="470700"/>
            <a:ext cx="4452000" cy="2050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Gemini 2.5 Flash - hybrid reasoning AI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 in preview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matches o4-mini, outperforms Claude 3.5 Sonnet on reasoning/STEM benchmarks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new "thinking budget" control (up to 24k tokens) to optimize cost vs. quality vs speed. Turning off reasoning slashes costs from $3.50 to $0.60 per million tokens. Model adjusts its reasoning effort based on task complexity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Strong performance across reasoning, STEM, and visual reasoning benchmarks, despite coming in at a fraction of the cost of rivals.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Available via API through Google AI Studio and Vertex AI, and is also appearing as an experimental option within the Gemini app.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65315" y="2700917"/>
            <a:ext cx="4452000" cy="238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Google Sheets' new AI formula 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In any cell, type =AI("your prompt", [optional cell reference]) 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with specific prompts like "Summarize this customer feedback in three bullet points."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Apply your formula to multiple cells by dragging the corner handle down an entire column for batch processing.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Combine with standard functions like IF() and CONCATENATE() to create powerful workflows, and use "Refresh and insert" anytime you need updated content.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Pro tip: You can also include formatting instructions directly in your prompt, such as "in table format" or "as a numbered list," to control how your output appears in the cell.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https://youtu.be/6UNM0DQ2diw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0" name="Google Shape;90;p17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17175" y="600175"/>
            <a:ext cx="2765799" cy="17912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1" name="Google Shape;91;p17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37453" y="2884937"/>
            <a:ext cx="4321886" cy="202088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- 3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5075" y="525825"/>
            <a:ext cx="4452000" cy="2696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Meta PerceptionLM (PLM) - open 8B vision-language model </a:t>
            </a: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trained without distillation for video understanding</a:t>
            </a:r>
            <a:br>
              <a:rPr lang="en" sz="1200">
                <a:latin typeface="Calibri"/>
                <a:ea typeface="Calibri"/>
                <a:cs typeface="Calibri"/>
                <a:sym typeface="Calibri"/>
              </a:rPr>
            </a:b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https://ai.meta.com/research/publications/perceptionlm-open-access-data-and-models-for-detailed-visual-understanding/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Perception Encoder shows SOTA performance in visual understanding, excelling at tasks like ID’ing camouflaged animals or tracking movements.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Locate 3D enables precise object understanding for AI, with Meta publishing a dataset of 130,000 spatial language annotations for training.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Collaborative Reasoner framework tests how well AI systems work together, showing nearly 30% better performance vs. working alone.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55075" y="3444125"/>
            <a:ext cx="4452000" cy="1403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d1: Scaling Reasoning in Diffusion via Reinforcement Learning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https://arxiv.org/abs/2504.12216v1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https://github.com/dllm-reasoning/d1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20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https://youtu.be/7fKF4pboPXs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The researchers demonstrated that their d1 framework consistently improves reasoning performance across multiple mathematical and logical tasks when applied to LLaDA-8B-Instruct (a state-of-the-art dLLM)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11351" y="3918143"/>
            <a:ext cx="3799398" cy="1051874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0" name="Google Shape;100;p18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662" y="191725"/>
            <a:ext cx="3962774" cy="201705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01" name="Google Shape;101;p18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9962" y="2544788"/>
            <a:ext cx="1605174" cy="12733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/>
        </p:nvSpPr>
        <p:spPr>
          <a:xfrm>
            <a:off x="115200" y="519975"/>
            <a:ext cx="4337700" cy="418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We post our AI Updates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Every Friday after 3pm EST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It is usually 25-30 min long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Links to slides are under the videos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2200">
                <a:latin typeface="Calibri"/>
                <a:ea typeface="Calibri"/>
                <a:cs typeface="Calibri"/>
                <a:sym typeface="Calibri"/>
              </a:rPr>
              <a:t>Subscribe to our YouTube channel to get notified when new videos are posted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" sz="1800" b="1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https://www.youtube.com/@lev-selector</a:t>
            </a:r>
            <a:r>
              <a:rPr lang="en" sz="1800" b="1"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7" name="Google Shape;107;p1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96750" y="519975"/>
            <a:ext cx="4448501" cy="3864501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3-Level Prompting System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20"/>
          <p:cNvSpPr txBox="1"/>
          <p:nvPr/>
        </p:nvSpPr>
        <p:spPr>
          <a:xfrm>
            <a:off x="102100" y="561075"/>
            <a:ext cx="4975200" cy="362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3-Level Prompting System That Makes AI Insanely Useful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https://medium.com/age-of-awareness/the-3-level-prompting-system-that-makes-ai-insanely-useful-c37f9e64d547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Three progressive levels: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Level 1: The 5-Ingredient Prompt Framework (TCREI)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Task - Define what AI should do using persona, verb, and output format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Context - Provide details about goal, audience, and tone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References - Show examples of desired style/format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Evaluate - Review output for usefulness and accuracy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Iterate - Refine until results meet needs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Level 2: Iteration Techniques (SSMC)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Simplify - Break complex prompts into digestible steps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Shift Perspective - Reframe AI's role to unlock different thinking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Modify Language - Change phrasing, tone, or structure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Constraints - Set boundaries to improve creativity and clarity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Level 3: Advanced Techniques</a:t>
            </a:r>
            <a:endParaRPr sz="12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Prompt Chaining - Feed one AI output into the next prompt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Chain of Thought - Ask AI to explain reasoning step-by-step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Tree of Thought - Explore multiple reasoning paths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342900" marR="0" lvl="1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○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Meta Prompting - Ask AI to write better prompts for you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8650" y="52750"/>
            <a:ext cx="3349775" cy="5024652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OpenEvals - Agent Self Healing Code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102100" y="561075"/>
            <a:ext cx="4975200" cy="75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OpenEvals - Agent Self Healing 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 second LLM to judge/evaluate the generated code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https://github.com/langchain-ai/openevals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" sz="12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https://www.youtube.com/watch?v=fKxSTCu7IE0</a:t>
            </a:r>
            <a:r>
              <a:rPr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1"/>
          <p:cNvSpPr txBox="1"/>
          <p:nvPr/>
        </p:nvSpPr>
        <p:spPr>
          <a:xfrm>
            <a:off x="102100" y="1500200"/>
            <a:ext cx="4975200" cy="3204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pip install openevals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openevals.llm import create_llm_as_judge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from openevals.prompts import CONCISENESS_PROMPT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export OPENAI_API_KEY="your_openai_api_key"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conciseness_evaluator = create_llm_as_judge(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# CONCISENESS_PROMPT is just an f-string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prompt=CONCISENESS_PROMPT,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model="openai:o3-mini",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inputs = "... your prompt ..."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outputs = "... LLM response ..."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eval_result = conciseness_evaluator(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inputs=inputs,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 outputs=outputs,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print(eval_result)</a:t>
            </a:r>
            <a:endParaRPr sz="9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3325" y="153525"/>
            <a:ext cx="2901079" cy="7572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- 2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164050" y="585725"/>
            <a:ext cx="4452000" cy="664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Chinese Huawei's 910C GPU to ship in May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910C chip performs on par with Nvidia’s H100.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https://opentools.ai/news/huawei-set-to-shake-up-ai-scene-with-new-910c-chip-amid-us-restrictions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2450" y="174163"/>
            <a:ext cx="1580325" cy="15803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0" name="Google Shape;130;p22"/>
          <p:cNvSpPr txBox="1"/>
          <p:nvPr/>
        </p:nvSpPr>
        <p:spPr>
          <a:xfrm>
            <a:off x="164050" y="2152100"/>
            <a:ext cx="4452000" cy="121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51% of internet traffic is from automated bots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37% is malicious (bad bots)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14% are good bots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Much of the current expansion is fueled by criminal use of AI, which is likely to increase.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https://www.securityweek.com/bot-traffic-surpasses-humans-online-driven-by-ai-and-criminal-innovation/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2450" y="1890326"/>
            <a:ext cx="2837975" cy="19665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32" name="Google Shape;132;p22"/>
          <p:cNvSpPr txBox="1"/>
          <p:nvPr/>
        </p:nvSpPr>
        <p:spPr>
          <a:xfrm>
            <a:off x="164050" y="4089325"/>
            <a:ext cx="4452000" cy="711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Films made with AI can win Oscars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Academy of Motion Picture Arts and Sciences opens the door for AI-assisted films to compete for Oscars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https://opentools.ai/news/lights-camera-ai-ction-oscars-now-open-to-ai-assisted-films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 </a:t>
            </a:r>
            <a:endParaRPr sz="7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3" name="Google Shape;133;p22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2450" y="3992700"/>
            <a:ext cx="1527525" cy="10183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/>
        </p:nvSpPr>
        <p:spPr>
          <a:xfrm>
            <a:off x="55075" y="52750"/>
            <a:ext cx="42969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 Updates - 3</a:t>
            </a:r>
            <a:endParaRPr sz="2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3"/>
          <p:cNvSpPr txBox="1"/>
          <p:nvPr/>
        </p:nvSpPr>
        <p:spPr>
          <a:xfrm>
            <a:off x="164050" y="433325"/>
            <a:ext cx="4452000" cy="849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China to sell 1,000+ humanoid robots in 2025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Six manufactures (including Unitree, AgiBot, ...)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Total expected revenue $616 Mln this year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https://www.scmp.com/tech/tech-trends/article/3307356/chinas-humanoid-robot-sector-enters-mass-production-unitree-agibot-among-pack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0" name="Google Shape;140;p2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0175" y="214600"/>
            <a:ext cx="1905600" cy="1270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41" name="Google Shape;141;p23"/>
          <p:cNvSpPr txBox="1"/>
          <p:nvPr/>
        </p:nvSpPr>
        <p:spPr>
          <a:xfrm>
            <a:off x="164035" y="1349075"/>
            <a:ext cx="4452000" cy="126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7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Nemotron-H (Hybrid Mamba-Transformer) models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replace most self-attention layers with Mamba layers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3x faster inference, maintains accuracy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8B and 56B parameter models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MiniPuzzle compressed 47B (20% speedup)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FP8 training recipe for BF16-parity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95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https://arxiv.org/abs/2504.03624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164035" y="2671500"/>
            <a:ext cx="4452000" cy="89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2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Nvidia's Eagle 2.5 VLMs</a:t>
            </a:r>
            <a:endParaRPr sz="12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long-context multimodal learning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33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Char char="●"/>
            </a:pPr>
            <a:r>
              <a:rPr lang="en" sz="1200">
                <a:latin typeface="Calibri"/>
                <a:ea typeface="Calibri"/>
                <a:cs typeface="Calibri"/>
                <a:sym typeface="Calibri"/>
              </a:rPr>
              <a:t>8B version matches GPT-4o and Qwen2.5-VL-72B on long-video understanding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https://x.com/arankomatsuzaki/status/1914517474370052425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23"/>
          <p:cNvSpPr txBox="1"/>
          <p:nvPr/>
        </p:nvSpPr>
        <p:spPr>
          <a:xfrm>
            <a:off x="164035" y="3739500"/>
            <a:ext cx="4452000" cy="341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Calibri"/>
              <a:buChar char="●"/>
            </a:pPr>
            <a:r>
              <a:rPr lang="en" sz="12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Claude Code: Best practices for agentic coding</a:t>
            </a:r>
            <a:endParaRPr sz="9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14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Font typeface="Calibri"/>
              <a:buChar char="●"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https://www.anthropic.com/engineering/claude-code-best-practices</a:t>
            </a:r>
            <a:r>
              <a:rPr lang="en" sz="9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23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3950" y="3410850"/>
            <a:ext cx="4296899" cy="1510636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66658" y="1893736"/>
            <a:ext cx="2339942" cy="1265088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46" name="Google Shape;146;p23"/>
          <p:cNvPicPr preferRelativeResize="0"/>
          <p:nvPr/>
        </p:nvPicPr>
        <p:blipFill>
          <a:blip r:embed="rId10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4250" y="1893724"/>
            <a:ext cx="1845043" cy="1265089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3512</Words>
  <Application>Microsoft Macintosh PowerPoint</Application>
  <PresentationFormat>On-screen Show (16:9)</PresentationFormat>
  <Paragraphs>386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Roboto Mono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Lev Selector</cp:lastModifiedBy>
  <cp:revision>2</cp:revision>
  <dcterms:modified xsi:type="dcterms:W3CDTF">2025-04-25T02:21:21Z</dcterms:modified>
</cp:coreProperties>
</file>