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017CFF-A6B0-45D3-B519-4AAEB2BD9519}">
  <a:tblStyle styleId="{04017CFF-A6B0-45D3-B519-4AAEB2BD951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449fd7132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449fd71324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44a46942c4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44a46942c4_4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62fc5d1d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362fc5d1d3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449fd71324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449fd71324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44a46942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44a46942c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3d6d0be6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33d6d0be6b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6e87fcb5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36e87fcb5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3d72b05d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33d72b05d8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449fd713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3449fd7132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6ea2a900f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36ea2a900f4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63090ddc1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363090ddc1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4aedf8b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44aedf8b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44a469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44a469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d6c9cf4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3d6c9cf4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6d35a6c0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6d35a6c0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c8d76057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6c8d76057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artificialintelligence-news.com/news/tencent-hunyuan3d-polygen-a-model-for-art-grade-3d-assets/"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hcompany.ai" TargetMode="External"/><Relationship Id="rId5" Type="http://schemas.openxmlformats.org/officeDocument/2006/relationships/image" Target="../media/image21.png"/><Relationship Id="rId4" Type="http://schemas.openxmlformats.org/officeDocument/2006/relationships/hyperlink" Target="https://blog.character.ai/character-ais-real-time-video-breakthrough/" TargetMode="External"/><Relationship Id="rId9" Type="http://schemas.openxmlformats.org/officeDocument/2006/relationships/image" Target="../media/image24.jpe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9.png"/><Relationship Id="rId3" Type="http://schemas.openxmlformats.org/officeDocument/2006/relationships/hyperlink" Target="https://www.orchids.app" TargetMode="External"/><Relationship Id="rId7" Type="http://schemas.openxmlformats.org/officeDocument/2006/relationships/hyperlink" Target="https://www.youtube.com/watch?v=Ip2_wpHLv-k" TargetMode="External"/><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u8tjByJtFrg" TargetMode="External"/><Relationship Id="rId11" Type="http://schemas.openxmlformats.org/officeDocument/2006/relationships/image" Target="../media/image27.png"/><Relationship Id="rId5" Type="http://schemas.openxmlformats.org/officeDocument/2006/relationships/hyperlink" Target="https://www.wired.com/story/openai-new-hires-scaling/" TargetMode="External"/><Relationship Id="rId15" Type="http://schemas.openxmlformats.org/officeDocument/2006/relationships/image" Target="../media/image31.png"/><Relationship Id="rId10" Type="http://schemas.openxmlformats.org/officeDocument/2006/relationships/hyperlink" Target="https://venturebeat.com/ai/new-1-5b-router-model-achieves-93-accuracy-without-costly-retraining/" TargetMode="External"/><Relationship Id="rId4" Type="http://schemas.openxmlformats.org/officeDocument/2006/relationships/image" Target="../media/image25.png"/><Relationship Id="rId9" Type="http://schemas.openxmlformats.org/officeDocument/2006/relationships/hyperlink" Target="https://www.testingcatalog.com/claude-neptune-v3-shows-major-math-gains-in-red-team-testing/" TargetMode="External"/><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hyperlink" Target="https://comet.perplexity.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news/why-a16z-vc-believes-cluely-210644108.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techcrunch.com/2025/07/03/cluelys-arr-doubled-in-a-week-to-7m-founder-roy-lee-says-but-rivals-are-coming/" TargetMode="External"/></Relationships>
</file>

<file path=ppt/slides/_rels/slide14.xml.rels><?xml version="1.0" encoding="UTF-8" standalone="yes"?>
<Relationships xmlns="http://schemas.openxmlformats.org/package/2006/relationships"><Relationship Id="rId13" Type="http://schemas.openxmlformats.org/officeDocument/2006/relationships/hyperlink" Target="https://www.augmentcode.com" TargetMode="External"/><Relationship Id="rId18" Type="http://schemas.openxmlformats.org/officeDocument/2006/relationships/hyperlink" Target="https://cline.bot" TargetMode="External"/><Relationship Id="rId26" Type="http://schemas.openxmlformats.org/officeDocument/2006/relationships/hyperlink" Target="https://www.coderabbit.ai" TargetMode="External"/><Relationship Id="rId39" Type="http://schemas.openxmlformats.org/officeDocument/2006/relationships/hyperlink" Target="https://github.com/RooCodeInc/Roo-Code" TargetMode="External"/><Relationship Id="rId21" Type="http://schemas.openxmlformats.org/officeDocument/2006/relationships/hyperlink" Target="https://docs.aws.amazon.com/codewhisperer" TargetMode="External"/><Relationship Id="rId34" Type="http://schemas.openxmlformats.org/officeDocument/2006/relationships/hyperlink" Target="https://github.com/OpenInterpreter/open-interpreter" TargetMode="External"/><Relationship Id="rId7" Type="http://schemas.openxmlformats.org/officeDocument/2006/relationships/hyperlink" Target="https://www.cursor.com" TargetMode="External"/><Relationship Id="rId12" Type="http://schemas.openxmlformats.org/officeDocument/2006/relationships/hyperlink" Target="https://askcodi.com" TargetMode="External"/><Relationship Id="rId17" Type="http://schemas.openxmlformats.org/officeDocument/2006/relationships/hyperlink" Target="https://getclaudia.org" TargetMode="External"/><Relationship Id="rId25" Type="http://schemas.openxmlformats.org/officeDocument/2006/relationships/hyperlink" Target="https://www.jetbrains.com/ai/" TargetMode="External"/><Relationship Id="rId33" Type="http://schemas.openxmlformats.org/officeDocument/2006/relationships/hyperlink" Target="https://github.com/openai/codex" TargetMode="External"/><Relationship Id="rId38" Type="http://schemas.openxmlformats.org/officeDocument/2006/relationships/hyperlink" Target="https://www.pythagora.ai" TargetMode="External"/><Relationship Id="rId2" Type="http://schemas.openxmlformats.org/officeDocument/2006/relationships/notesSlide" Target="../notesSlides/notesSlide14.xml"/><Relationship Id="rId16" Type="http://schemas.openxmlformats.org/officeDocument/2006/relationships/hyperlink" Target="https://www.anthropic.com/claude-code" TargetMode="External"/><Relationship Id="rId20" Type="http://schemas.openxmlformats.org/officeDocument/2006/relationships/hyperlink" Target="https://www.tabnine.com" TargetMode="External"/><Relationship Id="rId29" Type="http://schemas.openxmlformats.org/officeDocument/2006/relationships/hyperlink" Target="https://sourcery.ai" TargetMode="External"/><Relationship Id="rId1" Type="http://schemas.openxmlformats.org/officeDocument/2006/relationships/slideLayout" Target="../slideLayouts/slideLayout1.xml"/><Relationship Id="rId6" Type="http://schemas.openxmlformats.org/officeDocument/2006/relationships/hyperlink" Target="https://replit.com" TargetMode="External"/><Relationship Id="rId11" Type="http://schemas.openxmlformats.org/officeDocument/2006/relationships/hyperlink" Target="https://base44.com" TargetMode="External"/><Relationship Id="rId24" Type="http://schemas.openxmlformats.org/officeDocument/2006/relationships/hyperlink" Target="https://visualstudio.microsoft.com/services/intellicode" TargetMode="External"/><Relationship Id="rId32" Type="http://schemas.openxmlformats.org/officeDocument/2006/relationships/hyperlink" Target="https://zencoder.ai" TargetMode="External"/><Relationship Id="rId37" Type="http://schemas.openxmlformats.org/officeDocument/2006/relationships/hyperlink" Target="https://github.com/MiniMax-AI/MiniMax-M1" TargetMode="External"/><Relationship Id="rId40" Type="http://schemas.openxmlformats.org/officeDocument/2006/relationships/hyperlink" Target="https://docs.roocode.com" TargetMode="External"/><Relationship Id="rId5" Type="http://schemas.openxmlformats.org/officeDocument/2006/relationships/hyperlink" Target="https://v0.dev" TargetMode="External"/><Relationship Id="rId15" Type="http://schemas.openxmlformats.org/officeDocument/2006/relationships/hyperlink" Target="https://aider.chat" TargetMode="External"/><Relationship Id="rId23" Type="http://schemas.openxmlformats.org/officeDocument/2006/relationships/hyperlink" Target="https://codeassist.google" TargetMode="External"/><Relationship Id="rId28" Type="http://schemas.openxmlformats.org/officeDocument/2006/relationships/hyperlink" Target="https://www.pixee.ai" TargetMode="External"/><Relationship Id="rId36" Type="http://schemas.openxmlformats.org/officeDocument/2006/relationships/hyperlink" Target="https://github.com/sst/opencode" TargetMode="External"/><Relationship Id="rId10" Type="http://schemas.openxmlformats.org/officeDocument/2006/relationships/hyperlink" Target="https://github.com/features/copilot" TargetMode="External"/><Relationship Id="rId19" Type="http://schemas.openxmlformats.org/officeDocument/2006/relationships/hyperlink" Target="https://devin.ai" TargetMode="External"/><Relationship Id="rId31" Type="http://schemas.openxmlformats.org/officeDocument/2006/relationships/hyperlink" Target="https://github.com/TabbyML/tabby" TargetMode="External"/><Relationship Id="rId4" Type="http://schemas.openxmlformats.org/officeDocument/2006/relationships/hyperlink" Target="https://lovable.dev" TargetMode="External"/><Relationship Id="rId9" Type="http://schemas.openxmlformats.org/officeDocument/2006/relationships/hyperlink" Target="https://www.qodo.ai" TargetMode="External"/><Relationship Id="rId14" Type="http://schemas.openxmlformats.org/officeDocument/2006/relationships/hyperlink" Target="https://snyk.io" TargetMode="External"/><Relationship Id="rId22" Type="http://schemas.openxmlformats.org/officeDocument/2006/relationships/hyperlink" Target="https://aws.amazon.com/q/developer/" TargetMode="External"/><Relationship Id="rId27" Type="http://schemas.openxmlformats.org/officeDocument/2006/relationships/hyperlink" Target="https://www.codiga.io" TargetMode="External"/><Relationship Id="rId30" Type="http://schemas.openxmlformats.org/officeDocument/2006/relationships/hyperlink" Target="https://github.com/fauxpilot/fauxpilot" TargetMode="External"/><Relationship Id="rId35" Type="http://schemas.openxmlformats.org/officeDocument/2006/relationships/hyperlink" Target="https://www.warp.dev" TargetMode="External"/><Relationship Id="rId8" Type="http://schemas.openxmlformats.org/officeDocument/2006/relationships/hyperlink" Target="https://codeium.com/windsurf" TargetMode="External"/><Relationship Id="rId3" Type="http://schemas.openxmlformats.org/officeDocument/2006/relationships/hyperlink" Target="https://bolt.ne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cprize.org/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hyperlink" Target="https://sakana.ai/ab-mct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lets-code-future/after-1-000-failed-prompts-i-accidentally-unlocked-chatgpts-superpower-923eb67a324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swlh/how-to-build-a-boring-ai-startup-that-quietly-hits-10m-arr-1a92285f0cf8"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x.com/OpenAI/status/1905331956856050135" TargetMode="External"/><Relationship Id="rId26" Type="http://schemas.openxmlformats.org/officeDocument/2006/relationships/hyperlink" Target="https://openai.com/index/o1-and-new-tools-for-developers/" TargetMode="External"/><Relationship Id="rId39" Type="http://schemas.openxmlformats.org/officeDocument/2006/relationships/hyperlink" Target="http://aistudio.google.com/app/prompts/new_chat?model=gemini-2.5-flash-preview-04-17" TargetMode="External"/><Relationship Id="rId21" Type="http://schemas.openxmlformats.org/officeDocument/2006/relationships/hyperlink" Target="http://aistudio.google.com/app/prompts/new_chat?model=gemini-2.5-flash" TargetMode="External"/><Relationship Id="rId34" Type="http://schemas.openxmlformats.org/officeDocument/2006/relationships/hyperlink" Target="http://aistudio.google.com/app/prompts/new_chat?model=gemini-2.5-pro-preview-06-05" TargetMode="External"/><Relationship Id="rId7" Type="http://schemas.openxmlformats.org/officeDocument/2006/relationships/hyperlink" Target="https://openlm.ai/chatbot-arena/"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 TargetMode="External"/><Relationship Id="rId20" Type="http://schemas.openxmlformats.org/officeDocument/2006/relationships/hyperlink" Target="https://www.anthropic.com/news/claude-4" TargetMode="External"/><Relationship Id="rId29" Type="http://schemas.openxmlformats.org/officeDocument/2006/relationships/hyperlink" Target="https://api-docs.deepseek.com/news/news250120" TargetMode="External"/><Relationship Id="rId41" Type="http://schemas.openxmlformats.org/officeDocument/2006/relationships/hyperlink" Target="https://www.anthropic.com/claude/haiku" TargetMode="External"/><Relationship Id="rId1" Type="http://schemas.openxmlformats.org/officeDocument/2006/relationships/slideLayout" Target="../slideLayouts/slideLayout1.xml"/><Relationship Id="rId6" Type="http://schemas.openxmlformats.org/officeDocument/2006/relationships/hyperlink" Target="https://web.lmarena.ai/leaderboard"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x.ai/blog/grok-3" TargetMode="External"/><Relationship Id="rId32" Type="http://schemas.openxmlformats.org/officeDocument/2006/relationships/hyperlink" Target="https://cloud.tencent.com/document/product/1729/104753" TargetMode="External"/><Relationship Id="rId37" Type="http://schemas.openxmlformats.org/officeDocument/2006/relationships/hyperlink" Target="https://huggingface.co/deepseek-ai/DeepSeek-V3-0324" TargetMode="External"/><Relationship Id="rId40" Type="http://schemas.openxmlformats.org/officeDocument/2006/relationships/hyperlink" Target="https://openai.com/index/openai-o3-mini/" TargetMode="External"/><Relationship Id="rId5" Type="http://schemas.openxmlformats.org/officeDocument/2006/relationships/hyperlink" Target="https://lmarena.ai/leaderboard/text" TargetMode="External"/><Relationship Id="rId15" Type="http://schemas.openxmlformats.org/officeDocument/2006/relationships/hyperlink" Target="https://artificialanalysis.ai/models/grok-4" TargetMode="External"/><Relationship Id="rId23" Type="http://schemas.openxmlformats.org/officeDocument/2006/relationships/hyperlink" Target="https://openai.com/index/gpt-4-1/" TargetMode="External"/><Relationship Id="rId28" Type="http://schemas.openxmlformats.org/officeDocument/2006/relationships/hyperlink" Target="https://www.minimax.io/news/minimaxm1" TargetMode="External"/><Relationship Id="rId36" Type="http://schemas.openxmlformats.org/officeDocument/2006/relationships/hyperlink" Target="https://www.anthropic.com/claude/sonnet" TargetMode="External"/><Relationship Id="rId10" Type="http://schemas.openxmlformats.org/officeDocument/2006/relationships/hyperlink" Target="https://www.stack-ai.com/llm-leaderboard" TargetMode="External"/><Relationship Id="rId19" Type="http://schemas.openxmlformats.org/officeDocument/2006/relationships/hyperlink" Target="https://openai.com/index/introducing-gpt-4-5/" TargetMode="External"/><Relationship Id="rId31" Type="http://schemas.openxmlformats.org/officeDocument/2006/relationships/hyperlink" Target="https://www.anthropic.com/news/claude-3-7-sonnet"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epoch.ai/data/ai-benchmarking-dashboard" TargetMode="External"/><Relationship Id="rId22" Type="http://schemas.openxmlformats.org/officeDocument/2006/relationships/hyperlink" Target="https://api-docs.deepseek.com/news/news250528" TargetMode="External"/><Relationship Id="rId27" Type="http://schemas.openxmlformats.org/officeDocument/2006/relationships/hyperlink" Target="https://api-docs.deepseek.com/news/news250325" TargetMode="External"/><Relationship Id="rId30" Type="http://schemas.openxmlformats.org/officeDocument/2006/relationships/hyperlink" Target="http://aistudio.google.com/app/prompts/new_chat?model=gemini-2.5-flash-lite-preview-06-17" TargetMode="External"/><Relationship Id="rId35" Type="http://schemas.openxmlformats.org/officeDocument/2006/relationships/hyperlink" Target="http://aistudio.google.com/app/prompts/new_chat?model=gemini-2.5-flash-preview-05-20" TargetMode="External"/><Relationship Id="rId8" Type="http://schemas.openxmlformats.org/officeDocument/2006/relationships/hyperlink" Target="https://beta.lmarena.ai" TargetMode="External"/><Relationship Id="rId3" Type="http://schemas.openxmlformats.org/officeDocument/2006/relationships/hyperlink" Target="https://en.wikipedia.org/wiki/Elo_rating_system" TargetMode="External"/><Relationship Id="rId12" Type="http://schemas.openxmlformats.org/officeDocument/2006/relationships/hyperlink" Target="https://huggingface.co/open-llm-leaderboard" TargetMode="External"/><Relationship Id="rId17" Type="http://schemas.openxmlformats.org/officeDocument/2006/relationships/hyperlink" Target="https://openai.com/index/introducing-o3-and-o4-mini/" TargetMode="External"/><Relationship Id="rId25" Type="http://schemas.openxmlformats.org/officeDocument/2006/relationships/hyperlink" Target="https://qwenlm.github.io/blog/qwen3/" TargetMode="External"/><Relationship Id="rId33" Type="http://schemas.openxmlformats.org/officeDocument/2006/relationships/hyperlink" Target="https://platform.openai.com/docs/models/o1" TargetMode="External"/><Relationship Id="rId38" Type="http://schemas.openxmlformats.org/officeDocument/2006/relationships/hyperlink" Target="https://mistral.ai/news/mistral-medium-3"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itmedialab/Health-LL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1.jpe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8" Type="http://schemas.openxmlformats.org/officeDocument/2006/relationships/hyperlink" Target="https://www.rtrvr.ai/docs/tool-use" TargetMode="External"/><Relationship Id="rId13" Type="http://schemas.openxmlformats.org/officeDocument/2006/relationships/hyperlink" Target="https://www.youtube.com/watch?v=uit40B6MMuc" TargetMode="External"/><Relationship Id="rId3" Type="http://schemas.openxmlformats.org/officeDocument/2006/relationships/hyperlink" Target="http://rtrvr.ai" TargetMode="External"/><Relationship Id="rId7" Type="http://schemas.openxmlformats.org/officeDocument/2006/relationships/hyperlink" Target="https://www.rtrvr.ai/blog/web-bench-results" TargetMode="External"/><Relationship Id="rId12" Type="http://schemas.openxmlformats.org/officeDocument/2006/relationships/hyperlink" Target="https://www.youtube.com/watch?v=K-7Tk3fqUY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rtrvr.ai/docs/introduction" TargetMode="External"/><Relationship Id="rId11" Type="http://schemas.openxmlformats.org/officeDocument/2006/relationships/hyperlink" Target="https://www.rtrvr.ai/docs/graph-generation" TargetMode="External"/><Relationship Id="rId5" Type="http://schemas.openxmlformats.org/officeDocument/2006/relationships/hyperlink" Target="https://bestaiagents.ai/agent/rtrvr.ai" TargetMode="External"/><Relationship Id="rId15" Type="http://schemas.openxmlformats.org/officeDocument/2006/relationships/image" Target="../media/image42.png"/><Relationship Id="rId10" Type="http://schemas.openxmlformats.org/officeDocument/2006/relationships/hyperlink" Target="https://news.ycombinator.com/item?id=42496918" TargetMode="External"/><Relationship Id="rId4" Type="http://schemas.openxmlformats.org/officeDocument/2006/relationships/hyperlink" Target="https://rtrvr.ai" TargetMode="External"/><Relationship Id="rId9" Type="http://schemas.openxmlformats.org/officeDocument/2006/relationships/hyperlink" Target="https://www.rtrvr.ai/blog/ai-function-calling" TargetMode="External"/><Relationship Id="rId14" Type="http://schemas.openxmlformats.org/officeDocument/2006/relationships/hyperlink" Target="https://chromewebstore.google.com/detail/rtrvrai-ai-web-agent/jldogdgepmcedfdhgnmclgemehfhpomg"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hyperlink" Target="https://www.cnbc.com/2025/07/02/microsoft-laying-off-about-9000-employees-in-latest-round-of-cuts.html" TargetMode="External"/><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MtYsUdfZPMA" TargetMode="External"/><Relationship Id="rId7" Type="http://schemas.openxmlformats.org/officeDocument/2006/relationships/hyperlink" Target="https://artificialanalysis.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artificialanalysis.ai/models/grok-4"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KtWVjR26CM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ocs.praison.ai/docs/index" TargetMode="External"/><Relationship Id="rId5" Type="http://schemas.openxmlformats.org/officeDocument/2006/relationships/hyperlink" Target="https://x.ai/api" TargetMode="External"/><Relationship Id="rId4" Type="http://schemas.openxmlformats.org/officeDocument/2006/relationships/hyperlink" Target="https://mer.vin/2025/07/xai-sdk-api/"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huggingface.co/blog/smollm3" TargetMode="External"/><Relationship Id="rId7" Type="http://schemas.openxmlformats.org/officeDocument/2006/relationships/hyperlink" Target="https://github.com/alexiglad/EB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saastr.com/the-1-1b-vc-fund-that-4xd-in-two-years-then-got-acquired-by-meta/" TargetMode="External"/><Relationship Id="rId5" Type="http://schemas.openxmlformats.org/officeDocument/2006/relationships/image" Target="../media/image3.png"/><Relationship Id="rId4" Type="http://schemas.openxmlformats.org/officeDocument/2006/relationships/hyperlink" Target="https://github.com/huggingface/blog/blob/main/smollm3.md" TargetMode="Externa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x.com/nrqa__/status/1940425696108851509" TargetMode="External"/><Relationship Id="rId3" Type="http://schemas.openxmlformats.org/officeDocument/2006/relationships/hyperlink" Target="https://www.linkedin.com/company/surge-ai/" TargetMode="External"/><Relationship Id="rId7" Type="http://schemas.openxmlformats.org/officeDocument/2006/relationships/hyperlink" Target="https://epoch.ai/data/large-scale-ai-mode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hyperlink" Target="https://www.surgehq.ai" TargetMode="Externa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nature.com/articles/s41586-025-09044-5" TargetMode="External"/><Relationship Id="rId7" Type="http://schemas.openxmlformats.org/officeDocument/2006/relationships/hyperlink" Target="https://github.com/swyxio/swyxdotio/issues/536" TargetMode="External"/><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x.com/swyx/status/1942437525525790838" TargetMode="External"/><Relationship Id="rId11" Type="http://schemas.openxmlformats.org/officeDocument/2006/relationships/image" Target="../media/image14.png"/><Relationship Id="rId5" Type="http://schemas.openxmlformats.org/officeDocument/2006/relationships/hyperlink" Target="https://www.anthropic.com/claude-code" TargetMode="External"/><Relationship Id="rId10" Type="http://schemas.openxmlformats.org/officeDocument/2006/relationships/image" Target="../media/image13.png"/><Relationship Id="rId4" Type="http://schemas.openxmlformats.org/officeDocument/2006/relationships/hyperlink" Target="https://www.youtube.com/watch?v=a7ccv_fMoNA" TargetMode="External"/><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0.png"/><Relationship Id="rId3" Type="http://schemas.openxmlformats.org/officeDocument/2006/relationships/hyperlink" Target="https://www.marktechpost.com/2025/07/02/together-ai-releases-deepswe-a-fully-open-source-rl-trained-coding-agent-based-on-qwen3-32b-and-achieves-59-on-swebench/" TargetMode="External"/><Relationship Id="rId7" Type="http://schemas.openxmlformats.org/officeDocument/2006/relationships/image" Target="../media/image16.jpeg"/><Relationship Id="rId12" Type="http://schemas.openxmlformats.org/officeDocument/2006/relationships/hyperlink" Target="https://www.philschmid.de/gemini-with-memory"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reuters.com/technology/baidu-launches-ai-video-generator-overhauls-search-features-2025-07-02/" TargetMode="External"/><Relationship Id="rId11" Type="http://schemas.openxmlformats.org/officeDocument/2006/relationships/hyperlink" Target="https://github.com/mem0ai/mem0" TargetMode="External"/><Relationship Id="rId5" Type="http://schemas.openxmlformats.org/officeDocument/2006/relationships/hyperlink" Target="https://techcrunch.com/2025/07/02/perplexity-launches-a-200-monthly-subscription-plan/" TargetMode="External"/><Relationship Id="rId10" Type="http://schemas.openxmlformats.org/officeDocument/2006/relationships/image" Target="../media/image19.jpeg"/><Relationship Id="rId4" Type="http://schemas.openxmlformats.org/officeDocument/2006/relationships/hyperlink" Target="https://www.marktechpost.com/2025/07/03/deepseek-r1t2-chimera-200-faster-than-r1-0528-with-improved-reasoning-and-compact-output/" TargetMode="External"/><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04795"/>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xAI's Grok 4</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HuggingFace SmolLM3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acquired NFDG fund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Energy-Based Transformers</a:t>
            </a:r>
            <a:endParaRPr b="1">
              <a:solidFill>
                <a:srgbClr val="3C78D8"/>
              </a:solidFill>
              <a:latin typeface="Calibri"/>
              <a:ea typeface="Calibri"/>
              <a:cs typeface="Calibri"/>
              <a:sym typeface="Calibri"/>
            </a:endParaRPr>
          </a:p>
        </p:txBody>
      </p:sp>
      <p:sp>
        <p:nvSpPr>
          <p:cNvPr id="64" name="Google Shape;64;p15"/>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15339"/>
            <a:ext cx="45024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Medical Diagnostics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rtrvr.ai - Agent running in Chrome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841692"/>
            <a:ext cx="4420200" cy="3250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Surge AI Raising $1B at $15B+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Huge AI Models ($10M+ to train) launch 2/month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Kimi-Researcher - autonomous research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restructured its AI organization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Small room-temp. quantum computers use light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Stop Using Cursor - a Guide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"Claude Code" in VSCode &amp; PyCharm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Nano in Chrome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DeepSWE Open-Source Coding Agent - Together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 R1T2 Chimera by TNG (Germany)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2.5 + Mem0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Baidu launches AI video generator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launches a $200/mo “Max” plan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Hunyuan3D-2.1 - generate 3D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Data industry consolidating</a:t>
            </a:r>
            <a:endParaRPr b="1">
              <a:solidFill>
                <a:srgbClr val="3C78D8"/>
              </a:solidFill>
              <a:latin typeface="Calibri"/>
              <a:ea typeface="Calibri"/>
              <a:cs typeface="Calibri"/>
              <a:sym typeface="Calibri"/>
            </a:endParaRPr>
          </a:p>
        </p:txBody>
      </p:sp>
      <p:sp>
        <p:nvSpPr>
          <p:cNvPr id="67" name="Google Shape;67;p15"/>
          <p:cNvSpPr txBox="1"/>
          <p:nvPr/>
        </p:nvSpPr>
        <p:spPr>
          <a:xfrm>
            <a:off x="4576975" y="701647"/>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 Company Holo1 open-source action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Cursor pricing scandal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Character.AI’s Real-Time Video Generation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Orchids - Build beautiful apps and websites with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Neptune 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hits $4 Trillion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Katanemo Labs 1.5B router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Hallucinations Explained - short video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Comet AI-powered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CLI to Rename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Cluely - Invisible Real-Time Help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Agents for Coding - updated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ARC-AGI-2 Top Scores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Alisa 4-D Prompting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Context Engineering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Path to $10M ARR in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Accelerates Longevity Research</a:t>
            </a:r>
            <a:endParaRPr b="1">
              <a:solidFill>
                <a:srgbClr val="3C78D8"/>
              </a:solidFill>
              <a:latin typeface="Calibri"/>
              <a:ea typeface="Calibri"/>
              <a:cs typeface="Calibri"/>
              <a:sym typeface="Calibri"/>
            </a:endParaRPr>
          </a:p>
        </p:txBody>
      </p:sp>
      <p:sp>
        <p:nvSpPr>
          <p:cNvPr id="68" name="Google Shape;68;p15"/>
          <p:cNvSpPr txBox="1"/>
          <p:nvPr/>
        </p:nvSpPr>
        <p:spPr>
          <a:xfrm>
            <a:off x="4459050" y="79850"/>
            <a:ext cx="4620300" cy="480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Vibe Coding;   Vibe Browsing;   Vibe Drawing; </a:t>
            </a:r>
            <a:endParaRPr sz="15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Vibe Writing;   Vibe Music Making;   ...</a:t>
            </a:r>
            <a:endParaRPr sz="15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5" name="Google Shape;215;p24"/>
          <p:cNvSpPr txBox="1"/>
          <p:nvPr/>
        </p:nvSpPr>
        <p:spPr>
          <a:xfrm>
            <a:off x="55075" y="347614"/>
            <a:ext cx="4446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Tencent Hunyuan3D-2.1 - generate 3D images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 2.1 - </a:t>
            </a:r>
            <a:r>
              <a:rPr lang="en" sz="1200" b="1">
                <a:solidFill>
                  <a:srgbClr val="3C78D8"/>
                </a:solidFill>
                <a:latin typeface="Calibri"/>
                <a:ea typeface="Calibri"/>
                <a:cs typeface="Calibri"/>
                <a:sym typeface="Calibri"/>
              </a:rPr>
              <a:t>open‑source</a:t>
            </a:r>
            <a:r>
              <a:rPr lang="en" sz="1200">
                <a:solidFill>
                  <a:schemeClr val="dk1"/>
                </a:solidFill>
                <a:latin typeface="Calibri"/>
                <a:ea typeface="Calibri"/>
                <a:cs typeface="Calibri"/>
                <a:sym typeface="Calibri"/>
              </a:rPr>
              <a:t>, fully released weights and training code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physics‑based rendering (PBR)</a:t>
            </a:r>
            <a:r>
              <a:rPr lang="en" sz="1200">
                <a:solidFill>
                  <a:schemeClr val="dk1"/>
                </a:solidFill>
                <a:latin typeface="Calibri"/>
                <a:ea typeface="Calibri"/>
                <a:cs typeface="Calibri"/>
                <a:sym typeface="Calibri"/>
              </a:rPr>
              <a:t> texture synthesis pipeline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photorealistic </a:t>
            </a:r>
            <a:r>
              <a:rPr lang="en" sz="1200">
                <a:solidFill>
                  <a:schemeClr val="dk1"/>
                </a:solidFill>
                <a:latin typeface="Calibri"/>
                <a:ea typeface="Calibri"/>
                <a:cs typeface="Calibri"/>
                <a:sym typeface="Calibri"/>
              </a:rPr>
              <a:t>materials with lifelike lighting and reflections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outperforms competitors in geometry quality and texture fidelity, making it a strong tool for developers and artists looking for production‑ready 3D generation</a:t>
            </a:r>
            <a:endParaRPr sz="12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3"/>
              </a:rPr>
              <a:t>https://www.artificialintelligence-news.com/news/tencent-hunyuan3d-polygen-a-model-for-art-grade-3d-assets/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6" name="Google Shape;216;p24"/>
          <p:cNvSpPr txBox="1"/>
          <p:nvPr/>
        </p:nvSpPr>
        <p:spPr>
          <a:xfrm>
            <a:off x="55075" y="2066161"/>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Data industry consolidating.</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Databricks buying Neon</a:t>
            </a:r>
            <a:r>
              <a:rPr lang="en" sz="1200">
                <a:solidFill>
                  <a:schemeClr val="dk1"/>
                </a:solidFill>
                <a:latin typeface="Calibri"/>
                <a:ea typeface="Calibri"/>
                <a:cs typeface="Calibri"/>
                <a:sym typeface="Calibri"/>
              </a:rPr>
              <a:t> for $1 billion and </a:t>
            </a:r>
            <a:r>
              <a:rPr lang="en" sz="1200" b="1">
                <a:solidFill>
                  <a:srgbClr val="3C78D8"/>
                </a:solidFill>
                <a:latin typeface="Calibri"/>
                <a:ea typeface="Calibri"/>
                <a:cs typeface="Calibri"/>
                <a:sym typeface="Calibri"/>
              </a:rPr>
              <a:t>Salesforce buying Informatica</a:t>
            </a:r>
            <a:r>
              <a:rPr lang="en" sz="1200">
                <a:solidFill>
                  <a:schemeClr val="dk1"/>
                </a:solidFill>
                <a:latin typeface="Calibri"/>
                <a:ea typeface="Calibri"/>
                <a:cs typeface="Calibri"/>
                <a:sym typeface="Calibri"/>
              </a:rPr>
              <a:t> for $8 billion</a:t>
            </a:r>
            <a:endParaRPr sz="1200">
              <a:solidFill>
                <a:schemeClr val="dk1"/>
              </a:solidFill>
              <a:latin typeface="Calibri"/>
              <a:ea typeface="Calibri"/>
              <a:cs typeface="Calibri"/>
              <a:sym typeface="Calibri"/>
            </a:endParaRPr>
          </a:p>
        </p:txBody>
      </p:sp>
      <p:sp>
        <p:nvSpPr>
          <p:cNvPr id="217" name="Google Shape;217;p24"/>
          <p:cNvSpPr txBox="1"/>
          <p:nvPr/>
        </p:nvSpPr>
        <p:spPr>
          <a:xfrm>
            <a:off x="6774000" y="4404391"/>
            <a:ext cx="22884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Character.AI’s Real-Time Video Generation</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4"/>
              </a:rPr>
              <a:t>https://blog.character.ai/character-ais-real-time-video-breakthrough/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8" name="Google Shape;218;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949158" y="1878273"/>
            <a:ext cx="1938075" cy="2465000"/>
          </a:xfrm>
          <a:prstGeom prst="rect">
            <a:avLst/>
          </a:prstGeom>
          <a:noFill/>
          <a:ln w="9525" cap="flat" cmpd="sng">
            <a:solidFill>
              <a:srgbClr val="FF0000"/>
            </a:solidFill>
            <a:prstDash val="solid"/>
            <a:round/>
            <a:headEnd type="none" w="sm" len="sm"/>
            <a:tailEnd type="none" w="sm" len="sm"/>
          </a:ln>
        </p:spPr>
      </p:pic>
      <p:sp>
        <p:nvSpPr>
          <p:cNvPr id="219" name="Google Shape;219;p24"/>
          <p:cNvSpPr txBox="1"/>
          <p:nvPr/>
        </p:nvSpPr>
        <p:spPr>
          <a:xfrm>
            <a:off x="55075" y="2647314"/>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H Company Holo1 open-source action model</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Powers </a:t>
            </a:r>
            <a:r>
              <a:rPr lang="en" sz="1200" b="1">
                <a:solidFill>
                  <a:srgbClr val="3C78D8"/>
                </a:solidFill>
                <a:latin typeface="Calibri"/>
                <a:ea typeface="Calibri"/>
                <a:cs typeface="Calibri"/>
                <a:sym typeface="Calibri"/>
              </a:rPr>
              <a:t>Surfer H web-browsing agent</a:t>
            </a:r>
            <a:r>
              <a:rPr lang="en" sz="1200">
                <a:solidFill>
                  <a:schemeClr val="dk1"/>
                </a:solidFill>
                <a:latin typeface="Calibri"/>
                <a:ea typeface="Calibri"/>
                <a:cs typeface="Calibri"/>
                <a:sym typeface="Calibri"/>
              </a:rPr>
              <a:t> (top on WebVoyager)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Holo1, you can automate multi-step browser workflows with SOTA accuracy outperforming OpenAI’s Operator, Gemini Flash,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 with RAG workflows, RPA suites, and multi-agent hubs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Typical costs just $0.11 – $0.13 per run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0" name="Google Shape;220;p24"/>
          <p:cNvSpPr txBox="1"/>
          <p:nvPr/>
        </p:nvSpPr>
        <p:spPr>
          <a:xfrm>
            <a:off x="55075" y="4059131"/>
            <a:ext cx="4446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 pricing scandal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has switched from 500 requests per month to a token-based model - which effectively increased price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customers are canceling and migrating to Claude Code and other alternatives</a:t>
            </a:r>
            <a:endParaRPr sz="1200">
              <a:solidFill>
                <a:schemeClr val="dk1"/>
              </a:solidFill>
              <a:latin typeface="Calibri"/>
              <a:ea typeface="Calibri"/>
              <a:cs typeface="Calibri"/>
              <a:sym typeface="Calibri"/>
            </a:endParaRPr>
          </a:p>
        </p:txBody>
      </p:sp>
      <p:pic>
        <p:nvPicPr>
          <p:cNvPr id="221" name="Google Shape;221;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31075" y="90875"/>
            <a:ext cx="3068950" cy="1726276"/>
          </a:xfrm>
          <a:prstGeom prst="rect">
            <a:avLst/>
          </a:prstGeom>
          <a:noFill/>
          <a:ln w="9525" cap="flat" cmpd="sng">
            <a:solidFill>
              <a:srgbClr val="FF0000"/>
            </a:solidFill>
            <a:prstDash val="solid"/>
            <a:round/>
            <a:headEnd type="none" w="sm" len="sm"/>
            <a:tailEnd type="none" w="sm" len="sm"/>
          </a:ln>
        </p:spPr>
      </p:pic>
      <p:pic>
        <p:nvPicPr>
          <p:cNvPr id="222" name="Google Shape;222;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64175" y="4059125"/>
            <a:ext cx="1039994" cy="942000"/>
          </a:xfrm>
          <a:prstGeom prst="rect">
            <a:avLst/>
          </a:prstGeom>
          <a:noFill/>
          <a:ln w="9525" cap="flat" cmpd="sng">
            <a:solidFill>
              <a:srgbClr val="FF0000"/>
            </a:solidFill>
            <a:prstDash val="solid"/>
            <a:round/>
            <a:headEnd type="none" w="sm" len="sm"/>
            <a:tailEnd type="none" w="sm" len="sm"/>
          </a:ln>
        </p:spPr>
      </p:pic>
      <p:pic>
        <p:nvPicPr>
          <p:cNvPr id="223" name="Google Shape;223;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1372" y="2831972"/>
            <a:ext cx="1674691" cy="94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29" name="Google Shape;229;p25"/>
          <p:cNvSpPr txBox="1"/>
          <p:nvPr/>
        </p:nvSpPr>
        <p:spPr>
          <a:xfrm>
            <a:off x="1826800" y="288175"/>
            <a:ext cx="3702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Orchids - Build beautiful apps and websites with AI</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no code required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https://www.orchids.app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0" name="Google Shape;230;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81950" y="60268"/>
            <a:ext cx="2460175" cy="1502751"/>
          </a:xfrm>
          <a:prstGeom prst="rect">
            <a:avLst/>
          </a:prstGeom>
          <a:noFill/>
          <a:ln w="9525" cap="flat" cmpd="sng">
            <a:solidFill>
              <a:srgbClr val="FF0000"/>
            </a:solidFill>
            <a:prstDash val="solid"/>
            <a:round/>
            <a:headEnd type="none" w="sm" len="sm"/>
            <a:tailEnd type="none" w="sm" len="sm"/>
          </a:ln>
        </p:spPr>
      </p:pic>
      <p:sp>
        <p:nvSpPr>
          <p:cNvPr id="231" name="Google Shape;231;p25"/>
          <p:cNvSpPr txBox="1"/>
          <p:nvPr/>
        </p:nvSpPr>
        <p:spPr>
          <a:xfrm>
            <a:off x="55075" y="990325"/>
            <a:ext cx="4154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3C78D8"/>
                </a:solidFill>
                <a:latin typeface="Calibri"/>
                <a:ea typeface="Calibri"/>
                <a:cs typeface="Calibri"/>
                <a:sym typeface="Calibri"/>
              </a:rPr>
              <a:t>Meta poaches </a:t>
            </a:r>
            <a:r>
              <a:rPr lang="en" sz="1200" b="1">
                <a:solidFill>
                  <a:srgbClr val="FF0000"/>
                </a:solidFill>
                <a:latin typeface="Calibri"/>
                <a:ea typeface="Calibri"/>
                <a:cs typeface="Calibri"/>
                <a:sym typeface="Calibri"/>
              </a:rPr>
              <a:t>Ruoming Pang</a:t>
            </a:r>
            <a:r>
              <a:rPr lang="en" sz="1200" b="1">
                <a:solidFill>
                  <a:srgbClr val="3C78D8"/>
                </a:solidFill>
                <a:latin typeface="Calibri"/>
                <a:ea typeface="Calibri"/>
                <a:cs typeface="Calibri"/>
                <a:sym typeface="Calibri"/>
              </a:rPr>
              <a:t>, Apple's head of AI models ($200+ Million spread over several years)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OpenAI is also poaching top talent from Tesla, xAI, and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https://www.wired.com/story/openai-new-hires-scaling/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32" name="Google Shape;232;p25"/>
          <p:cNvSpPr txBox="1"/>
          <p:nvPr/>
        </p:nvSpPr>
        <p:spPr>
          <a:xfrm>
            <a:off x="6423400" y="3321225"/>
            <a:ext cx="26595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AI Hallucinations Explained</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latin typeface="Calibri"/>
              <a:ea typeface="Calibri"/>
              <a:cs typeface="Calibri"/>
              <a:sym typeface="Calibri"/>
            </a:endParaRPr>
          </a:p>
          <a:p>
            <a:pPr marL="0" marR="0" lvl="0" indent="0" algn="ctr" rtl="0">
              <a:lnSpc>
                <a:spcPct val="100000"/>
              </a:lnSpc>
              <a:spcBef>
                <a:spcPts val="0"/>
              </a:spcBef>
              <a:spcAft>
                <a:spcPts val="0"/>
              </a:spcAft>
              <a:buNone/>
            </a:pPr>
            <a:r>
              <a:rPr lang="en" sz="1200">
                <a:latin typeface="Calibri"/>
                <a:ea typeface="Calibri"/>
                <a:cs typeface="Calibri"/>
                <a:sym typeface="Calibri"/>
              </a:rPr>
              <a:t>An LLM doesn't understand things. </a:t>
            </a:r>
            <a:endParaRPr sz="1200">
              <a:latin typeface="Calibri"/>
              <a:ea typeface="Calibri"/>
              <a:cs typeface="Calibri"/>
              <a:sym typeface="Calibri"/>
            </a:endParaRPr>
          </a:p>
          <a:p>
            <a:pPr marL="0" marR="0" lvl="0" indent="0" algn="ctr" rtl="0">
              <a:lnSpc>
                <a:spcPct val="100000"/>
              </a:lnSpc>
              <a:spcBef>
                <a:spcPts val="0"/>
              </a:spcBef>
              <a:spcAft>
                <a:spcPts val="0"/>
              </a:spcAft>
              <a:buNone/>
            </a:pPr>
            <a:r>
              <a:rPr lang="en" sz="1200">
                <a:latin typeface="Calibri"/>
                <a:ea typeface="Calibri"/>
                <a:cs typeface="Calibri"/>
                <a:sym typeface="Calibri"/>
              </a:rPr>
              <a:t>All it knows is the probabilities of words appearing in a given context.</a:t>
            </a:r>
            <a:endParaRPr sz="1200">
              <a:latin typeface="Calibri"/>
              <a:ea typeface="Calibri"/>
              <a:cs typeface="Calibri"/>
              <a:sym typeface="Calibri"/>
            </a:endParaRPr>
          </a:p>
          <a:p>
            <a:pPr marL="0" marR="0" lvl="0" indent="0" algn="ctr" rtl="0">
              <a:lnSpc>
                <a:spcPct val="100000"/>
              </a:lnSpc>
              <a:spcBef>
                <a:spcPts val="0"/>
              </a:spcBef>
              <a:spcAft>
                <a:spcPts val="0"/>
              </a:spcAft>
              <a:buNone/>
            </a:pPr>
            <a:endParaRPr sz="900">
              <a:latin typeface="Calibri"/>
              <a:ea typeface="Calibri"/>
              <a:cs typeface="Calibri"/>
              <a:sym typeface="Calibri"/>
            </a:endParaRPr>
          </a:p>
          <a:p>
            <a:pPr marL="0" marR="0" lvl="0" indent="0" algn="ctr" rtl="0">
              <a:lnSpc>
                <a:spcPct val="100000"/>
              </a:lnSpc>
              <a:spcBef>
                <a:spcPts val="0"/>
              </a:spcBef>
              <a:spcAft>
                <a:spcPts val="0"/>
              </a:spcAft>
              <a:buNone/>
            </a:pPr>
            <a:r>
              <a:rPr lang="en" sz="900" u="sng">
                <a:solidFill>
                  <a:schemeClr val="hlink"/>
                </a:solidFill>
                <a:latin typeface="Calibri"/>
                <a:ea typeface="Calibri"/>
                <a:cs typeface="Calibri"/>
                <a:sym typeface="Calibri"/>
                <a:hlinkClick r:id="rId6"/>
              </a:rPr>
              <a:t>https://www.youtube.com/watch?v=u8tjByJtFrg</a:t>
            </a:r>
            <a:endParaRPr sz="9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900" u="sng">
                <a:solidFill>
                  <a:schemeClr val="hlink"/>
                </a:solidFill>
                <a:latin typeface="Calibri"/>
                <a:ea typeface="Calibri"/>
                <a:cs typeface="Calibri"/>
                <a:sym typeface="Calibri"/>
                <a:hlinkClick r:id="rId7"/>
              </a:rPr>
              <a:t>https://www.youtube.com/watch?v=Ip2_wpHLv-k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3" name="Google Shape;233;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351384" y="1747525"/>
            <a:ext cx="1523923" cy="1502751"/>
          </a:xfrm>
          <a:prstGeom prst="rect">
            <a:avLst/>
          </a:prstGeom>
          <a:noFill/>
          <a:ln w="9525" cap="flat" cmpd="sng">
            <a:solidFill>
              <a:srgbClr val="FF0000"/>
            </a:solidFill>
            <a:prstDash val="solid"/>
            <a:round/>
            <a:headEnd type="none" w="sm" len="sm"/>
            <a:tailEnd type="none" w="sm" len="sm"/>
          </a:ln>
        </p:spPr>
      </p:pic>
      <p:sp>
        <p:nvSpPr>
          <p:cNvPr id="234" name="Google Shape;234;p25"/>
          <p:cNvSpPr txBox="1"/>
          <p:nvPr/>
        </p:nvSpPr>
        <p:spPr>
          <a:xfrm>
            <a:off x="55075" y="1842150"/>
            <a:ext cx="3345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Neptune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model in Claude family. Note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mathematical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https://www.testingcatalog.com/claude-neptune-v3-shows-major-math-gains-in-red-team-testing/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5" name="Google Shape;235;p25"/>
          <p:cNvSpPr txBox="1"/>
          <p:nvPr/>
        </p:nvSpPr>
        <p:spPr>
          <a:xfrm>
            <a:off x="3780800" y="3978200"/>
            <a:ext cx="2563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Katanemo Labs 1.5B router model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achieves 93% accuracy</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to intelligently map user queries to the most suitable LLM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https://venturebeat.com/ai/new-1-5b-router-model-achieves-93-accuracy-without-costly-retraining/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6" name="Google Shape;236;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897050" y="2836426"/>
            <a:ext cx="1093000" cy="1093025"/>
          </a:xfrm>
          <a:prstGeom prst="rect">
            <a:avLst/>
          </a:prstGeom>
          <a:noFill/>
          <a:ln w="9525" cap="flat" cmpd="sng">
            <a:solidFill>
              <a:srgbClr val="FF0000"/>
            </a:solidFill>
            <a:prstDash val="solid"/>
            <a:round/>
            <a:headEnd type="none" w="sm" len="sm"/>
            <a:tailEnd type="none" w="sm" len="sm"/>
          </a:ln>
        </p:spPr>
      </p:pic>
      <p:pic>
        <p:nvPicPr>
          <p:cNvPr id="237" name="Google Shape;237;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2844825" y="2607138"/>
            <a:ext cx="1939501" cy="1090969"/>
          </a:xfrm>
          <a:prstGeom prst="rect">
            <a:avLst/>
          </a:prstGeom>
          <a:noFill/>
          <a:ln w="9525" cap="flat" cmpd="sng">
            <a:solidFill>
              <a:srgbClr val="FF0000"/>
            </a:solidFill>
            <a:prstDash val="solid"/>
            <a:round/>
            <a:headEnd type="none" w="sm" len="sm"/>
            <a:tailEnd type="none" w="sm" len="sm"/>
          </a:ln>
        </p:spPr>
      </p:pic>
      <p:pic>
        <p:nvPicPr>
          <p:cNvPr id="238" name="Google Shape;238;p25"/>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3848100" y="1447375"/>
            <a:ext cx="1300500" cy="431375"/>
          </a:xfrm>
          <a:prstGeom prst="rect">
            <a:avLst/>
          </a:prstGeom>
          <a:noFill/>
          <a:ln>
            <a:noFill/>
          </a:ln>
        </p:spPr>
      </p:pic>
      <p:pic>
        <p:nvPicPr>
          <p:cNvPr id="239" name="Google Shape;239;p2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3897162" y="1848241"/>
            <a:ext cx="1202379" cy="326400"/>
          </a:xfrm>
          <a:prstGeom prst="rect">
            <a:avLst/>
          </a:prstGeom>
          <a:noFill/>
          <a:ln>
            <a:noFill/>
          </a:ln>
        </p:spPr>
      </p:pic>
      <p:pic>
        <p:nvPicPr>
          <p:cNvPr id="240" name="Google Shape;240;p25"/>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5077" y="3262650"/>
            <a:ext cx="2522450" cy="1832374"/>
          </a:xfrm>
          <a:prstGeom prst="rect">
            <a:avLst/>
          </a:prstGeom>
          <a:noFill/>
          <a:ln w="9525" cap="flat" cmpd="sng">
            <a:solidFill>
              <a:srgbClr val="FF0000"/>
            </a:solidFill>
            <a:prstDash val="solid"/>
            <a:round/>
            <a:headEnd type="none" w="sm" len="sm"/>
            <a:tailEnd type="none" w="sm" len="sm"/>
          </a:ln>
        </p:spPr>
      </p:pic>
      <p:sp>
        <p:nvSpPr>
          <p:cNvPr id="241" name="Google Shape;241;p25"/>
          <p:cNvSpPr txBox="1"/>
          <p:nvPr/>
        </p:nvSpPr>
        <p:spPr>
          <a:xfrm>
            <a:off x="1303825" y="3115950"/>
            <a:ext cx="1398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becomes first company to hit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$4 Trillion valuation</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47" name="Google Shape;247;p26"/>
          <p:cNvSpPr txBox="1"/>
          <p:nvPr/>
        </p:nvSpPr>
        <p:spPr>
          <a:xfrm>
            <a:off x="55075" y="394900"/>
            <a:ext cx="4461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Comet AI-powered browser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Comet will be available first to $200/mo Max subscribers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https://comet.perplexity.ai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8" name="Google Shape;248;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975" y="30025"/>
            <a:ext cx="1823425" cy="1302450"/>
          </a:xfrm>
          <a:prstGeom prst="rect">
            <a:avLst/>
          </a:prstGeom>
          <a:noFill/>
          <a:ln w="9525" cap="flat" cmpd="sng">
            <a:solidFill>
              <a:srgbClr val="FF0000"/>
            </a:solidFill>
            <a:prstDash val="solid"/>
            <a:round/>
            <a:headEnd type="none" w="sm" len="sm"/>
            <a:tailEnd type="none" w="sm" len="sm"/>
          </a:ln>
        </p:spPr>
      </p:pic>
      <p:sp>
        <p:nvSpPr>
          <p:cNvPr id="249" name="Google Shape;249;p26"/>
          <p:cNvSpPr txBox="1"/>
          <p:nvPr/>
        </p:nvSpPr>
        <p:spPr>
          <a:xfrm>
            <a:off x="55075" y="1130750"/>
            <a:ext cx="4461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CLI to Rename Images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 Gemini CLI: npm install -g @google/gemini-cli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authenticate with your Google account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 a single image analysis typing: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gemini </a:t>
            </a:r>
            <a:r>
              <a:rPr lang="en" sz="1200">
                <a:solidFill>
                  <a:srgbClr val="3C78D8"/>
                </a:solidFill>
                <a:latin typeface="Calibri"/>
                <a:ea typeface="Calibri"/>
                <a:cs typeface="Calibri"/>
                <a:sym typeface="Calibri"/>
              </a:rPr>
              <a:t>"Describe what's in [image1.png]"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Batch process: gemini </a:t>
            </a:r>
            <a:r>
              <a:rPr lang="en" sz="1200">
                <a:solidFill>
                  <a:srgbClr val="3C78D8"/>
                </a:solidFill>
                <a:latin typeface="Calibri"/>
                <a:ea typeface="Calibri"/>
                <a:cs typeface="Calibri"/>
                <a:sym typeface="Calibri"/>
              </a:rPr>
              <a:t>“Process all images in this folder. For each image, analyze the content and rename it with a descriptive filename with relevant keywords for SEO purposes.”</a:t>
            </a:r>
            <a:endParaRPr sz="1200">
              <a:solidFill>
                <a:srgbClr val="3C78D8"/>
              </a:solidFill>
              <a:latin typeface="Calibri"/>
              <a:ea typeface="Calibri"/>
              <a:cs typeface="Calibri"/>
              <a:sym typeface="Calibri"/>
            </a:endParaRPr>
          </a:p>
        </p:txBody>
      </p:sp>
      <p:pic>
        <p:nvPicPr>
          <p:cNvPr id="250" name="Google Shape;250;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05975" y="1484875"/>
            <a:ext cx="1579809" cy="114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p:nvPr/>
        </p:nvSpPr>
        <p:spPr>
          <a:xfrm>
            <a:off x="55075" y="10425"/>
            <a:ext cx="444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Cluely - Invisible Real-Time Help</a:t>
            </a:r>
            <a:endParaRPr sz="2000" b="1" i="0" u="none" strike="noStrike" cap="none">
              <a:solidFill>
                <a:schemeClr val="dk1"/>
              </a:solidFill>
              <a:latin typeface="Calibri"/>
              <a:ea typeface="Calibri"/>
              <a:cs typeface="Calibri"/>
              <a:sym typeface="Calibri"/>
            </a:endParaRPr>
          </a:p>
        </p:txBody>
      </p:sp>
      <p:sp>
        <p:nvSpPr>
          <p:cNvPr id="256" name="Google Shape;256;p27"/>
          <p:cNvSpPr txBox="1"/>
          <p:nvPr/>
        </p:nvSpPr>
        <p:spPr>
          <a:xfrm>
            <a:off x="55075" y="488200"/>
            <a:ext cx="57576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Cluely</a:t>
            </a:r>
            <a:r>
              <a:rPr lang="en" sz="1200">
                <a:latin typeface="Calibri"/>
                <a:ea typeface="Calibri"/>
                <a:cs typeface="Calibri"/>
                <a:sym typeface="Calibri"/>
              </a:rPr>
              <a:t> - startup to "cheat on everything" using AI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Founded by Roy Lee who was suspended from Columbia University for boasting that he used Cluely, originally called </a:t>
            </a:r>
            <a:r>
              <a:rPr lang="en" sz="1200" b="1">
                <a:solidFill>
                  <a:srgbClr val="3C78D8"/>
                </a:solidFill>
                <a:latin typeface="Calibri"/>
                <a:ea typeface="Calibri"/>
                <a:cs typeface="Calibri"/>
                <a:sym typeface="Calibri"/>
              </a:rPr>
              <a:t>Interview Coder</a:t>
            </a:r>
            <a:r>
              <a:rPr lang="en" sz="1200">
                <a:latin typeface="Calibri"/>
                <a:ea typeface="Calibri"/>
                <a:cs typeface="Calibri"/>
                <a:sym typeface="Calibri"/>
              </a:rPr>
              <a:t>, to “cheat” on a coding test when he was applying for a developer job at Amazon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solidFill>
                  <a:schemeClr val="dk1"/>
                </a:solidFill>
                <a:latin typeface="Calibri"/>
                <a:ea typeface="Calibri"/>
                <a:cs typeface="Calibri"/>
                <a:sym typeface="Calibri"/>
              </a:rPr>
              <a:t>Cluely</a:t>
            </a:r>
            <a:r>
              <a:rPr lang="en" sz="1200">
                <a:latin typeface="Calibri"/>
                <a:ea typeface="Calibri"/>
                <a:cs typeface="Calibri"/>
                <a:sym typeface="Calibri"/>
              </a:rPr>
              <a:t> uses a hidden in-browser window to analyze online conversations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Cluely’s revenue has skyrocketed to about $7 Mln in ARR since it launched its new enterprise product a week ago</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solidFill>
                  <a:schemeClr val="dk1"/>
                </a:solidFill>
                <a:latin typeface="Calibri"/>
                <a:ea typeface="Calibri"/>
                <a:cs typeface="Calibri"/>
                <a:sym typeface="Calibri"/>
              </a:rPr>
              <a:t>Cluely received </a:t>
            </a:r>
            <a:r>
              <a:rPr lang="en" sz="1200">
                <a:latin typeface="Calibri"/>
                <a:ea typeface="Calibri"/>
                <a:cs typeface="Calibri"/>
                <a:sym typeface="Calibri"/>
              </a:rPr>
              <a:t>$15 Mln Series A from Andreessen Horowitz</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"Every single person who has a meeting or an interview is testing this out."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 one of Silicon Valley’s most-talked-about startups, offers products that use AI to</a:t>
            </a:r>
            <a:endParaRPr sz="1200">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analyze online conversations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deliver real-time notes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provide context</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suggest questions to ask</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This information appeared discreetly on the user’s screen, invisible to others</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https://finance.yahoo.com/news/why-a16z-vc-believes-cluely-210644108.html</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https://techcrunch.com/2025/07/03/cluelys-arr-doubled-in-a-week-to-7m-founder-roy-lee-says-but-rivals-are-coming/</a:t>
            </a:r>
            <a:endParaRPr sz="9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On Tuesday, another Columbia University student, Patrick Shen, announced on X that he had built </a:t>
            </a:r>
            <a:r>
              <a:rPr lang="en" sz="1200" b="1">
                <a:solidFill>
                  <a:srgbClr val="FF0000"/>
                </a:solidFill>
                <a:latin typeface="Calibri"/>
                <a:ea typeface="Calibri"/>
                <a:cs typeface="Calibri"/>
                <a:sym typeface="Calibri"/>
              </a:rPr>
              <a:t>Truely</a:t>
            </a:r>
            <a:r>
              <a:rPr lang="en" sz="1200">
                <a:latin typeface="Calibri"/>
                <a:ea typeface="Calibri"/>
                <a:cs typeface="Calibri"/>
                <a:sym typeface="Calibri"/>
              </a:rPr>
              <a:t>, a product designed to help catch “cheaters” who use Cluely. Marketing itself as an </a:t>
            </a:r>
            <a:r>
              <a:rPr lang="en" sz="1200" b="1">
                <a:solidFill>
                  <a:srgbClr val="FF0000"/>
                </a:solidFill>
                <a:latin typeface="Calibri"/>
                <a:ea typeface="Calibri"/>
                <a:cs typeface="Calibri"/>
                <a:sym typeface="Calibri"/>
              </a:rPr>
              <a:t>“anti-Cluely,”</a:t>
            </a:r>
            <a:r>
              <a:rPr lang="en" sz="1200">
                <a:latin typeface="Calibri"/>
                <a:ea typeface="Calibri"/>
                <a:cs typeface="Calibri"/>
                <a:sym typeface="Calibri"/>
              </a:rPr>
              <a:t> Truely claims it can detect the use of unauthorized applications by interviewees or others during online meetings.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Roy Lee reacted: “The invisibility function is not a core feature of Cluely. It’s a nifty add-on. In fact, </a:t>
            </a:r>
            <a:r>
              <a:rPr lang="en" sz="1200" b="1">
                <a:solidFill>
                  <a:srgbClr val="3C78D8"/>
                </a:solidFill>
                <a:latin typeface="Calibri"/>
                <a:ea typeface="Calibri"/>
                <a:cs typeface="Calibri"/>
                <a:sym typeface="Calibri"/>
              </a:rPr>
              <a:t>most enterprises opt to disable the invisibility</a:t>
            </a:r>
            <a:r>
              <a:rPr lang="en" sz="1200">
                <a:latin typeface="Calibri"/>
                <a:ea typeface="Calibri"/>
                <a:cs typeface="Calibri"/>
                <a:sym typeface="Calibri"/>
              </a:rPr>
              <a:t> altogether because of legal implications.”</a:t>
            </a:r>
            <a:endParaRPr sz="1200">
              <a:latin typeface="Calibri"/>
              <a:ea typeface="Calibri"/>
              <a:cs typeface="Calibri"/>
              <a:sym typeface="Calibri"/>
            </a:endParaRPr>
          </a:p>
        </p:txBody>
      </p:sp>
      <p:pic>
        <p:nvPicPr>
          <p:cNvPr id="257" name="Google Shape;257;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4798" y="205931"/>
            <a:ext cx="1434652" cy="942000"/>
          </a:xfrm>
          <a:prstGeom prst="rect">
            <a:avLst/>
          </a:prstGeom>
          <a:noFill/>
          <a:ln w="9525" cap="flat" cmpd="sng">
            <a:solidFill>
              <a:srgbClr val="FF0000"/>
            </a:solidFill>
            <a:prstDash val="solid"/>
            <a:round/>
            <a:headEnd type="none" w="sm" len="sm"/>
            <a:tailEnd type="none" w="sm" len="sm"/>
          </a:ln>
        </p:spPr>
      </p:pic>
      <p:pic>
        <p:nvPicPr>
          <p:cNvPr id="258" name="Google Shape;25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06548" y="1751827"/>
            <a:ext cx="1352900" cy="1386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p:nvPr/>
        </p:nvSpPr>
        <p:spPr>
          <a:xfrm>
            <a:off x="55075" y="-55050"/>
            <a:ext cx="41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for Coding - updated</a:t>
            </a:r>
            <a:endParaRPr sz="2000" b="1" i="0" u="none" strike="noStrike" cap="none">
              <a:solidFill>
                <a:schemeClr val="dk1"/>
              </a:solidFill>
              <a:latin typeface="Calibri"/>
              <a:ea typeface="Calibri"/>
              <a:cs typeface="Calibri"/>
              <a:sym typeface="Calibri"/>
            </a:endParaRPr>
          </a:p>
        </p:txBody>
      </p:sp>
      <p:sp>
        <p:nvSpPr>
          <p:cNvPr id="264" name="Google Shape;264;p28"/>
          <p:cNvSpPr txBox="1"/>
          <p:nvPr/>
        </p:nvSpPr>
        <p:spPr>
          <a:xfrm>
            <a:off x="55073" y="311550"/>
            <a:ext cx="4446000" cy="479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Here is a list of AI Assistants (can be easily tripled):</a:t>
            </a:r>
            <a:endParaRPr sz="1000" b="1">
              <a:solidFill>
                <a:srgbClr val="FF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Bolt - </a:t>
            </a:r>
            <a:r>
              <a:rPr lang="en" sz="10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https://bolt.new</a:t>
            </a:r>
            <a:r>
              <a:rPr lang="en" sz="1000">
                <a:solidFill>
                  <a:srgbClr val="000000"/>
                </a:solidFill>
                <a:latin typeface="Calibri"/>
                <a:ea typeface="Calibri"/>
                <a:cs typeface="Calibri"/>
                <a:sym typeface="Calibri"/>
              </a:rPr>
              <a:t> - fast chat-based website/app build</a:t>
            </a:r>
            <a:r>
              <a:rPr lang="en" sz="1000">
                <a:latin typeface="Calibri"/>
                <a:ea typeface="Calibri"/>
                <a:cs typeface="Calibri"/>
                <a:sym typeface="Calibri"/>
              </a:rPr>
              <a:t>/prototype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Lovable - </a:t>
            </a:r>
            <a:r>
              <a:rPr lang="en" sz="10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https://lovable.dev</a:t>
            </a:r>
            <a:r>
              <a:rPr lang="en" sz="1000">
                <a:latin typeface="Calibri"/>
                <a:ea typeface="Calibri"/>
                <a:cs typeface="Calibri"/>
                <a:sym typeface="Calibri"/>
              </a:rPr>
              <a:t> - fast for simple apps and prototypes</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v0 - </a:t>
            </a:r>
            <a:r>
              <a:rPr lang="en" sz="1000"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https://v0.dev</a:t>
            </a:r>
            <a:r>
              <a:rPr lang="en" sz="1000">
                <a:solidFill>
                  <a:srgbClr val="000000"/>
                </a:solidFill>
                <a:latin typeface="Calibri"/>
                <a:ea typeface="Calibri"/>
                <a:cs typeface="Calibri"/>
                <a:sym typeface="Calibri"/>
              </a:rPr>
              <a:t> - Powerful AI code generation and refactoring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Replit - </a:t>
            </a:r>
            <a:r>
              <a:rPr lang="en" sz="10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https://replit.com</a:t>
            </a:r>
            <a:r>
              <a:rPr lang="en" sz="1000">
                <a:solidFill>
                  <a:srgbClr val="000000"/>
                </a:solidFill>
                <a:latin typeface="Calibri"/>
                <a:ea typeface="Calibri"/>
                <a:cs typeface="Calibri"/>
                <a:sym typeface="Calibri"/>
              </a:rPr>
              <a:t> </a:t>
            </a:r>
            <a:r>
              <a:rPr lang="en" sz="1000">
                <a:latin typeface="Calibri"/>
                <a:ea typeface="Calibri"/>
                <a:cs typeface="Calibri"/>
                <a:sym typeface="Calibri"/>
              </a:rPr>
              <a:t>, </a:t>
            </a:r>
            <a:r>
              <a:rPr lang="en" sz="1000">
                <a:solidFill>
                  <a:schemeClr val="dk1"/>
                </a:solidFill>
                <a:latin typeface="Calibri"/>
                <a:ea typeface="Calibri"/>
                <a:cs typeface="Calibri"/>
                <a:sym typeface="Calibri"/>
              </a:rPr>
              <a:t>Replit Ghostwriter - code and text generation</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Cursor - </a:t>
            </a:r>
            <a:r>
              <a:rPr lang="en" sz="10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https://www.cursor.com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conversational AI coding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Windsurf - </a:t>
            </a:r>
            <a:r>
              <a:rPr lang="en" sz="10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https://codeium.com/windsurf</a:t>
            </a:r>
            <a:r>
              <a:rPr lang="en" sz="1000">
                <a:solidFill>
                  <a:srgbClr val="000000"/>
                </a:solidFill>
                <a:latin typeface="Calibri"/>
                <a:ea typeface="Calibri"/>
                <a:cs typeface="Calibri"/>
                <a:sym typeface="Calibri"/>
              </a:rPr>
              <a:t> </a:t>
            </a:r>
            <a:r>
              <a:rPr lang="en" sz="1000">
                <a:solidFill>
                  <a:schemeClr val="dk1"/>
                </a:solidFill>
                <a:latin typeface="Calibri"/>
                <a:ea typeface="Calibri"/>
                <a:cs typeface="Calibri"/>
                <a:sym typeface="Calibri"/>
              </a:rPr>
              <a:t>- like cursor</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Qodo - </a:t>
            </a:r>
            <a:r>
              <a:rPr lang="en" sz="10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https://www.qodo.ai</a:t>
            </a:r>
            <a:r>
              <a:rPr lang="en" sz="1000">
                <a:solidFill>
                  <a:srgbClr val="000000"/>
                </a:solidFill>
                <a:latin typeface="Calibri"/>
                <a:ea typeface="Calibri"/>
                <a:cs typeface="Calibri"/>
                <a:sym typeface="Calibri"/>
              </a:rPr>
              <a:t>  ( = codeium)</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GitHub Copilot - </a:t>
            </a:r>
            <a:r>
              <a:rPr lang="en" sz="1000" u="sng">
                <a:solidFill>
                  <a:schemeClr val="hlink"/>
                </a:solidFill>
                <a:latin typeface="Calibri"/>
                <a:ea typeface="Calibri"/>
                <a:cs typeface="Calibri"/>
                <a:sym typeface="Calibri"/>
                <a:hlinkClick r:id="rId10"/>
              </a:rPr>
              <a:t>https://github.com/features/copilot</a:t>
            </a:r>
            <a:r>
              <a:rPr lang="en" sz="1000">
                <a:solidFill>
                  <a:srgbClr val="000000"/>
                </a:solidFill>
                <a:latin typeface="Calibri"/>
                <a:ea typeface="Calibri"/>
                <a:cs typeface="Calibri"/>
                <a:sym typeface="Calibri"/>
              </a:rPr>
              <a:t> - </a:t>
            </a:r>
            <a:r>
              <a:rPr lang="en" sz="1000">
                <a:latin typeface="Calibri"/>
                <a:ea typeface="Calibri"/>
                <a:cs typeface="Calibri"/>
                <a:sym typeface="Calibri"/>
              </a:rPr>
              <a:t>Microsoft, supports multiple models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base44 - </a:t>
            </a:r>
            <a:r>
              <a:rPr lang="en" sz="1000" u="sng">
                <a:solidFill>
                  <a:srgbClr val="0097A7"/>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https://base44.com</a:t>
            </a:r>
            <a:r>
              <a:rPr lang="en" sz="1000">
                <a:solidFill>
                  <a:srgbClr val="000000"/>
                </a:solidFill>
                <a:latin typeface="Calibri"/>
                <a:ea typeface="Calibri"/>
                <a:cs typeface="Calibri"/>
                <a:sym typeface="Calibri"/>
              </a:rPr>
              <a:t> - coding assistant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AskCodi - </a:t>
            </a:r>
            <a:r>
              <a:rPr lang="en" sz="1000" u="sng">
                <a:solidFill>
                  <a:srgbClr val="0097A7"/>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https://askcodi.com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Reliable, context-aware code completion and explanations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AugmentCode - </a:t>
            </a:r>
            <a:r>
              <a:rPr lang="en" sz="1000" u="sng">
                <a:solidFill>
                  <a:srgbClr val="0097A7"/>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https://www.augmentcode.com</a:t>
            </a:r>
            <a:r>
              <a:rPr lang="en" sz="1000">
                <a:solidFill>
                  <a:srgbClr val="000000"/>
                </a:solidFill>
                <a:latin typeface="Calibri"/>
                <a:ea typeface="Calibri"/>
                <a:cs typeface="Calibri"/>
                <a:sym typeface="Calibri"/>
              </a:rPr>
              <a:t> - VSCode, chat/agent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Snyk - </a:t>
            </a:r>
            <a:r>
              <a:rPr lang="en" sz="1000" u="sng">
                <a:solidFill>
                  <a:srgbClr val="0097A7"/>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https://snyk.io</a:t>
            </a:r>
            <a:r>
              <a:rPr lang="en" sz="1000">
                <a:solidFill>
                  <a:srgbClr val="000000"/>
                </a:solidFill>
                <a:latin typeface="Calibri"/>
                <a:ea typeface="Calibri"/>
                <a:cs typeface="Calibri"/>
                <a:sym typeface="Calibri"/>
              </a:rPr>
              <a:t> -  AI-powered security analysis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Aider - </a:t>
            </a:r>
            <a:r>
              <a:rPr lang="en" sz="1000" u="sng">
                <a:solidFill>
                  <a:srgbClr val="0097A7"/>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https://aider.chat</a:t>
            </a:r>
            <a:r>
              <a:rPr lang="en" sz="1000">
                <a:solidFill>
                  <a:srgbClr val="000000"/>
                </a:solidFill>
                <a:latin typeface="Calibri"/>
                <a:ea typeface="Calibri"/>
                <a:cs typeface="Calibri"/>
                <a:sym typeface="Calibri"/>
              </a:rPr>
              <a:t> - in-terminal CLI code assistant, free, customizable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Claude 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16"/>
              </a:rPr>
              <a:t>https://www.anthropic.com/claude-code</a:t>
            </a:r>
            <a:r>
              <a:rPr lang="en" sz="1000">
                <a:latin typeface="Calibri"/>
                <a:ea typeface="Calibri"/>
                <a:cs typeface="Calibri"/>
                <a:sym typeface="Calibri"/>
              </a:rPr>
              <a:t> - in terminal</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Claudia - </a:t>
            </a:r>
            <a:r>
              <a:rPr lang="en" sz="1000" u="sng">
                <a:solidFill>
                  <a:schemeClr val="hlink"/>
                </a:solidFill>
                <a:latin typeface="Calibri"/>
                <a:ea typeface="Calibri"/>
                <a:cs typeface="Calibri"/>
                <a:sym typeface="Calibri"/>
                <a:hlinkClick r:id="rId17"/>
              </a:rPr>
              <a:t>https://getclaudia.org</a:t>
            </a:r>
            <a:r>
              <a:rPr lang="en" sz="1000">
                <a:latin typeface="Calibri"/>
                <a:ea typeface="Calibri"/>
                <a:cs typeface="Calibri"/>
                <a:sym typeface="Calibri"/>
              </a:rPr>
              <a:t> - GUI for Claude Code</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Cline</a:t>
            </a:r>
            <a:r>
              <a:rPr lang="en" sz="1000">
                <a:solidFill>
                  <a:srgbClr val="000000"/>
                </a:solidFill>
                <a:latin typeface="Calibri"/>
                <a:ea typeface="Calibri"/>
                <a:cs typeface="Calibri"/>
                <a:sym typeface="Calibri"/>
              </a:rPr>
              <a:t> - </a:t>
            </a:r>
            <a:r>
              <a:rPr lang="en" sz="1000" u="sng">
                <a:solidFill>
                  <a:srgbClr val="0097A7"/>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https://cline.bot</a:t>
            </a:r>
            <a:r>
              <a:rPr lang="en" sz="1000">
                <a:solidFill>
                  <a:srgbClr val="000000"/>
                </a:solidFill>
                <a:latin typeface="Calibri"/>
                <a:ea typeface="Calibri"/>
                <a:cs typeface="Calibri"/>
                <a:sym typeface="Calibri"/>
              </a:rPr>
              <a:t> - for VS Code (former Claude Dev), privacy-focused</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Devin - </a:t>
            </a:r>
            <a:r>
              <a:rPr lang="en" sz="1000" u="sng">
                <a:solidFill>
                  <a:srgbClr val="0097A7"/>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https://devin.ai</a:t>
            </a:r>
            <a:r>
              <a:rPr lang="en" sz="1000">
                <a:solidFill>
                  <a:srgbClr val="000000"/>
                </a:solidFill>
                <a:latin typeface="Calibri"/>
                <a:ea typeface="Calibri"/>
                <a:cs typeface="Calibri"/>
                <a:sym typeface="Calibri"/>
              </a:rPr>
              <a:t> - by Cognition Labs, $500/month</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Tabnine - </a:t>
            </a:r>
            <a:r>
              <a:rPr lang="en" sz="1000" u="sng">
                <a:solidFill>
                  <a:schemeClr val="hlink"/>
                </a:solidFill>
                <a:latin typeface="Calibri"/>
                <a:ea typeface="Calibri"/>
                <a:cs typeface="Calibri"/>
                <a:sym typeface="Calibri"/>
                <a:hlinkClick r:id="rId20"/>
              </a:rPr>
              <a:t>https://www.tabnine.com</a:t>
            </a:r>
            <a:r>
              <a:rPr lang="en" sz="1000">
                <a:latin typeface="Calibri"/>
                <a:ea typeface="Calibri"/>
                <a:cs typeface="Calibri"/>
                <a:sym typeface="Calibri"/>
              </a:rPr>
              <a:t> - </a:t>
            </a:r>
            <a:r>
              <a:rPr lang="en" sz="1000">
                <a:solidFill>
                  <a:srgbClr val="000000"/>
                </a:solidFill>
                <a:latin typeface="Calibri"/>
                <a:ea typeface="Calibri"/>
                <a:cs typeface="Calibri"/>
                <a:sym typeface="Calibri"/>
              </a:rPr>
              <a:t>AI code completion, privacy, personalization</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CodeWhisperer - </a:t>
            </a:r>
            <a:r>
              <a:rPr lang="en" sz="1000" u="sng">
                <a:solidFill>
                  <a:srgbClr val="0097A7"/>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https://docs.aws.amazon.com/codewhisperer</a:t>
            </a:r>
            <a:r>
              <a:rPr lang="en" sz="1000">
                <a:solidFill>
                  <a:srgbClr val="000000"/>
                </a:solidFill>
                <a:latin typeface="Calibri"/>
                <a:ea typeface="Calibri"/>
                <a:cs typeface="Calibri"/>
                <a:sym typeface="Calibri"/>
              </a:rPr>
              <a:t> - code suggestions, AWS APIs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Q Developer - </a:t>
            </a:r>
            <a:r>
              <a:rPr lang="en" sz="1000" u="sng">
                <a:solidFill>
                  <a:srgbClr val="0097A7"/>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https://aws.amazon.com/q/developer/</a:t>
            </a:r>
            <a:r>
              <a:rPr lang="en" sz="1000">
                <a:solidFill>
                  <a:srgbClr val="000000"/>
                </a:solidFill>
                <a:latin typeface="Calibri"/>
                <a:ea typeface="Calibri"/>
                <a:cs typeface="Calibri"/>
                <a:sym typeface="Calibri"/>
              </a:rPr>
              <a:t> </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Gemini Code Assist - </a:t>
            </a:r>
            <a:r>
              <a:rPr lang="en" sz="1000" u="sng">
                <a:solidFill>
                  <a:schemeClr val="accent5"/>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https://codeassist.google</a:t>
            </a:r>
            <a:r>
              <a:rPr lang="en" sz="1000">
                <a:solidFill>
                  <a:schemeClr val="dk1"/>
                </a:solidFill>
                <a:latin typeface="Calibri"/>
                <a:ea typeface="Calibri"/>
                <a:cs typeface="Calibri"/>
                <a:sym typeface="Calibri"/>
              </a:rPr>
              <a:t> - VSCode coding assistant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a:t>
            </a:r>
            <a:r>
              <a:rPr lang="en" sz="1000" b="1">
                <a:solidFill>
                  <a:srgbClr val="FF0000"/>
                </a:solidFill>
                <a:latin typeface="Calibri"/>
                <a:ea typeface="Calibri"/>
                <a:cs typeface="Calibri"/>
                <a:sym typeface="Calibri"/>
              </a:rPr>
              <a:t>Gemini CLI</a:t>
            </a:r>
            <a:r>
              <a:rPr lang="en" sz="1000">
                <a:solidFill>
                  <a:schemeClr val="dk1"/>
                </a:solidFill>
                <a:latin typeface="Calibri"/>
                <a:ea typeface="Calibri"/>
                <a:cs typeface="Calibri"/>
                <a:sym typeface="Calibri"/>
              </a:rPr>
              <a:t> - in Terminal</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Visual Studio IntelliCode - </a:t>
            </a:r>
            <a:r>
              <a:rPr lang="en" sz="1000" u="sng">
                <a:solidFill>
                  <a:schemeClr val="accent5"/>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https://visualstudio.microsoft.com/services/intellicode</a:t>
            </a:r>
            <a:r>
              <a:rPr lang="en" sz="1000">
                <a:solidFill>
                  <a:schemeClr val="dk1"/>
                </a:solidFill>
                <a:latin typeface="Calibri"/>
                <a:ea typeface="Calibri"/>
                <a:cs typeface="Calibri"/>
                <a:sym typeface="Calibri"/>
              </a:rPr>
              <a:t> - local, free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JetBrains AI Assistant - </a:t>
            </a:r>
            <a:r>
              <a:rPr lang="en" sz="1000" u="sng">
                <a:solidFill>
                  <a:schemeClr val="accent5"/>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https://www.jetbrains.com/ai/</a:t>
            </a:r>
            <a:r>
              <a:rPr lang="en" sz="1000">
                <a:solidFill>
                  <a:schemeClr val="dk1"/>
                </a:solidFill>
                <a:latin typeface="Calibri"/>
                <a:ea typeface="Calibri"/>
                <a:cs typeface="Calibri"/>
                <a:sym typeface="Calibri"/>
              </a:rPr>
              <a:t> - paid, in JetBrains IDE only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CodeRabbit - </a:t>
            </a:r>
            <a:r>
              <a:rPr lang="en" sz="1000" u="sng">
                <a:solidFill>
                  <a:schemeClr val="accent5"/>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https://www.coderabbit.ai</a:t>
            </a:r>
            <a:r>
              <a:rPr lang="en" sz="1000">
                <a:solidFill>
                  <a:schemeClr val="dk1"/>
                </a:solidFill>
                <a:latin typeface="Calibri"/>
                <a:ea typeface="Calibri"/>
                <a:cs typeface="Calibri"/>
                <a:sym typeface="Calibri"/>
              </a:rPr>
              <a:t> - code review</a:t>
            </a:r>
            <a:endParaRPr sz="1000">
              <a:latin typeface="Calibri"/>
              <a:ea typeface="Calibri"/>
              <a:cs typeface="Calibri"/>
              <a:sym typeface="Calibri"/>
            </a:endParaRPr>
          </a:p>
        </p:txBody>
      </p:sp>
      <p:sp>
        <p:nvSpPr>
          <p:cNvPr id="265" name="Google Shape;265;p28"/>
          <p:cNvSpPr txBox="1"/>
          <p:nvPr/>
        </p:nvSpPr>
        <p:spPr>
          <a:xfrm>
            <a:off x="4641848" y="57025"/>
            <a:ext cx="44460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Codiga - </a:t>
            </a:r>
            <a:r>
              <a:rPr lang="en" sz="1000" u="sng">
                <a:solidFill>
                  <a:srgbClr val="0097A7"/>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https://www.codiga.io</a:t>
            </a:r>
            <a:r>
              <a:rPr lang="en" sz="1000">
                <a:solidFill>
                  <a:srgbClr val="000000"/>
                </a:solidFill>
                <a:latin typeface="Calibri"/>
                <a:ea typeface="Calibri"/>
                <a:cs typeface="Calibri"/>
                <a:sym typeface="Calibri"/>
              </a:rPr>
              <a:t> - code analysis, completion, review</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Pixee - </a:t>
            </a:r>
            <a:r>
              <a:rPr lang="en" sz="1000" u="sng">
                <a:solidFill>
                  <a:srgbClr val="0097A7"/>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https://www.pixee.ai</a:t>
            </a:r>
            <a:r>
              <a:rPr lang="en" sz="1000">
                <a:solidFill>
                  <a:srgbClr val="000000"/>
                </a:solidFill>
                <a:latin typeface="Calibri"/>
                <a:ea typeface="Calibri"/>
                <a:cs typeface="Calibri"/>
                <a:sym typeface="Calibri"/>
              </a:rPr>
              <a:t> - code quality/security</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Sourcery - </a:t>
            </a:r>
            <a:r>
              <a:rPr lang="en" sz="1000" u="sng">
                <a:solidFill>
                  <a:srgbClr val="0097A7"/>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https://sourcery.ai</a:t>
            </a:r>
            <a:r>
              <a:rPr lang="en" sz="1000">
                <a:solidFill>
                  <a:srgbClr val="000000"/>
                </a:solidFill>
                <a:latin typeface="Calibri"/>
                <a:ea typeface="Calibri"/>
                <a:cs typeface="Calibri"/>
                <a:sym typeface="Calibri"/>
              </a:rPr>
              <a:t> - real time code refactoring</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FauxPilot - </a:t>
            </a:r>
            <a:r>
              <a:rPr lang="en" sz="1000" u="sng">
                <a:solidFill>
                  <a:srgbClr val="0097A7"/>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https://github.com/fauxpilot/fauxpilot</a:t>
            </a:r>
            <a:r>
              <a:rPr lang="en" sz="1000">
                <a:solidFill>
                  <a:srgbClr val="000000"/>
                </a:solidFill>
                <a:latin typeface="Calibri"/>
                <a:ea typeface="Calibri"/>
                <a:cs typeface="Calibri"/>
                <a:sym typeface="Calibri"/>
              </a:rPr>
              <a:t> - open-source copilot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Tabby - </a:t>
            </a:r>
            <a:r>
              <a:rPr lang="en" sz="1000" u="sng">
                <a:solidFill>
                  <a:srgbClr val="0097A7"/>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https://github.com/TabbyML/tabby</a:t>
            </a:r>
            <a:r>
              <a:rPr lang="en" sz="1000">
                <a:solidFill>
                  <a:srgbClr val="000000"/>
                </a:solidFill>
                <a:latin typeface="Calibri"/>
                <a:ea typeface="Calibri"/>
                <a:cs typeface="Calibri"/>
                <a:sym typeface="Calibri"/>
              </a:rPr>
              <a:t> - open-source, code completion</a:t>
            </a:r>
            <a:endParaRPr sz="1000">
              <a:solidFill>
                <a:srgbClr val="00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ZenCoder - </a:t>
            </a:r>
            <a:r>
              <a:rPr lang="en" sz="1000" u="sng">
                <a:solidFill>
                  <a:schemeClr val="hlink"/>
                </a:solidFill>
                <a:latin typeface="Calibri"/>
                <a:ea typeface="Calibri"/>
                <a:cs typeface="Calibri"/>
                <a:sym typeface="Calibri"/>
                <a:hlinkClick r:id="rId32"/>
              </a:rPr>
              <a:t>https://zencoder.ai</a:t>
            </a:r>
            <a:r>
              <a:rPr lang="en" sz="1000">
                <a:latin typeface="Calibri"/>
                <a:ea typeface="Calibri"/>
                <a:cs typeface="Calibri"/>
                <a:sym typeface="Calibri"/>
              </a:rPr>
              <a:t> - coding agent</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OpenAI Codex CLI – </a:t>
            </a:r>
            <a:r>
              <a:rPr lang="en" sz="1000" u="sng">
                <a:solidFill>
                  <a:schemeClr val="hlink"/>
                </a:solidFill>
                <a:latin typeface="Calibri"/>
                <a:ea typeface="Calibri"/>
                <a:cs typeface="Calibri"/>
                <a:sym typeface="Calibri"/>
                <a:hlinkClick r:id="rId33"/>
              </a:rPr>
              <a:t>https://github.com/openai/codex</a:t>
            </a:r>
            <a:r>
              <a:rPr lang="en" sz="1000">
                <a:latin typeface="Calibri"/>
                <a:ea typeface="Calibri"/>
                <a:cs typeface="Calibri"/>
                <a:sym typeface="Calibri"/>
              </a:rPr>
              <a:t> - Open-source CLI coding agent, multimodal input, local code manipulation</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 Interpreter – </a:t>
            </a:r>
            <a:r>
              <a:rPr lang="en" sz="1000" u="sng">
                <a:solidFill>
                  <a:schemeClr val="hlink"/>
                </a:solidFill>
                <a:latin typeface="Calibri"/>
                <a:ea typeface="Calibri"/>
                <a:cs typeface="Calibri"/>
                <a:sym typeface="Calibri"/>
                <a:hlinkClick r:id="rId34"/>
              </a:rPr>
              <a:t>https://github.com/OpenInterpreter/open-interpreter</a:t>
            </a:r>
            <a:r>
              <a:rPr lang="en" sz="1000">
                <a:latin typeface="Calibri"/>
                <a:ea typeface="Calibri"/>
                <a:cs typeface="Calibri"/>
                <a:sym typeface="Calibri"/>
              </a:rPr>
              <a:t> - Open-source, lets LLMs execute code locally.  Also data analysis, browser automation, and multimedia editing</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Warp – </a:t>
            </a:r>
            <a:r>
              <a:rPr lang="en" sz="1000" u="sng">
                <a:solidFill>
                  <a:schemeClr val="hlink"/>
                </a:solidFill>
                <a:latin typeface="Calibri"/>
                <a:ea typeface="Calibri"/>
                <a:cs typeface="Calibri"/>
                <a:sym typeface="Calibri"/>
                <a:hlinkClick r:id="rId35"/>
              </a:rPr>
              <a:t>https://www.warp.dev</a:t>
            </a:r>
            <a:r>
              <a:rPr lang="en" sz="1000">
                <a:latin typeface="Calibri"/>
                <a:ea typeface="Calibri"/>
                <a:cs typeface="Calibri"/>
                <a:sym typeface="Calibri"/>
              </a:rPr>
              <a:t> - in-Terminal AI agents for coding, debugging, and workflow automation. Multi-step task execution. Collaboration, customization, and speed</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OpenCode - </a:t>
            </a:r>
            <a:r>
              <a:rPr lang="en" sz="1000" u="sng">
                <a:solidFill>
                  <a:schemeClr val="hlink"/>
                </a:solidFill>
                <a:latin typeface="Calibri"/>
                <a:ea typeface="Calibri"/>
                <a:cs typeface="Calibri"/>
                <a:sym typeface="Calibri"/>
                <a:hlinkClick r:id="rId36"/>
              </a:rPr>
              <a:t>https://github.com/sst/opencode</a:t>
            </a:r>
            <a:r>
              <a:rPr lang="en" sz="1000">
                <a:latin typeface="Calibri"/>
                <a:ea typeface="Calibri"/>
                <a:cs typeface="Calibri"/>
                <a:sym typeface="Calibri"/>
              </a:rPr>
              <a:t> - in Terminal, open-source, multi-agent, supports 75 models, install with npm</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Minimax ai agent for coding - </a:t>
            </a:r>
            <a:r>
              <a:rPr lang="en" sz="1000" u="sng">
                <a:solidFill>
                  <a:schemeClr val="hlink"/>
                </a:solidFill>
                <a:latin typeface="Calibri"/>
                <a:ea typeface="Calibri"/>
                <a:cs typeface="Calibri"/>
                <a:sym typeface="Calibri"/>
                <a:hlinkClick r:id="rId37"/>
              </a:rPr>
              <a:t>https://github.com/MiniMax-AI/MiniMax-M1</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Pythagora AI - </a:t>
            </a:r>
            <a:r>
              <a:rPr lang="en" sz="1000" u="sng">
                <a:solidFill>
                  <a:schemeClr val="hlink"/>
                </a:solidFill>
                <a:latin typeface="Calibri"/>
                <a:ea typeface="Calibri"/>
                <a:cs typeface="Calibri"/>
                <a:sym typeface="Calibri"/>
                <a:hlinkClick r:id="rId38"/>
              </a:rPr>
              <a:t>https://www.pythagora.ai</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Roo Code - </a:t>
            </a:r>
            <a:r>
              <a:rPr lang="en" sz="1000" u="sng">
                <a:solidFill>
                  <a:schemeClr val="hlink"/>
                </a:solidFill>
                <a:latin typeface="Calibri"/>
                <a:ea typeface="Calibri"/>
                <a:cs typeface="Calibri"/>
                <a:sym typeface="Calibri"/>
                <a:hlinkClick r:id="rId39"/>
              </a:rPr>
              <a:t>https://github.com/RooCodeInc/Roo-Code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40"/>
              </a:rPr>
              <a:t>https://docs.roocode.com</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endParaRPr sz="1000">
              <a:latin typeface="Calibri"/>
              <a:ea typeface="Calibri"/>
              <a:cs typeface="Calibri"/>
              <a:sym typeface="Calibri"/>
            </a:endParaRPr>
          </a:p>
        </p:txBody>
      </p:sp>
      <p:sp>
        <p:nvSpPr>
          <p:cNvPr id="266" name="Google Shape;266;p28"/>
          <p:cNvSpPr txBox="1"/>
          <p:nvPr/>
        </p:nvSpPr>
        <p:spPr>
          <a:xfrm>
            <a:off x="4641848" y="3366365"/>
            <a:ext cx="4446000" cy="78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Cline promotes transparency of its Coding Agent</a:t>
            </a:r>
            <a:endParaRPr sz="10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open-source architecture where developers can see every prompt, track token usage, know exactly which model is being used, and pay exact costs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Cline is a superior alternative to "black box" subscription tools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Users can swap in any model and use any tool via MCP</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9"/>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 Top Scores</a:t>
            </a:r>
            <a:endParaRPr sz="2000" b="1" i="0" u="none" strike="noStrike" cap="none">
              <a:solidFill>
                <a:schemeClr val="dk1"/>
              </a:solidFill>
              <a:latin typeface="Calibri"/>
              <a:ea typeface="Calibri"/>
              <a:cs typeface="Calibri"/>
              <a:sym typeface="Calibri"/>
            </a:endParaRPr>
          </a:p>
        </p:txBody>
      </p:sp>
      <p:sp>
        <p:nvSpPr>
          <p:cNvPr id="272" name="Google Shape;272;p29"/>
          <p:cNvSpPr txBox="1"/>
          <p:nvPr/>
        </p:nvSpPr>
        <p:spPr>
          <a:xfrm>
            <a:off x="55075" y="442517"/>
            <a:ext cx="4446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top public scores for ARC-AGI-2 are currently in the single digits for solo AI models - </a:t>
            </a:r>
            <a:r>
              <a:rPr lang="en" sz="1200" u="sng">
                <a:solidFill>
                  <a:schemeClr val="hlink"/>
                </a:solidFill>
                <a:latin typeface="Calibri"/>
                <a:ea typeface="Calibri"/>
                <a:cs typeface="Calibri"/>
                <a:sym typeface="Calibri"/>
                <a:hlinkClick r:id="rId3"/>
              </a:rPr>
              <a:t>https://arcprize.org/leaderboard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8.6% - Claude Opus 4</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6.5% - o3 (high)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These results are based on the official contest Pass@2 metric, which is the standard for leaderboard rankings (finding solution in 2 attempts). If use Pass@250 metric (finding solution in 250 attempts), then the highest score is 23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Sakana AI AB-MCTS - a new inference-time scaling algorithm that combines multiple frontier models, including ChatGPT (o4-mini), Gemini-2.5-Pro, and DeepSeek-R1-0528, using an adaptive search strategy. In their experiments they achieved "over 30% success" on the ARC-AGI-2 public evaluation set, as measured by the Pass@250</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https://sakana.ai/ab-mcts/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73" name="Google Shape;27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152400"/>
            <a:ext cx="4338124" cy="41065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p:nvPr/>
        </p:nvSpPr>
        <p:spPr>
          <a:xfrm>
            <a:off x="55075" y="-49645"/>
            <a:ext cx="2528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Alisa 4-D Prompting</a:t>
            </a:r>
            <a:endParaRPr sz="2000" b="1" i="0" u="none" strike="noStrike" cap="none">
              <a:solidFill>
                <a:schemeClr val="dk1"/>
              </a:solidFill>
              <a:latin typeface="Calibri"/>
              <a:ea typeface="Calibri"/>
              <a:cs typeface="Calibri"/>
              <a:sym typeface="Calibri"/>
            </a:endParaRPr>
          </a:p>
        </p:txBody>
      </p:sp>
      <p:sp>
        <p:nvSpPr>
          <p:cNvPr id="279" name="Google Shape;279;p30"/>
          <p:cNvSpPr txBox="1"/>
          <p:nvPr/>
        </p:nvSpPr>
        <p:spPr>
          <a:xfrm>
            <a:off x="55075" y="290125"/>
            <a:ext cx="2528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Effective Prompt Technique</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700" u="sng">
                <a:solidFill>
                  <a:schemeClr val="hlink"/>
                </a:solidFill>
                <a:latin typeface="Calibri"/>
                <a:ea typeface="Calibri"/>
                <a:cs typeface="Calibri"/>
                <a:sym typeface="Calibri"/>
                <a:hlinkClick r:id="rId3"/>
              </a:rPr>
              <a:t>https://medium.com/lets-code-future/after-1-000-failed-prompts-i-accidentally-unlocked-chatgpts-superpower-923eb67a3240</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280" name="Google Shape;280;p30"/>
          <p:cNvSpPr txBox="1"/>
          <p:nvPr/>
        </p:nvSpPr>
        <p:spPr>
          <a:xfrm>
            <a:off x="2733175" y="285051"/>
            <a:ext cx="2973600" cy="4790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CORE OPTIMIZATION TOOLS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**Essentials:** Role definition, context layering, structured format, task decomposition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**Advanced:** Chain-of-thought prompting, few-shot learning, constraint framing, perspective shifting</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PLATFORM ADAPTATION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**ChatGPT / GPT-4:** Focus on structure, clarity, and modular prompts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**Claude:** Emphasize long-form reasoning and instruction clarity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**Gemini:** Prioritize creative framing, multi-option generation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**Other AIs:** Apply best-practice universal patterns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MODES OF OPERATION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**DETAIL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Ask 2–3 smart questions to gather missing info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Deliver a deeply tailored and optimized prompt  </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**BASIC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Quickly improve prompt with core enhancements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Ideal for short or straightforward tasks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RESPONSE FORMATS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**Simple Requests:**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**Your Optimized Prompt:**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[Improved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**What Changed:**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[Brief description of enhancements]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**Complex Requests:**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**Your Optimized Prompt:**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[Enhanced and structured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**Key Improvements:**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[Highlights of what was improved and why]</a:t>
            </a:r>
            <a:endParaRPr sz="800">
              <a:solidFill>
                <a:schemeClr val="dk1"/>
              </a:solidFill>
              <a:latin typeface="Calibri"/>
              <a:ea typeface="Calibri"/>
              <a:cs typeface="Calibri"/>
              <a:sym typeface="Calibri"/>
            </a:endParaRPr>
          </a:p>
        </p:txBody>
      </p:sp>
      <p:sp>
        <p:nvSpPr>
          <p:cNvPr id="281" name="Google Shape;281;p30"/>
          <p:cNvSpPr txBox="1"/>
          <p:nvPr/>
        </p:nvSpPr>
        <p:spPr>
          <a:xfrm>
            <a:off x="55075" y="791475"/>
            <a:ext cx="2633100" cy="371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 are **Alisa**, a master-level AI prompt optimization</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specialist. Your mission is to transform any user input into precision-crafted prompts that unlock the full potential of </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AI across all major platforms.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THE 4-D METHOD</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1. DECONSTRUCT</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Identify the user's core intent, key entities, and context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Extract output goals, format requirements, and constraints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Analyze what’s provided vs. what’s missing</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2. DIAGNOSE</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Check for gaps in clarity, specificity, and completeness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Audit the structure and complexity of the task</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Determine the reasoning or creative depth needed</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3. DEVELOP</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Apply prompt design strategies based on task type:</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**Creative:** Multi-angle thinking + tone enhancement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**Technical:** Precision phrasing + constraint-based format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**Educational:** Few-shot examples + logical breakdown</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**Complex:** Chain-of-thought + stepwise scaffolding</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Assign appropriate AI role and enhance user context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Apply structured formatting and logic flow</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4. DELIVER</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Output a fully optimized prompt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Format based on task complexity</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Include usage guidance where helpful</a:t>
            </a:r>
            <a:endParaRPr sz="800">
              <a:solidFill>
                <a:schemeClr val="dk1"/>
              </a:solidFill>
              <a:latin typeface="Calibri"/>
              <a:ea typeface="Calibri"/>
              <a:cs typeface="Calibri"/>
              <a:sym typeface="Calibri"/>
            </a:endParaRPr>
          </a:p>
        </p:txBody>
      </p:sp>
      <p:sp>
        <p:nvSpPr>
          <p:cNvPr id="282" name="Google Shape;282;p30"/>
          <p:cNvSpPr txBox="1"/>
          <p:nvPr/>
        </p:nvSpPr>
        <p:spPr>
          <a:xfrm>
            <a:off x="5759365" y="300069"/>
            <a:ext cx="2973600" cy="4666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**Techniques Applied:**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[Prompt design strategies used]</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**Pro Tip:**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[Best practices for using the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ONBOARDING MESSAGE (REQUIRED)</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When activated, always show this exactly:</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"Hello! I'm Alisa, your AI prompt optimizer. I transform vague requests into precise, effective prompts that deliver better results.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**What I need to know:**</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**Target AI:** ChatGPT, Claude, Gemini, or Other</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**Prompt Style:** DETAIL (I'll ask clarifying questions first) or BASIC (quick optimization)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**Examples:**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'DETAIL using ChatGPT — Write me a marketing email'</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'BASIC using Claude — Help with my resume'</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Just share your rough prompt and I’ll handle the optimization!"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EXECUTION FLOW</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1. Detect task complexity: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Short/basic → Use **BASIC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Professional/detailed → Use **DETAIL mode**</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2. Notify user of selected mode and allow override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3. Apply the 4-D Method based on user input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4. Deliver fully optimized, structured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**Note:** Never save or reuse user data between sessions. All prompt optimizations must be stateless and session-specific.</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 Engineering</a:t>
            </a:r>
            <a:endParaRPr sz="2000" b="1" i="0" u="none" strike="noStrike" cap="none">
              <a:solidFill>
                <a:schemeClr val="dk1"/>
              </a:solidFill>
              <a:latin typeface="Calibri"/>
              <a:ea typeface="Calibri"/>
              <a:cs typeface="Calibri"/>
              <a:sym typeface="Calibri"/>
            </a:endParaRPr>
          </a:p>
        </p:txBody>
      </p:sp>
      <p:sp>
        <p:nvSpPr>
          <p:cNvPr id="288" name="Google Shape;288;p31"/>
          <p:cNvSpPr txBox="1"/>
          <p:nvPr/>
        </p:nvSpPr>
        <p:spPr>
          <a:xfrm>
            <a:off x="55075" y="442517"/>
            <a:ext cx="4446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 engineering - providing the right information, in the right format, at the right time, to maximize the effectiveness of LLMs and AI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System Instructions - initial set of rules or guidelines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User Prompt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Short-term Memory - conversation history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Long-term Memory - Persistent knowledge, such as user preferences or summaries from past interactions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Retrieved Information - external data pulled from docs, DBs,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Tools - functions &amp;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Output Requirements - specs for formatting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agents - Long-Running Tasks, Context Window Management, Dynamic Context Assembly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Agent Performance is often limited by how well its context is engineered, not by the model itself. Poor context management can lead to hallucinations, conflicting information, or degraded performance. As agents become more complex, systematic context engineering becomes essential for reliability and scalability</a:t>
            </a:r>
            <a:endParaRPr sz="1200">
              <a:solidFill>
                <a:schemeClr val="dk1"/>
              </a:solidFill>
              <a:latin typeface="Calibri"/>
              <a:ea typeface="Calibri"/>
              <a:cs typeface="Calibri"/>
              <a:sym typeface="Calibri"/>
            </a:endParaRPr>
          </a:p>
        </p:txBody>
      </p:sp>
      <p:pic>
        <p:nvPicPr>
          <p:cNvPr id="289" name="Google Shape;289;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8125" y="509550"/>
            <a:ext cx="4338126" cy="289208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Path to $10M ARR in AI</a:t>
            </a:r>
            <a:endParaRPr sz="2000" b="1" i="0" u="none" strike="noStrike" cap="none">
              <a:solidFill>
                <a:schemeClr val="dk1"/>
              </a:solidFill>
              <a:latin typeface="Calibri"/>
              <a:ea typeface="Calibri"/>
              <a:cs typeface="Calibri"/>
              <a:sym typeface="Calibri"/>
            </a:endParaRPr>
          </a:p>
        </p:txBody>
      </p:sp>
      <p:sp>
        <p:nvSpPr>
          <p:cNvPr id="295" name="Google Shape;295;p32"/>
          <p:cNvSpPr txBox="1"/>
          <p:nvPr/>
        </p:nvSpPr>
        <p:spPr>
          <a:xfrm>
            <a:off x="55075" y="290117"/>
            <a:ext cx="4446000" cy="470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u="sng">
                <a:solidFill>
                  <a:schemeClr val="hlink"/>
                </a:solidFill>
                <a:latin typeface="Calibri"/>
                <a:ea typeface="Calibri"/>
                <a:cs typeface="Calibri"/>
                <a:sym typeface="Calibri"/>
                <a:hlinkClick r:id="rId3"/>
              </a:rPr>
              <a:t>https://medium.com/swlh/how-to-build-a-boring-ai-startup-that-quietly-hits-10m-arr-1a92285f0cf8</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Trick - automating boring, manual workflows in traditional industries. Building chains of specialized AI agents for specific tasks in document-heavy, regulation-bound sectors that have been largely untouched by modern SaaS.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Boring industries with messy processes = massive untapped revenue opportunities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1 (30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select industry (Heavy document processing, Legacy systems (think Windows XP era), Regulation-heavy environments, Manual workflows costing 6+ figures annually). Examples: specialty insurance, equipment leasing, commercial real estate, medical claims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Conduct market research (interview professionals, map their workflows and pain points, identify the most time-consuming manual tasks, quantify the cost of current processes)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Document the process chain (break down into individual steps, identify which steps involve document extraction, comparison, or reporting; Note integration points with existing systems; Calculate time spent on each step)</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Design your specialist agents (Scraper, Auditor, Synthesizer, Coordinator, Messenger)</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2: Build &amp; Validate (60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Build 1st agent - start with highest-impact, lowest-complexity agent (usually the scraper), focus on one document type initially, Ensure 95%+ accuracy on core extractions, Test with real documents from your research phase</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proof of concept - Demonstrate the time savings (quantify everything), Show before/after comparisons, Build 45-second demo videos, Document exact time reductions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Link agents to work sequentially, do end-to-end testing, Measure total process time reduction</a:t>
            </a:r>
            <a:endParaRPr sz="1050">
              <a:solidFill>
                <a:schemeClr val="dk1"/>
              </a:solidFill>
              <a:latin typeface="Calibri"/>
              <a:ea typeface="Calibri"/>
              <a:cs typeface="Calibri"/>
              <a:sym typeface="Calibri"/>
            </a:endParaRPr>
          </a:p>
        </p:txBody>
      </p:sp>
      <p:sp>
        <p:nvSpPr>
          <p:cNvPr id="296" name="Google Shape;296;p32"/>
          <p:cNvSpPr txBox="1"/>
          <p:nvPr/>
        </p:nvSpPr>
        <p:spPr>
          <a:xfrm>
            <a:off x="4613425" y="290117"/>
            <a:ext cx="4446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3 Go-to-Market (3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micro-demos on real work, publish case studies, offer free tools to solve one specific pain point; Build lead magnets - free document analyzers, industry benchmarking tools, process optimization checklists; Develop pilot program (90 days for free), focus on transformation and measurable results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sales assets:  ROI calculators, Process transformation worksheets, Implementation timelines, Success case studies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4 - Scale (6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Run ads, organic content, webinars, live demos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Funnel - Free tool → Pilot → Annual contract; Track metrics, $30K-$50K average contract value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Enterprise Sales - custom integrations, enterprise security features, Build account management processes, Focus on expansion within accounts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5: Expansion Strategy (Year 2)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Vertical or Horizontal Expansion</a:t>
            </a: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The key insight: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Don't build a general AI assistant.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Build a network of specialist agents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that eliminate the most painful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manual work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in industries that everyone else ignores.</a:t>
            </a:r>
            <a:endParaRPr sz="1200" b="1">
              <a:solidFill>
                <a:srgbClr val="FF0000"/>
              </a:solidFill>
              <a:latin typeface="Calibri"/>
              <a:ea typeface="Calibri"/>
              <a:cs typeface="Calibri"/>
              <a:sym typeface="Calibri"/>
            </a:endParaRPr>
          </a:p>
        </p:txBody>
      </p:sp>
      <p:pic>
        <p:nvPicPr>
          <p:cNvPr id="297" name="Google Shape;297;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31750" y="2559425"/>
            <a:ext cx="1593751" cy="23906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Accelerates Longevity Research</a:t>
            </a:r>
            <a:endParaRPr sz="2000" b="1" i="0" u="none" strike="noStrike" cap="none">
              <a:solidFill>
                <a:schemeClr val="dk1"/>
              </a:solidFill>
              <a:latin typeface="Calibri"/>
              <a:ea typeface="Calibri"/>
              <a:cs typeface="Calibri"/>
              <a:sym typeface="Calibri"/>
            </a:endParaRPr>
          </a:p>
        </p:txBody>
      </p:sp>
      <p:sp>
        <p:nvSpPr>
          <p:cNvPr id="303" name="Google Shape;303;p33"/>
          <p:cNvSpPr txBox="1"/>
          <p:nvPr/>
        </p:nvSpPr>
        <p:spPr>
          <a:xfrm>
            <a:off x="55075" y="442517"/>
            <a:ext cx="4446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is Compressing Decades of Longevity Research into Weeks </a:t>
            </a:r>
            <a:endParaRPr sz="1200" b="1">
              <a:solidFill>
                <a:srgbClr val="FF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from </a:t>
            </a:r>
            <a:r>
              <a:rPr lang="en" sz="1200" b="1">
                <a:solidFill>
                  <a:srgbClr val="FF0000"/>
                </a:solidFill>
                <a:latin typeface="Calibri"/>
                <a:ea typeface="Calibri"/>
                <a:cs typeface="Calibri"/>
                <a:sym typeface="Calibri"/>
              </a:rPr>
              <a:t>Peter Diamandis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accelerating longevity research millions-fold has explained how his Harvard lab is now completing experiments in one month that would have previously taken "hundreds of thousands of years to accomplish".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virtually screening trillions of molecules, identifying the precise combination needed to reverse aging, and compressing decades of research into weeks.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Sinclair's team has now identified "the four main levers to reverse aging"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helps to  "take all known molecules and virtually screen them in a couple of months against all four targets." So far, they have found a cocktail of three molecules that can activate the four main levers. Now they are looking to see if they can find a single molecule that could replace the entire cocktail.</a:t>
            </a:r>
            <a:endParaRPr sz="1200">
              <a:solidFill>
                <a:schemeClr val="dk1"/>
              </a:solidFill>
              <a:latin typeface="Calibri"/>
              <a:ea typeface="Calibri"/>
              <a:cs typeface="Calibri"/>
              <a:sym typeface="Calibri"/>
            </a:endParaRPr>
          </a:p>
        </p:txBody>
      </p:sp>
      <p:sp>
        <p:nvSpPr>
          <p:cNvPr id="304" name="Google Shape;304;p33"/>
          <p:cNvSpPr txBox="1"/>
          <p:nvPr/>
        </p:nvSpPr>
        <p:spPr>
          <a:xfrm>
            <a:off x="4643275" y="443967"/>
            <a:ext cx="4446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also revolutionizing how rapidly Sinclair can evaluate the efficacy of an epigenetic reversing molecule. Sinclair's team developed an algorithm called "dash AI" that can accurately determine a cell’s age by imaging it under a microscope. "Within nanoseconds a computer can image and screen a skin cell and determine if it’s from a 20-year-old or a 93-year-old.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when we test an epigenetic age reversing molecule we can see if it works: if the age of the cell gets reduced, for example, from 93 years old down to 20 years old." This breakthrough enables ultra-rapid screening.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and robotics, Sinclair's lab processes "trillions of molecules through this virtual screening process." They've identified "a hundred top candidates, some synthetic, some natural" that they can order from a chemical supply shop the same way you’d order something from Amazon.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Just five years ago, age reversal was purely theoretical. "In 2017, it was just a theory that we could reverse aging," Sinclair notes. By 2020, they proved it worked. Now, AI is accelerating the transition from the lab bench to human trials.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success, these breakthrough compounds will reset aging in four weeks, and cost only hundreds of dollars for a four-week course of pills.</a:t>
            </a:r>
            <a:endParaRPr sz="1200">
              <a:solidFill>
                <a:schemeClr val="dk1"/>
              </a:solidFill>
              <a:latin typeface="Calibri"/>
              <a:ea typeface="Calibri"/>
              <a:cs typeface="Calibri"/>
              <a:sym typeface="Calibri"/>
            </a:endParaRPr>
          </a:p>
        </p:txBody>
      </p:sp>
      <p:pic>
        <p:nvPicPr>
          <p:cNvPr id="305" name="Google Shape;305;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38101" y="3567379"/>
            <a:ext cx="4170101" cy="1187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850025" y="400300"/>
            <a:ext cx="1833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6"/>
              </a:rPr>
              <a:t>https://web.lmarena.ai/leaderboard</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22311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58556" y="262201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59013" y="263330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162599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74780" y="20301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667426" y="32427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6"/>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4"/>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8" name="Google Shape;88;p16"/>
          <p:cNvSpPr txBox="1"/>
          <p:nvPr/>
        </p:nvSpPr>
        <p:spPr>
          <a:xfrm>
            <a:off x="3377711" y="343856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68580" y="34469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4764" y="303023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598336" y="362525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65816" y="18266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7411" y="142896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59036" y="243031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65925" y="282646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66382" y="283775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66330" y="38226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192998" y="221232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492264" y="22195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486329" y="20221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94489" y="241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86869" y="182460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89451" y="32089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88812" y="422722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flipH="1">
            <a:off x="430788" y="2613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3" name="Google Shape;113;p16"/>
          <p:cNvSpPr/>
          <p:nvPr/>
        </p:nvSpPr>
        <p:spPr>
          <a:xfrm>
            <a:off x="484672" y="40190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493303" y="3030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488807" y="4823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192998" y="34092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492264" y="34164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192998" y="381223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492264" y="381948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494493" y="44090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30408" y="46011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485139" y="14112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192998" y="28079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492264" y="28151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5"/>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graphicFrame>
        <p:nvGraphicFramePr>
          <p:cNvPr id="128" name="Google Shape;128;p16"/>
          <p:cNvGraphicFramePr/>
          <p:nvPr/>
        </p:nvGraphicFramePr>
        <p:xfrm>
          <a:off x="647410" y="780655"/>
          <a:ext cx="3000000" cy="3000000"/>
        </p:xfrm>
        <a:graphic>
          <a:graphicData uri="http://schemas.openxmlformats.org/drawingml/2006/table">
            <a:tbl>
              <a:tblPr>
                <a:noFill/>
                <a:tableStyleId>{04017CFF-A6B0-45D3-B519-4AAEB2BD9519}</a:tableStyleId>
              </a:tblPr>
              <a:tblGrid>
                <a:gridCol w="2169600">
                  <a:extLst>
                    <a:ext uri="{9D8B030D-6E8A-4147-A177-3AD203B41FA5}">
                      <a16:colId xmlns:a16="http://schemas.microsoft.com/office/drawing/2014/main" val="20000"/>
                    </a:ext>
                  </a:extLst>
                </a:gridCol>
                <a:gridCol w="315300">
                  <a:extLst>
                    <a:ext uri="{9D8B030D-6E8A-4147-A177-3AD203B41FA5}">
                      <a16:colId xmlns:a16="http://schemas.microsoft.com/office/drawing/2014/main" val="20001"/>
                    </a:ext>
                  </a:extLst>
                </a:gridCol>
              </a:tblGrid>
              <a:tr h="1347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hunyuan-turbos-20250416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29" name="Google Shape;129;p16"/>
          <p:cNvGraphicFramePr/>
          <p:nvPr/>
        </p:nvGraphicFramePr>
        <p:xfrm>
          <a:off x="3814482" y="793376"/>
          <a:ext cx="3000000" cy="3000000"/>
        </p:xfrm>
        <a:graphic>
          <a:graphicData uri="http://schemas.openxmlformats.org/drawingml/2006/table">
            <a:tbl>
              <a:tblPr>
                <a:noFill/>
                <a:tableStyleId>{04017CFF-A6B0-45D3-B519-4AAEB2BD9519}</a:tableStyleId>
              </a:tblPr>
              <a:tblGrid>
                <a:gridCol w="1604500">
                  <a:extLst>
                    <a:ext uri="{9D8B030D-6E8A-4147-A177-3AD203B41FA5}">
                      <a16:colId xmlns:a16="http://schemas.microsoft.com/office/drawing/2014/main" val="20000"/>
                    </a:ext>
                  </a:extLst>
                </a:gridCol>
                <a:gridCol w="329075">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solidFill>
                            <a:srgbClr val="737373"/>
                          </a:solidFill>
                          <a:latin typeface="Calibri"/>
                          <a:ea typeface="Calibri"/>
                          <a:cs typeface="Calibri"/>
                          <a:sym typeface="Calibri"/>
                        </a:rPr>
                        <a:t>Model</a:t>
                      </a:r>
                      <a:endParaRPr sz="900">
                        <a:solidFill>
                          <a:srgbClr val="737373"/>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737373"/>
                          </a:solidFill>
                          <a:latin typeface="Calibri"/>
                          <a:ea typeface="Calibri"/>
                          <a:cs typeface="Calibri"/>
                          <a:sym typeface="Calibri"/>
                        </a:rPr>
                        <a:t>Score</a:t>
                      </a:r>
                      <a:endParaRPr sz="900">
                        <a:solidFill>
                          <a:srgbClr val="737373"/>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1433</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1409</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1406</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1382</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1357</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1305</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1257</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1238</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1207</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1198</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1190</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1189</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1187</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1175</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1157</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early-grok-3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1143</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1136</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1">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1133</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1102</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o3-mini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0A0A0A"/>
                          </a:solidFill>
                          <a:latin typeface="Calibri"/>
                          <a:ea typeface="Calibri"/>
                          <a:cs typeface="Calibri"/>
                          <a:sym typeface="Calibri"/>
                        </a:rPr>
                        <a:t>1092</a:t>
                      </a:r>
                      <a:endParaRPr sz="900">
                        <a:solidFill>
                          <a:srgbClr val="0A0A0A"/>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30" name="Google Shape;130;p16"/>
          <p:cNvSpPr txBox="1"/>
          <p:nvPr/>
        </p:nvSpPr>
        <p:spPr>
          <a:xfrm flipH="1">
            <a:off x="3613259" y="402099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1" name="Google Shape;131;p16"/>
          <p:cNvSpPr/>
          <p:nvPr/>
        </p:nvSpPr>
        <p:spPr>
          <a:xfrm>
            <a:off x="3661223" y="48289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p:nvPr/>
        </p:nvSpPr>
        <p:spPr>
          <a:xfrm>
            <a:off x="55075" y="-34825"/>
            <a:ext cx="267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Medical Diagnostics</a:t>
            </a:r>
            <a:endParaRPr sz="2000" b="1" i="0" u="none" strike="noStrike" cap="none">
              <a:solidFill>
                <a:schemeClr val="dk1"/>
              </a:solidFill>
              <a:latin typeface="Calibri"/>
              <a:ea typeface="Calibri"/>
              <a:cs typeface="Calibri"/>
              <a:sym typeface="Calibri"/>
            </a:endParaRPr>
          </a:p>
        </p:txBody>
      </p:sp>
      <p:sp>
        <p:nvSpPr>
          <p:cNvPr id="311" name="Google Shape;311;p34"/>
          <p:cNvSpPr txBox="1"/>
          <p:nvPr/>
        </p:nvSpPr>
        <p:spPr>
          <a:xfrm>
            <a:off x="55075" y="442525"/>
            <a:ext cx="50547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General AI Symptom Checkers &amp; Health Apps: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Ada Health</a:t>
            </a:r>
            <a:r>
              <a:rPr lang="en" sz="1200">
                <a:solidFill>
                  <a:schemeClr val="dk1"/>
                </a:solidFill>
                <a:latin typeface="Calibri"/>
                <a:ea typeface="Calibri"/>
                <a:cs typeface="Calibri"/>
                <a:sym typeface="Calibri"/>
              </a:rPr>
              <a:t> - user-reported symptoms -&gt; potential diagnoses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Babylon Health</a:t>
            </a:r>
            <a:r>
              <a:rPr lang="en" sz="1200">
                <a:solidFill>
                  <a:schemeClr val="dk1"/>
                </a:solidFill>
                <a:latin typeface="Calibri"/>
                <a:ea typeface="Calibri"/>
                <a:cs typeface="Calibri"/>
                <a:sym typeface="Calibri"/>
              </a:rPr>
              <a:t> - interactive AI symptom checker - provides health insights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Welli</a:t>
            </a:r>
            <a:r>
              <a:rPr lang="en" sz="1200">
                <a:solidFill>
                  <a:schemeClr val="dk1"/>
                </a:solidFill>
                <a:latin typeface="Calibri"/>
                <a:ea typeface="Calibri"/>
                <a:cs typeface="Calibri"/>
                <a:sym typeface="Calibri"/>
              </a:rPr>
              <a:t> – AI Doctor - mobile app - suggest diagnosis and treatment plans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Buoy Health</a:t>
            </a:r>
            <a:r>
              <a:rPr lang="en" sz="1200">
                <a:solidFill>
                  <a:schemeClr val="dk1"/>
                </a:solidFill>
                <a:latin typeface="Calibri"/>
                <a:ea typeface="Calibri"/>
                <a:cs typeface="Calibri"/>
                <a:sym typeface="Calibri"/>
              </a:rPr>
              <a:t> - clarify symptoms/causes and suggest care options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Sensely</a:t>
            </a:r>
            <a:r>
              <a:rPr lang="en" sz="1200">
                <a:solidFill>
                  <a:schemeClr val="dk1"/>
                </a:solidFill>
                <a:latin typeface="Calibri"/>
                <a:ea typeface="Calibri"/>
                <a:cs typeface="Calibri"/>
                <a:sym typeface="Calibri"/>
              </a:rPr>
              <a:t> - empathy-driven conversational AI - checks symptoms, offers preventive suggestions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Specialized AI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SkinVision</a:t>
            </a:r>
            <a:r>
              <a:rPr lang="en" sz="1200">
                <a:solidFill>
                  <a:schemeClr val="dk1"/>
                </a:solidFill>
                <a:latin typeface="Calibri"/>
                <a:ea typeface="Calibri"/>
                <a:cs typeface="Calibri"/>
                <a:sym typeface="Calibri"/>
              </a:rPr>
              <a:t> - self-examine, early detection of skin cancer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MySugr</a:t>
            </a:r>
            <a:r>
              <a:rPr lang="en" sz="1200">
                <a:solidFill>
                  <a:schemeClr val="dk1"/>
                </a:solidFill>
                <a:latin typeface="Calibri"/>
                <a:ea typeface="Calibri"/>
                <a:cs typeface="Calibri"/>
                <a:sym typeface="Calibri"/>
              </a:rPr>
              <a:t> - for diabetes management, real-time insights, blood sugar levels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ChatGPT</a:t>
            </a:r>
            <a:r>
              <a:rPr lang="en" sz="1200">
                <a:solidFill>
                  <a:schemeClr val="dk1"/>
                </a:solidFill>
                <a:latin typeface="Calibri"/>
                <a:ea typeface="Calibri"/>
                <a:cs typeface="Calibri"/>
                <a:sym typeface="Calibri"/>
              </a:rPr>
              <a:t> - answers health-related questions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Google Med-PaLM2</a:t>
            </a:r>
            <a:r>
              <a:rPr lang="en" sz="1200">
                <a:solidFill>
                  <a:schemeClr val="dk1"/>
                </a:solidFill>
                <a:latin typeface="Calibri"/>
                <a:ea typeface="Calibri"/>
                <a:cs typeface="Calibri"/>
                <a:sym typeface="Calibri"/>
              </a:rPr>
              <a:t> - LLM for medical queries and self-diagnosis (2022-23)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Google MedGemma</a:t>
            </a:r>
            <a:r>
              <a:rPr lang="en" sz="1200">
                <a:solidFill>
                  <a:schemeClr val="dk1"/>
                </a:solidFill>
                <a:latin typeface="Calibri"/>
                <a:ea typeface="Calibri"/>
                <a:cs typeface="Calibri"/>
                <a:sym typeface="Calibri"/>
              </a:rPr>
              <a:t> - 27B open-source model, better than Med-PALM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AMIE</a:t>
            </a:r>
            <a:r>
              <a:rPr lang="en" sz="1200">
                <a:solidFill>
                  <a:schemeClr val="dk1"/>
                </a:solidFill>
                <a:latin typeface="Calibri"/>
                <a:ea typeface="Calibri"/>
                <a:cs typeface="Calibri"/>
                <a:sym typeface="Calibri"/>
              </a:rPr>
              <a:t> (Articulate Medical Intelligence Explorer) - advanced LLM for diagnostic dialogue, recently shown to outperform primary care physicians in diagnostic accuracy in controlled studies. Not yet widely available for the public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DxGPT</a:t>
            </a:r>
            <a:r>
              <a:rPr lang="en" sz="1200">
                <a:solidFill>
                  <a:schemeClr val="dk1"/>
                </a:solidFill>
                <a:latin typeface="Calibri"/>
                <a:ea typeface="Calibri"/>
                <a:cs typeface="Calibri"/>
                <a:sym typeface="Calibri"/>
              </a:rPr>
              <a:t> - Diagnostic decision support, based on GPT-4, free for doctors and patients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Microsoft MAI-DxO</a:t>
            </a:r>
            <a:r>
              <a:rPr lang="en" sz="1200">
                <a:solidFill>
                  <a:schemeClr val="dk1"/>
                </a:solidFill>
                <a:latin typeface="Calibri"/>
                <a:ea typeface="Calibri"/>
                <a:cs typeface="Calibri"/>
                <a:sym typeface="Calibri"/>
              </a:rPr>
              <a:t> - new AI tool that outperformed doctors in diagnosing complex medical cases, though it is not yet available for public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Health-LLM</a:t>
            </a:r>
            <a:r>
              <a:rPr lang="en" sz="1200">
                <a:solidFill>
                  <a:schemeClr val="dk1"/>
                </a:solidFill>
                <a:latin typeface="Calibri"/>
                <a:ea typeface="Calibri"/>
                <a:cs typeface="Calibri"/>
                <a:sym typeface="Calibri"/>
              </a:rPr>
              <a:t> - Wearable Sensor Data</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https://github.com/mitmedialab/Health-LLM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12" name="Google Shape;312;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86047" y="66525"/>
            <a:ext cx="912000" cy="911976"/>
          </a:xfrm>
          <a:prstGeom prst="rect">
            <a:avLst/>
          </a:prstGeom>
          <a:noFill/>
          <a:ln>
            <a:noFill/>
          </a:ln>
        </p:spPr>
      </p:pic>
      <p:pic>
        <p:nvPicPr>
          <p:cNvPr id="313" name="Google Shape;313;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98148" y="66525"/>
            <a:ext cx="1621301" cy="911976"/>
          </a:xfrm>
          <a:prstGeom prst="rect">
            <a:avLst/>
          </a:prstGeom>
          <a:noFill/>
          <a:ln w="9525" cap="flat" cmpd="sng">
            <a:solidFill>
              <a:srgbClr val="FF0000"/>
            </a:solidFill>
            <a:prstDash val="solid"/>
            <a:round/>
            <a:headEnd type="none" w="sm" len="sm"/>
            <a:tailEnd type="none" w="sm" len="sm"/>
          </a:ln>
        </p:spPr>
      </p:pic>
      <p:sp>
        <p:nvSpPr>
          <p:cNvPr id="314" name="Google Shape;314;p34"/>
          <p:cNvSpPr txBox="1"/>
          <p:nvPr/>
        </p:nvSpPr>
        <p:spPr>
          <a:xfrm>
            <a:off x="5181600" y="1040829"/>
            <a:ext cx="3863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AWS Medical services: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AWS HealthImaging</a:t>
            </a:r>
            <a:r>
              <a:rPr lang="en" sz="1200">
                <a:solidFill>
                  <a:schemeClr val="dk1"/>
                </a:solidFill>
                <a:latin typeface="Calibri"/>
                <a:ea typeface="Calibri"/>
                <a:cs typeface="Calibri"/>
                <a:sym typeface="Calibri"/>
              </a:rPr>
              <a:t> - store, manage, and analyze DICOM medical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Amazon SageMaker</a:t>
            </a:r>
            <a:r>
              <a:rPr lang="en" sz="1200">
                <a:solidFill>
                  <a:schemeClr val="dk1"/>
                </a:solidFill>
                <a:latin typeface="Calibri"/>
                <a:ea typeface="Calibri"/>
                <a:cs typeface="Calibri"/>
                <a:sym typeface="Calibri"/>
              </a:rPr>
              <a:t> - build, train, deploy custom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Amazon Comprehend Medical</a:t>
            </a:r>
            <a:r>
              <a:rPr lang="en" sz="1200">
                <a:solidFill>
                  <a:schemeClr val="dk1"/>
                </a:solidFill>
                <a:latin typeface="Calibri"/>
                <a:ea typeface="Calibri"/>
                <a:cs typeface="Calibri"/>
                <a:sym typeface="Calibri"/>
              </a:rPr>
              <a:t> - extract medical information from unstructured clinical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AWS HealthLake</a:t>
            </a:r>
            <a:r>
              <a:rPr lang="en" sz="1200">
                <a:solidFill>
                  <a:schemeClr val="dk1"/>
                </a:solidFill>
                <a:latin typeface="Calibri"/>
                <a:ea typeface="Calibri"/>
                <a:cs typeface="Calibri"/>
                <a:sym typeface="Calibri"/>
              </a:rPr>
              <a:t> - normalize, store, and query health data in FHIR format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AWS Bedrock</a:t>
            </a:r>
            <a:r>
              <a:rPr lang="en" sz="1200">
                <a:solidFill>
                  <a:schemeClr val="dk1"/>
                </a:solidFill>
                <a:latin typeface="Calibri"/>
                <a:ea typeface="Calibri"/>
                <a:cs typeface="Calibri"/>
                <a:sym typeface="Calibri"/>
              </a:rPr>
              <a:t> - access foundation models for generative AI and clinical NLP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AWS HealthScribe</a:t>
            </a:r>
            <a:r>
              <a:rPr lang="en" sz="1200">
                <a:solidFill>
                  <a:schemeClr val="dk1"/>
                </a:solidFill>
                <a:latin typeface="Calibri"/>
                <a:ea typeface="Calibri"/>
                <a:cs typeface="Calibri"/>
                <a:sym typeface="Calibri"/>
              </a:rPr>
              <a:t> - automate clinical docs using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Amazon QuickSight </a:t>
            </a:r>
            <a:r>
              <a:rPr lang="en" sz="1200">
                <a:solidFill>
                  <a:schemeClr val="dk1"/>
                </a:solidFill>
                <a:latin typeface="Calibri"/>
                <a:ea typeface="Calibri"/>
                <a:cs typeface="Calibri"/>
                <a:sym typeface="Calibri"/>
              </a:rPr>
              <a:t>- Diagnostic insights/dashboards</a:t>
            </a:r>
            <a:endParaRPr sz="1200">
              <a:solidFill>
                <a:schemeClr val="dk1"/>
              </a:solidFill>
              <a:latin typeface="Calibri"/>
              <a:ea typeface="Calibri"/>
              <a:cs typeface="Calibri"/>
              <a:sym typeface="Calibri"/>
            </a:endParaRPr>
          </a:p>
        </p:txBody>
      </p:sp>
      <p:sp>
        <p:nvSpPr>
          <p:cNvPr id="315" name="Google Shape;315;p34"/>
          <p:cNvSpPr txBox="1"/>
          <p:nvPr/>
        </p:nvSpPr>
        <p:spPr>
          <a:xfrm>
            <a:off x="5181600" y="3406900"/>
            <a:ext cx="3863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MedGemma 27B</a:t>
            </a:r>
            <a:r>
              <a:rPr lang="en" sz="1200">
                <a:solidFill>
                  <a:schemeClr val="dk1"/>
                </a:solidFill>
                <a:latin typeface="Calibri"/>
                <a:ea typeface="Calibri"/>
                <a:cs typeface="Calibri"/>
                <a:sym typeface="Calibri"/>
              </a:rPr>
              <a:t> multimodal model &amp;  </a:t>
            </a:r>
            <a:r>
              <a:rPr lang="en" sz="1200" b="1">
                <a:solidFill>
                  <a:srgbClr val="FF0000"/>
                </a:solidFill>
                <a:latin typeface="Calibri"/>
                <a:ea typeface="Calibri"/>
                <a:cs typeface="Calibri"/>
                <a:sym typeface="Calibri"/>
              </a:rPr>
              <a:t>MedSigLIP</a:t>
            </a:r>
            <a:r>
              <a:rPr lang="en" sz="1200">
                <a:solidFill>
                  <a:schemeClr val="dk1"/>
                </a:solidFill>
                <a:latin typeface="Calibri"/>
                <a:ea typeface="Calibri"/>
                <a:cs typeface="Calibri"/>
                <a:sym typeface="Calibri"/>
              </a:rPr>
              <a:t> tool for image and text analysis.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analyze everything from chest X-rays to skin conditions, SOTA accuracy 87.7% on the MedQA benchmark; X-ray reports were accurate enough for actual patient care 81% of the time, matching the quality of human radiologists.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are open and highly customizable</a:t>
            </a:r>
            <a:endParaRPr sz="12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5"/>
          <p:cNvSpPr txBox="1"/>
          <p:nvPr/>
        </p:nvSpPr>
        <p:spPr>
          <a:xfrm>
            <a:off x="55075" y="-34825"/>
            <a:ext cx="3926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u="sng">
                <a:solidFill>
                  <a:schemeClr val="hlink"/>
                </a:solidFill>
                <a:latin typeface="Calibri"/>
                <a:ea typeface="Calibri"/>
                <a:cs typeface="Calibri"/>
                <a:sym typeface="Calibri"/>
                <a:hlinkClick r:id="rId3"/>
              </a:rPr>
              <a:t>rtrvr.ai</a:t>
            </a:r>
            <a:r>
              <a:rPr lang="en" sz="2000" b="1">
                <a:solidFill>
                  <a:schemeClr val="dk1"/>
                </a:solidFill>
                <a:latin typeface="Calibri"/>
                <a:ea typeface="Calibri"/>
                <a:cs typeface="Calibri"/>
                <a:sym typeface="Calibri"/>
              </a:rPr>
              <a:t> - Agent running in Chrome</a:t>
            </a:r>
            <a:endParaRPr sz="2000" b="1" i="0" u="none" strike="noStrike" cap="none">
              <a:solidFill>
                <a:schemeClr val="dk1"/>
              </a:solidFill>
              <a:latin typeface="Calibri"/>
              <a:ea typeface="Calibri"/>
              <a:cs typeface="Calibri"/>
              <a:sym typeface="Calibri"/>
            </a:endParaRPr>
          </a:p>
        </p:txBody>
      </p:sp>
      <p:sp>
        <p:nvSpPr>
          <p:cNvPr id="321" name="Google Shape;321;p35"/>
          <p:cNvSpPr txBox="1"/>
          <p:nvPr/>
        </p:nvSpPr>
        <p:spPr>
          <a:xfrm>
            <a:off x="55075" y="442525"/>
            <a:ext cx="44541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rtrvr.ai - a browser extension, an AI web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automate complex web tasks, extract structured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 form filling, job applications, lead generation, research across multiple tabs; scrape data from any website, including paginated lists and authenticated content. Export results directly to Google Sheets or other formats; Execute complex tasks across multiple browser tabs simultaneously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Operates as a Chrome extension on your device, bypassing many bot detection and CAPTCHA challenges that affect cloud-based agents; utilizes your local browser profile for authenticated sessions without sharing credentials with third parties; custom integrations with any API or web service using natural language (HubSpot, Slack, etc.); Function calling to trigger actions, send data to other apps, or generate visualizations from web data; Runs in a sandboxed environment with minimal permissions, ensuring user data remains secure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Lead Generation: Extract and enrich leads from LinkedIn.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crawl multiple sources and compile structured reports.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Extract data from local or online PDFs and aggregate into spreadsheets.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Send emails or social messages to customers and prospects.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Schedule recurring tasks, perform cross-tab actions, and integrate with business tools</a:t>
            </a:r>
            <a:endParaRPr sz="1200">
              <a:solidFill>
                <a:schemeClr val="dk1"/>
              </a:solidFill>
              <a:latin typeface="Calibri"/>
              <a:ea typeface="Calibri"/>
              <a:cs typeface="Calibri"/>
              <a:sym typeface="Calibri"/>
            </a:endParaRPr>
          </a:p>
        </p:txBody>
      </p:sp>
      <p:sp>
        <p:nvSpPr>
          <p:cNvPr id="322" name="Google Shape;322;p35"/>
          <p:cNvSpPr txBox="1"/>
          <p:nvPr/>
        </p:nvSpPr>
        <p:spPr>
          <a:xfrm>
            <a:off x="4589400" y="1927304"/>
            <a:ext cx="44541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use it: Install the Chrome Extension, pin it, interact with it using text prompts; It is free to use with a generous monthly credit allowance; no subscription required for basic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https://rtrvr.ai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https://bestaiagents.ai/agent/rtrvr.ai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https://www.rtrvr.ai/docs/introduction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https://www.rtrvr.ai/blog/web-bench-results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https://www.rtrvr.ai/docs/tool-use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https://www.rtrvr.ai/blog/ai-function-calling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https://news.ycombinator.com/item?id=42496918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https://www.rtrvr.ai/docs/graph-generation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2"/>
              </a:rPr>
              <a:t>https://www.youtube.com/watch?v=K-7Tk3fqUYA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3"/>
              </a:rPr>
              <a:t>https://www.youtube.com/watch?v=uit40B6MMuc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4"/>
              </a:rPr>
              <a:t>https://chromewebstore.google.com/detail/rtrvrai-ai-web-agent/jldogdgepmcedfdhgnmclgemehfhpomg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23" name="Google Shape;323;p35"/>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137250" y="291575"/>
            <a:ext cx="3491775" cy="98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29" name="Google Shape;329;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30" name="Google Shape;330;p36"/>
          <p:cNvSpPr txBox="1"/>
          <p:nvPr/>
        </p:nvSpPr>
        <p:spPr>
          <a:xfrm>
            <a:off x="5300575" y="557950"/>
            <a:ext cx="2607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74,408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sp>
        <p:nvSpPr>
          <p:cNvPr id="331" name="Google Shape;331;p36"/>
          <p:cNvSpPr txBox="1"/>
          <p:nvPr/>
        </p:nvSpPr>
        <p:spPr>
          <a:xfrm>
            <a:off x="5300575" y="1471650"/>
            <a:ext cx="3631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laying off about 9,000 employees</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5"/>
              </a:rPr>
              <a:t>https://www.cnbc.com/2025/07/02/microsoft-laying-off-about-9000-employees-in-latest-round-of-cuts.html</a:t>
            </a:r>
            <a:r>
              <a:rPr lang="en" sz="800">
                <a:latin typeface="Calibri"/>
                <a:ea typeface="Calibri"/>
                <a:cs typeface="Calibri"/>
                <a:sym typeface="Calibri"/>
              </a:rPr>
              <a:t> </a:t>
            </a:r>
            <a:endParaRPr sz="800" i="0" u="none" strike="noStrike" cap="none">
              <a:solidFill>
                <a:srgbClr val="000000"/>
              </a:solidFill>
              <a:latin typeface="Calibri"/>
              <a:ea typeface="Calibri"/>
              <a:cs typeface="Calibri"/>
              <a:sym typeface="Calibri"/>
            </a:endParaRPr>
          </a:p>
        </p:txBody>
      </p:sp>
      <p:pic>
        <p:nvPicPr>
          <p:cNvPr id="332" name="Google Shape;332;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200" y="541575"/>
            <a:ext cx="5142900" cy="1904140"/>
          </a:xfrm>
          <a:prstGeom prst="rect">
            <a:avLst/>
          </a:prstGeom>
          <a:noFill/>
          <a:ln w="9525" cap="flat" cmpd="sng">
            <a:solidFill>
              <a:srgbClr val="FF0000"/>
            </a:solidFill>
            <a:prstDash val="solid"/>
            <a:round/>
            <a:headEnd type="none" w="sm" len="sm"/>
            <a:tailEnd type="none" w="sm" len="sm"/>
          </a:ln>
        </p:spPr>
      </p:pic>
      <p:pic>
        <p:nvPicPr>
          <p:cNvPr id="333" name="Google Shape;333;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2526575"/>
            <a:ext cx="5142890" cy="2464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39" name="Google Shape;339;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40" name="Google Shape;340;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41" name="Google Shape;341;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42" name="Google Shape;342;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43" name="Google Shape;343;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p:nvPr/>
        </p:nvSpPr>
        <p:spPr>
          <a:xfrm>
            <a:off x="55075" y="-922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xAI's Grok 4</a:t>
            </a:r>
            <a:endParaRPr sz="2000" b="1" i="0" u="none" strike="noStrike" cap="none">
              <a:solidFill>
                <a:schemeClr val="dk1"/>
              </a:solidFill>
              <a:latin typeface="Calibri"/>
              <a:ea typeface="Calibri"/>
              <a:cs typeface="Calibri"/>
              <a:sym typeface="Calibri"/>
            </a:endParaRPr>
          </a:p>
        </p:txBody>
      </p:sp>
      <p:sp>
        <p:nvSpPr>
          <p:cNvPr id="137" name="Google Shape;137;p17"/>
          <p:cNvSpPr txBox="1"/>
          <p:nvPr/>
        </p:nvSpPr>
        <p:spPr>
          <a:xfrm>
            <a:off x="35432" y="286690"/>
            <a:ext cx="4446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u="sng">
                <a:solidFill>
                  <a:schemeClr val="hlink"/>
                </a:solidFill>
                <a:latin typeface="Calibri"/>
                <a:ea typeface="Calibri"/>
                <a:cs typeface="Calibri"/>
                <a:sym typeface="Calibri"/>
                <a:hlinkClick r:id="rId3"/>
              </a:rPr>
              <a:t>https://www.youtube.com/watch?v=MtYsUdfZPMA</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Achieved PhD-level competency across all academic disciplines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Perfect 100% SAT scores on standardized tests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Reasoning capabilities that exceed human levels</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Training: 100x more compute than Grok 2, two phases: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Grok 2 → Grok 3: Focused on pre-training scaling</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Grok 3 → Grok 4: Focused on post-training RL (10x more RL compute than competitors) using Verifiable rewards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Humanities Last Exam</a:t>
            </a:r>
            <a:r>
              <a:rPr lang="en" sz="1200">
                <a:solidFill>
                  <a:schemeClr val="dk1"/>
                </a:solidFill>
                <a:latin typeface="Calibri"/>
                <a:ea typeface="Calibri"/>
                <a:cs typeface="Calibri"/>
                <a:sym typeface="Calibri"/>
              </a:rPr>
              <a:t>: 25.4% accuracy (single agent, no tools, beating Gemini 2.5 Pro and OpenAI's o3 high), 44.4% with multi-agent approach (compared to Gemini 2.5 Pro's 26.9%)</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AIME 2025 math exam</a:t>
            </a:r>
            <a:r>
              <a:rPr lang="en" sz="1200">
                <a:solidFill>
                  <a:schemeClr val="dk1"/>
                </a:solidFill>
                <a:latin typeface="Calibri"/>
                <a:ea typeface="Calibri"/>
                <a:cs typeface="Calibri"/>
                <a:sym typeface="Calibri"/>
              </a:rPr>
              <a:t>: 100%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ARC-AGI-2</a:t>
            </a:r>
            <a:r>
              <a:rPr lang="en" sz="1200">
                <a:solidFill>
                  <a:schemeClr val="dk1"/>
                </a:solidFill>
                <a:latin typeface="Calibri"/>
                <a:ea typeface="Calibri"/>
                <a:cs typeface="Calibri"/>
                <a:sym typeface="Calibri"/>
              </a:rPr>
              <a:t>: 16.2% accuracy (~ 2x better than Claude Opus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GPQA (graduate-level science)</a:t>
            </a:r>
            <a:r>
              <a:rPr lang="en" sz="1200">
                <a:solidFill>
                  <a:schemeClr val="dk1"/>
                </a:solidFill>
                <a:latin typeface="Calibri"/>
                <a:ea typeface="Calibri"/>
                <a:cs typeface="Calibri"/>
                <a:sym typeface="Calibri"/>
              </a:rPr>
              <a:t>: 88%, (Gemini 2.5 Pro - 84%)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Much better at reasoning than competitors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Single-agent version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Heavy: Multi-agent: parallel agents share insights, and collaborate on solutions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context window 128K (256K for API)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X data access (real time)</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tool use (trained during development)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Rumored to be 2.4T params (Claude Opus is also &gt; 2T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is available via the Grok website, iOS, and Android apps. It is also integrated into X (formerly Twitter), and accessible via API for developers and businesses</a:t>
            </a:r>
            <a:endParaRPr sz="1200" b="1">
              <a:solidFill>
                <a:srgbClr val="FF0000"/>
              </a:solidFill>
              <a:latin typeface="Calibri"/>
              <a:ea typeface="Calibri"/>
              <a:cs typeface="Calibri"/>
              <a:sym typeface="Calibri"/>
            </a:endParaRPr>
          </a:p>
        </p:txBody>
      </p:sp>
      <p:pic>
        <p:nvPicPr>
          <p:cNvPr id="138" name="Google Shape;138;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9575" y="49620"/>
            <a:ext cx="1722900" cy="904519"/>
          </a:xfrm>
          <a:prstGeom prst="rect">
            <a:avLst/>
          </a:prstGeom>
          <a:noFill/>
          <a:ln w="9525" cap="flat" cmpd="sng">
            <a:solidFill>
              <a:srgbClr val="FF0000"/>
            </a:solidFill>
            <a:prstDash val="solid"/>
            <a:round/>
            <a:headEnd type="none" w="sm" len="sm"/>
            <a:tailEnd type="none" w="sm" len="sm"/>
          </a:ln>
        </p:spPr>
      </p:pic>
      <p:sp>
        <p:nvSpPr>
          <p:cNvPr id="139" name="Google Shape;139;p17"/>
          <p:cNvSpPr txBox="1"/>
          <p:nvPr/>
        </p:nvSpPr>
        <p:spPr>
          <a:xfrm>
            <a:off x="4579575" y="3305288"/>
            <a:ext cx="45159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integrate with Tesla/SpaceX, simulations, Optimus robots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Weak at multimodal features, image understanding and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August - coding, September - multimodal, October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Foundation Model v7 - In training with improved video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 world testing: business, game development, biomed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https://artificialanalysis.ai/models/grok-4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0" name="Google Shape;140;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9569" y="1103725"/>
            <a:ext cx="4515907" cy="2066113"/>
          </a:xfrm>
          <a:prstGeom prst="rect">
            <a:avLst/>
          </a:prstGeom>
          <a:noFill/>
          <a:ln w="9525" cap="flat" cmpd="sng">
            <a:solidFill>
              <a:srgbClr val="FF0000"/>
            </a:solidFill>
            <a:prstDash val="solid"/>
            <a:round/>
            <a:headEnd type="none" w="sm" len="sm"/>
            <a:tailEnd type="none" w="sm" len="sm"/>
          </a:ln>
        </p:spPr>
      </p:pic>
      <p:sp>
        <p:nvSpPr>
          <p:cNvPr id="141" name="Google Shape;141;p17"/>
          <p:cNvSpPr txBox="1"/>
          <p:nvPr/>
        </p:nvSpPr>
        <p:spPr>
          <a:xfrm>
            <a:off x="6380975" y="49621"/>
            <a:ext cx="2714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 on Artificial Analysis Intelligence Index</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(Grok4 - 73, OpenAI o3 - 70, Google Gemini 2.5 Pro - 70, Anthropic Claude 4 Opus - 64, DeepSeek R1 0528 - 68)</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7"/>
              </a:rPr>
              <a:t>https://artificialanalysis.ai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2" name="Google Shape;142;p17"/>
          <p:cNvSpPr txBox="1"/>
          <p:nvPr/>
        </p:nvSpPr>
        <p:spPr>
          <a:xfrm>
            <a:off x="4579575" y="4564703"/>
            <a:ext cx="45159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API Price in/out per 1M tokens : $3/$15 (same as Claude 4 Sonnet)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Subscriptions: SuprtGrok $30/mo &amp; SuperGrok Heavy $300/mo </a:t>
            </a:r>
            <a:endParaRPr sz="1200" b="1">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55075" y="-9225"/>
            <a:ext cx="1987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xAI's Grok 4 API</a:t>
            </a:r>
            <a:endParaRPr sz="2000" b="1" i="0" u="none" strike="noStrike" cap="none">
              <a:solidFill>
                <a:schemeClr val="dk1"/>
              </a:solidFill>
              <a:latin typeface="Calibri"/>
              <a:ea typeface="Calibri"/>
              <a:cs typeface="Calibri"/>
              <a:sym typeface="Calibri"/>
            </a:endParaRPr>
          </a:p>
        </p:txBody>
      </p:sp>
      <p:sp>
        <p:nvSpPr>
          <p:cNvPr id="148" name="Google Shape;148;p18"/>
          <p:cNvSpPr txBox="1"/>
          <p:nvPr/>
        </p:nvSpPr>
        <p:spPr>
          <a:xfrm>
            <a:off x="55075" y="522425"/>
            <a:ext cx="4423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pip install xai-sdk</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export XAI_API_KEY="your_api_key"</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xai_sdk import Client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xai_sdk.chat import user, system</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client = Client(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api_host="api.x.ai"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chat = client.chat.create(model="grok-4-0709", temperature=0)</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chat.append(system("You are a PhD-level mathematician."))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chat.append(user("What is 2 + 2?"))</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response = chat.sample()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print(response.content)</a:t>
            </a:r>
            <a:endParaRPr sz="900" b="1">
              <a:solidFill>
                <a:srgbClr val="3C78D8"/>
              </a:solidFill>
              <a:latin typeface="Roboto Mono"/>
              <a:ea typeface="Roboto Mono"/>
              <a:cs typeface="Roboto Mono"/>
              <a:sym typeface="Roboto Mono"/>
            </a:endParaRPr>
          </a:p>
        </p:txBody>
      </p:sp>
      <p:sp>
        <p:nvSpPr>
          <p:cNvPr id="149" name="Google Shape;149;p18"/>
          <p:cNvSpPr txBox="1"/>
          <p:nvPr/>
        </p:nvSpPr>
        <p:spPr>
          <a:xfrm>
            <a:off x="55075" y="2896900"/>
            <a:ext cx="46986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streaming</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xai_sdk import XAI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llm = XAI(api_key="your_api_key", model="grok-3")</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response = llm.invoke(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messages=[{"role": "user", "content": "Tell me a joke!"}],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stream=True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for chunk in 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if chunk.choices[0].delta and chunk.choices[0].delta.content: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print(chunk.choices[0].delta.content, end="", flush=True)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print()</a:t>
            </a:r>
            <a:endParaRPr sz="900" b="1">
              <a:solidFill>
                <a:srgbClr val="3C78D8"/>
              </a:solidFill>
              <a:latin typeface="Roboto Mono"/>
              <a:ea typeface="Roboto Mono"/>
              <a:cs typeface="Roboto Mono"/>
              <a:sym typeface="Roboto Mono"/>
            </a:endParaRPr>
          </a:p>
        </p:txBody>
      </p:sp>
      <p:sp>
        <p:nvSpPr>
          <p:cNvPr id="150" name="Google Shape;150;p18"/>
          <p:cNvSpPr txBox="1"/>
          <p:nvPr/>
        </p:nvSpPr>
        <p:spPr>
          <a:xfrm>
            <a:off x="4655475" y="1268875"/>
            <a:ext cx="4360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SzPts val="1200"/>
              <a:buFont typeface="Roboto Mono"/>
              <a:buChar char="●"/>
            </a:pPr>
            <a:r>
              <a:rPr lang="en" sz="1200" b="1" u="sng">
                <a:solidFill>
                  <a:schemeClr val="hlink"/>
                </a:solidFill>
                <a:latin typeface="Roboto Mono"/>
                <a:ea typeface="Roboto Mono"/>
                <a:cs typeface="Roboto Mono"/>
                <a:sym typeface="Roboto Mono"/>
                <a:hlinkClick r:id="rId3"/>
              </a:rPr>
              <a:t>https://www.youtube.com/watch?v=KtWVjR26CMY</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a:p>
            <a:pPr marL="228600" marR="0" lvl="0" indent="-133350" algn="l" rtl="0">
              <a:lnSpc>
                <a:spcPct val="100000"/>
              </a:lnSpc>
              <a:spcBef>
                <a:spcPts val="0"/>
              </a:spcBef>
              <a:spcAft>
                <a:spcPts val="0"/>
              </a:spcAft>
              <a:buClr>
                <a:srgbClr val="3C78D8"/>
              </a:buClr>
              <a:buSzPts val="1200"/>
              <a:buFont typeface="Roboto Mono"/>
              <a:buChar char="●"/>
            </a:pPr>
            <a:r>
              <a:rPr lang="en" sz="1200" b="1" u="sng">
                <a:solidFill>
                  <a:schemeClr val="hlink"/>
                </a:solidFill>
                <a:latin typeface="Roboto Mono"/>
                <a:ea typeface="Roboto Mono"/>
                <a:cs typeface="Roboto Mono"/>
                <a:sym typeface="Roboto Mono"/>
                <a:hlinkClick r:id="rId4"/>
              </a:rPr>
              <a:t>https://mer.vin/2025/07/xai-sdk-api/</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a:p>
            <a:pPr marL="228600" marR="0" lvl="0" indent="-133350" algn="l" rtl="0">
              <a:lnSpc>
                <a:spcPct val="100000"/>
              </a:lnSpc>
              <a:spcBef>
                <a:spcPts val="0"/>
              </a:spcBef>
              <a:spcAft>
                <a:spcPts val="0"/>
              </a:spcAft>
              <a:buClr>
                <a:srgbClr val="3C78D8"/>
              </a:buClr>
              <a:buSzPts val="1200"/>
              <a:buFont typeface="Roboto Mono"/>
              <a:buChar char="●"/>
            </a:pPr>
            <a:r>
              <a:rPr lang="en" sz="1200" b="1" u="sng">
                <a:solidFill>
                  <a:schemeClr val="hlink"/>
                </a:solidFill>
                <a:latin typeface="Roboto Mono"/>
                <a:ea typeface="Roboto Mono"/>
                <a:cs typeface="Roboto Mono"/>
                <a:sym typeface="Roboto Mono"/>
                <a:hlinkClick r:id="rId5"/>
              </a:rPr>
              <a:t>https://x.ai/api</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a:p>
            <a:pPr marL="228600" marR="0" lvl="0" indent="-133350" algn="l" rtl="0">
              <a:lnSpc>
                <a:spcPct val="100000"/>
              </a:lnSpc>
              <a:spcBef>
                <a:spcPts val="0"/>
              </a:spcBef>
              <a:spcAft>
                <a:spcPts val="0"/>
              </a:spcAft>
              <a:buClr>
                <a:srgbClr val="3C78D8"/>
              </a:buClr>
              <a:buSzPts val="1200"/>
              <a:buFont typeface="Roboto Mono"/>
              <a:buChar char="●"/>
            </a:pPr>
            <a:r>
              <a:rPr lang="en" sz="1200" b="1" u="sng">
                <a:solidFill>
                  <a:schemeClr val="hlink"/>
                </a:solidFill>
                <a:latin typeface="Roboto Mono"/>
                <a:ea typeface="Roboto Mono"/>
                <a:cs typeface="Roboto Mono"/>
                <a:sym typeface="Roboto Mono"/>
                <a:hlinkClick r:id="rId6"/>
              </a:rPr>
              <a:t>https://docs.praison.ai/docs/index</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56" name="Google Shape;156;p19"/>
          <p:cNvSpPr txBox="1"/>
          <p:nvPr/>
        </p:nvSpPr>
        <p:spPr>
          <a:xfrm>
            <a:off x="55075" y="362542"/>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HuggingFace SmolLM3</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small (3B params), multilingual, long-context (128k) reasoner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fully open, Instruct model, think/no_think modes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 languages: English, French, Spanish, German, Italian, Portuguese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https://huggingface.co/blog/smollm3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https://github.com/huggingface/blog/blob/main/smollm3.md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7" name="Google Shape;157;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4575" y="104799"/>
            <a:ext cx="2367252" cy="1643651"/>
          </a:xfrm>
          <a:prstGeom prst="rect">
            <a:avLst/>
          </a:prstGeom>
          <a:noFill/>
          <a:ln w="9525" cap="flat" cmpd="sng">
            <a:solidFill>
              <a:srgbClr val="FF0000"/>
            </a:solidFill>
            <a:prstDash val="solid"/>
            <a:round/>
            <a:headEnd type="none" w="sm" len="sm"/>
            <a:tailEnd type="none" w="sm" len="sm"/>
          </a:ln>
        </p:spPr>
      </p:pic>
      <p:sp>
        <p:nvSpPr>
          <p:cNvPr id="158" name="Google Shape;158;p19"/>
          <p:cNvSpPr txBox="1"/>
          <p:nvPr/>
        </p:nvSpPr>
        <p:spPr>
          <a:xfrm>
            <a:off x="55075" y="159147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has acquired NFDG fund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$1.1 billion fund that achieved a stunning 4x return in just two years (at least on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NFDG was founded by two of Silicon Valley’s most respected figures: Nat Friedman, former CEO of GitHub, and Daniel Gross, formerly a partner at Y Combinator. The duo launched their venture fund in 2023, raising an impressive $1.1 billion in their debut fund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Focus: Betting Big on Artificial Intelligence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6"/>
              </a:rPr>
              <a:t>https://www.saastr.com/the-1-1b-vc-fund-that-4xd-in-two-years-then-got-acquired-by-meta/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9" name="Google Shape;159;p19"/>
          <p:cNvSpPr txBox="1"/>
          <p:nvPr/>
        </p:nvSpPr>
        <p:spPr>
          <a:xfrm>
            <a:off x="55075" y="3571435"/>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Energy-Based Transformers (EBTs) - generalizable reasoning/System 2 Thinking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First approach to outscale feed-forward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EBTs can think over every single prediction being made (i.e. every token in language modeling) and tend to generalize better than existing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https://github.com/alexiglad/EBT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0" name="Google Shape;160;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1150" y="1871949"/>
            <a:ext cx="2131975" cy="1200301"/>
          </a:xfrm>
          <a:prstGeom prst="rect">
            <a:avLst/>
          </a:prstGeom>
          <a:noFill/>
          <a:ln w="9525" cap="flat" cmpd="sng">
            <a:solidFill>
              <a:srgbClr val="FF0000"/>
            </a:solidFill>
            <a:prstDash val="solid"/>
            <a:round/>
            <a:headEnd type="none" w="sm" len="sm"/>
            <a:tailEnd type="none" w="sm" len="sm"/>
          </a:ln>
        </p:spPr>
      </p:pic>
      <p:pic>
        <p:nvPicPr>
          <p:cNvPr id="161" name="Google Shape;161;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31144" y="3683227"/>
            <a:ext cx="3647206" cy="1200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67" name="Google Shape;167;p20"/>
          <p:cNvSpPr txBox="1"/>
          <p:nvPr/>
        </p:nvSpPr>
        <p:spPr>
          <a:xfrm>
            <a:off x="55075" y="340221"/>
            <a:ext cx="44460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Surge AI Raising $1B at $15B+ Valuation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Raising $1B at $15B+ 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competitor of Scale AI, reporting $1+ Bln revenue and preparing its first capital raise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 Scale AI losing key clients like Google and OpenAI (because of joining Meta), Surge is positioned as the new trusted high‑quality data-labeling provider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Surge AI, founded in 2020 by ex-Google/Meta engineer </a:t>
            </a:r>
            <a:r>
              <a:rPr lang="en" sz="1200" b="1">
                <a:solidFill>
                  <a:srgbClr val="FF0000"/>
                </a:solidFill>
                <a:latin typeface="Calibri"/>
                <a:ea typeface="Calibri"/>
                <a:cs typeface="Calibri"/>
                <a:sym typeface="Calibri"/>
              </a:rPr>
              <a:t>Edwin Chen</a:t>
            </a:r>
            <a:r>
              <a:rPr lang="en" sz="1200">
                <a:solidFill>
                  <a:schemeClr val="dk1"/>
                </a:solidFill>
                <a:latin typeface="Calibri"/>
                <a:ea typeface="Calibri"/>
                <a:cs typeface="Calibri"/>
                <a:sym typeface="Calibri"/>
              </a:rPr>
              <a:t>, a former engineer at Google, Meta (Facebook), and Twitter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headquartered in San Francisco, California, and has quickly become a major player in the AI data infrastructure 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https://www.linkedin.com/company/surge-ai/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https://www.surgehq.ai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8" name="Google Shape;16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362550"/>
            <a:ext cx="1907475" cy="820800"/>
          </a:xfrm>
          <a:prstGeom prst="rect">
            <a:avLst/>
          </a:prstGeom>
          <a:noFill/>
          <a:ln w="9525" cap="flat" cmpd="sng">
            <a:solidFill>
              <a:srgbClr val="FF0000"/>
            </a:solidFill>
            <a:prstDash val="solid"/>
            <a:round/>
            <a:headEnd type="none" w="sm" len="sm"/>
            <a:tailEnd type="none" w="sm" len="sm"/>
          </a:ln>
        </p:spPr>
      </p:pic>
      <p:pic>
        <p:nvPicPr>
          <p:cNvPr id="169" name="Google Shape;169;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27025" y="654575"/>
            <a:ext cx="1198474" cy="1433274"/>
          </a:xfrm>
          <a:prstGeom prst="rect">
            <a:avLst/>
          </a:prstGeom>
          <a:noFill/>
          <a:ln w="9525" cap="flat" cmpd="sng">
            <a:solidFill>
              <a:srgbClr val="FF0000"/>
            </a:solidFill>
            <a:prstDash val="solid"/>
            <a:round/>
            <a:headEnd type="none" w="sm" len="sm"/>
            <a:tailEnd type="none" w="sm" len="sm"/>
          </a:ln>
        </p:spPr>
      </p:pic>
      <p:sp>
        <p:nvSpPr>
          <p:cNvPr id="170" name="Google Shape;170;p20"/>
          <p:cNvSpPr txBox="1"/>
          <p:nvPr/>
        </p:nvSpPr>
        <p:spPr>
          <a:xfrm>
            <a:off x="55075" y="2785446"/>
            <a:ext cx="4446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Models requiring $10M+ to train now launch twice per month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2017, only 2 AI models used more than 10²³ FLOPs (floating-point operations) for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2024, that number jumped to 201 models - a 100x increase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models now cost $10s of millions to train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costs kick in around the 10²⁵ FLOP threshold. GPT-4 was apparently the first model to cross this 10²⁵ FLOP boundary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https://epoch.ai/data/large-scale-ai-models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1" name="Google Shape;171;p20"/>
          <p:cNvSpPr txBox="1"/>
          <p:nvPr/>
        </p:nvSpPr>
        <p:spPr>
          <a:xfrm>
            <a:off x="5002799" y="4354500"/>
            <a:ext cx="4089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Kimi-Researcher - autonomous research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Moonshot AI,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both OpenAI Deep Research and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https://x.com/nrqa__/status/1940425696108851509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2" name="Google Shape;172;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81300" y="2145600"/>
            <a:ext cx="1447800" cy="2171700"/>
          </a:xfrm>
          <a:prstGeom prst="rect">
            <a:avLst/>
          </a:prstGeom>
          <a:noFill/>
          <a:ln w="9525" cap="flat" cmpd="sng">
            <a:solidFill>
              <a:srgbClr val="FF0000"/>
            </a:solidFill>
            <a:prstDash val="solid"/>
            <a:round/>
            <a:headEnd type="none" w="sm" len="sm"/>
            <a:tailEnd type="none" w="sm" len="sm"/>
          </a:ln>
        </p:spPr>
      </p:pic>
      <p:pic>
        <p:nvPicPr>
          <p:cNvPr id="173" name="Google Shape;173;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21425" y="2983525"/>
            <a:ext cx="2370375" cy="1333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79" name="Google Shape;17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55075" y="-38641"/>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85" name="Google Shape;185;p22"/>
          <p:cNvSpPr txBox="1"/>
          <p:nvPr/>
        </p:nvSpPr>
        <p:spPr>
          <a:xfrm>
            <a:off x="55534" y="284342"/>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has restructured its AI organization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FAIR (Facebook AI Research) - a "small, prestigious lab" focused on fundamental AI research, exploratory and foundational work. It does not train large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MSL (Meta Superintelligence Labs) consolidates all major AI efforts, including GenAI (llama models), large-scale model training and applied AI development. Is led by Alexandr Wang, former CEO of Scale AI, and Nat Friedman, former CEO of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recruited 11+ top experts from OpenAI, DeepMind, Anthropic</a:t>
            </a:r>
            <a:endParaRPr sz="1200">
              <a:solidFill>
                <a:schemeClr val="dk1"/>
              </a:solidFill>
              <a:latin typeface="Calibri"/>
              <a:ea typeface="Calibri"/>
              <a:cs typeface="Calibri"/>
              <a:sym typeface="Calibri"/>
            </a:endParaRPr>
          </a:p>
        </p:txBody>
      </p:sp>
      <p:sp>
        <p:nvSpPr>
          <p:cNvPr id="186" name="Google Shape;186;p22"/>
          <p:cNvSpPr txBox="1"/>
          <p:nvPr/>
        </p:nvSpPr>
        <p:spPr>
          <a:xfrm>
            <a:off x="6882175" y="1660500"/>
            <a:ext cx="21729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Small, room-temperature quantum computers that use light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https://www.nature.com/articles/s41586-025-09044-5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7" name="Google Shape;187;p22"/>
          <p:cNvSpPr txBox="1"/>
          <p:nvPr/>
        </p:nvSpPr>
        <p:spPr>
          <a:xfrm>
            <a:off x="55534" y="2025200"/>
            <a:ext cx="270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Stop Using Cursor - a Guide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https://www.youtube.com/watch?v=a7ccv_fMoNA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8" name="Google Shape;188;p22"/>
          <p:cNvSpPr txBox="1"/>
          <p:nvPr/>
        </p:nvSpPr>
        <p:spPr>
          <a:xfrm>
            <a:off x="55534" y="2634442"/>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"Claude Code" in VSCode &amp; PyCharm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Made generally available in June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 Code: "this plugin requires Claude Code to be installed separately: </a:t>
            </a:r>
            <a:r>
              <a:rPr lang="en" sz="1200" u="sng">
                <a:solidFill>
                  <a:schemeClr val="hlink"/>
                </a:solidFill>
                <a:latin typeface="Calibri"/>
                <a:ea typeface="Calibri"/>
                <a:cs typeface="Calibri"/>
                <a:sym typeface="Calibri"/>
                <a:hlinkClick r:id="rId5"/>
              </a:rPr>
              <a:t>https://www.anthropic.com/claude-code</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npm install -g @anthropic-ai/claude-code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PyCharm - you do not need to separately install a standalone  "Claude Code" application outside of the plugin installation process</a:t>
            </a:r>
            <a:endParaRPr sz="1200">
              <a:solidFill>
                <a:schemeClr val="dk1"/>
              </a:solidFill>
              <a:latin typeface="Calibri"/>
              <a:ea typeface="Calibri"/>
              <a:cs typeface="Calibri"/>
              <a:sym typeface="Calibri"/>
            </a:endParaRPr>
          </a:p>
        </p:txBody>
      </p:sp>
      <p:sp>
        <p:nvSpPr>
          <p:cNvPr id="189" name="Google Shape;189;p22"/>
          <p:cNvSpPr txBox="1"/>
          <p:nvPr/>
        </p:nvSpPr>
        <p:spPr>
          <a:xfrm>
            <a:off x="55534" y="4418392"/>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Nano in Chrome browser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version 138. For example the Prompt API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https://x.com/swyx/status/1942437525525790838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https://github.com/swyxio/swyxdotio/issues/536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0" name="Google Shape;190;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8575" y="397925"/>
            <a:ext cx="2030574" cy="1142200"/>
          </a:xfrm>
          <a:prstGeom prst="rect">
            <a:avLst/>
          </a:prstGeom>
          <a:noFill/>
          <a:ln w="9525" cap="flat" cmpd="sng">
            <a:solidFill>
              <a:srgbClr val="FF0000"/>
            </a:solidFill>
            <a:prstDash val="solid"/>
            <a:round/>
            <a:headEnd type="none" w="sm" len="sm"/>
            <a:tailEnd type="none" w="sm" len="sm"/>
          </a:ln>
        </p:spPr>
      </p:pic>
      <p:pic>
        <p:nvPicPr>
          <p:cNvPr id="191" name="Google Shape;191;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008025" y="464900"/>
            <a:ext cx="1911516" cy="1075226"/>
          </a:xfrm>
          <a:prstGeom prst="rect">
            <a:avLst/>
          </a:prstGeom>
          <a:noFill/>
          <a:ln>
            <a:noFill/>
          </a:ln>
        </p:spPr>
      </p:pic>
      <p:pic>
        <p:nvPicPr>
          <p:cNvPr id="192" name="Google Shape;192;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816209" y="2025200"/>
            <a:ext cx="1551600" cy="387900"/>
          </a:xfrm>
          <a:prstGeom prst="rect">
            <a:avLst/>
          </a:prstGeom>
          <a:noFill/>
          <a:ln>
            <a:noFill/>
          </a:ln>
        </p:spPr>
      </p:pic>
      <p:pic>
        <p:nvPicPr>
          <p:cNvPr id="193" name="Google Shape;193;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98574" y="2730650"/>
            <a:ext cx="2030576" cy="1052413"/>
          </a:xfrm>
          <a:prstGeom prst="rect">
            <a:avLst/>
          </a:prstGeom>
          <a:noFill/>
          <a:ln w="9525" cap="flat" cmpd="sng">
            <a:solidFill>
              <a:srgbClr val="FF0000"/>
            </a:solidFill>
            <a:prstDash val="solid"/>
            <a:round/>
            <a:headEnd type="none" w="sm" len="sm"/>
            <a:tailEnd type="none" w="sm" len="sm"/>
          </a:ln>
        </p:spPr>
      </p:pic>
      <p:pic>
        <p:nvPicPr>
          <p:cNvPr id="194" name="Google Shape;194;p22"/>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98575" y="4238125"/>
            <a:ext cx="1512250" cy="845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00" name="Google Shape;200;p23"/>
          <p:cNvSpPr txBox="1"/>
          <p:nvPr/>
        </p:nvSpPr>
        <p:spPr>
          <a:xfrm>
            <a:off x="55075" y="347614"/>
            <a:ext cx="44460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DeepSWE Open-Source RL Coding Agent from Together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has released DeepSWE, a fully open-source coding agent trained with reinforcement learning on Qwen3-32B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59% on SWEBench, DeepSWE leads among open-weight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with full training stack via rLLM</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https://www.marktechpost.com/2025/07/02/together-ai-releases-deepswe-a-fully-open-source-rl-trained-coding-agent-based-on-qwen3-32b-and-achieves-59-on-swebench/</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1" name="Google Shape;201;p23"/>
          <p:cNvSpPr txBox="1"/>
          <p:nvPr/>
        </p:nvSpPr>
        <p:spPr>
          <a:xfrm>
            <a:off x="55075" y="1764035"/>
            <a:ext cx="44460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R1T2 Chimera by TNG (Germany)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under MIT on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 Faster, Smarter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 built by merging R1, V3-0324, and R1-0528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200% faster speed than R1-0528 with improved output compactness and benchmark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R1T2 showcases the power of Assembly-of-Experts at scale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https://www.marktechpost.com/2025/07/03/deepseek-r1t2-chimera-200-faster-than-r1-0528-with-improved-reasoning-and-compact-output/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2" name="Google Shape;202;p23"/>
          <p:cNvSpPr txBox="1"/>
          <p:nvPr/>
        </p:nvSpPr>
        <p:spPr>
          <a:xfrm>
            <a:off x="6955600" y="3529550"/>
            <a:ext cx="21444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Perplexity launches a $200/mo “Max” plan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unlimited access to frontier models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https://techcrunch.com/2025/07/02/perplexity-launches-a-200-monthly-subscription-plan/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3" name="Google Shape;203;p23"/>
          <p:cNvSpPr txBox="1"/>
          <p:nvPr/>
        </p:nvSpPr>
        <p:spPr>
          <a:xfrm>
            <a:off x="1587900" y="4533038"/>
            <a:ext cx="2390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Baidu launches AI video generator</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https://www.reuters.com/technology/baidu-launches-ai-video-generator-overhauls-search-features-2025-07-02/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4" name="Google Shape;204;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4177669"/>
            <a:ext cx="1392126" cy="928076"/>
          </a:xfrm>
          <a:prstGeom prst="rect">
            <a:avLst/>
          </a:prstGeom>
          <a:noFill/>
          <a:ln w="9525" cap="flat" cmpd="sng">
            <a:solidFill>
              <a:srgbClr val="FF0000"/>
            </a:solidFill>
            <a:prstDash val="solid"/>
            <a:round/>
            <a:headEnd type="none" w="sm" len="sm"/>
            <a:tailEnd type="none" w="sm" len="sm"/>
          </a:ln>
        </p:spPr>
      </p:pic>
      <p:pic>
        <p:nvPicPr>
          <p:cNvPr id="205" name="Google Shape;205;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3650" y="1811025"/>
            <a:ext cx="1311500" cy="1637750"/>
          </a:xfrm>
          <a:prstGeom prst="rect">
            <a:avLst/>
          </a:prstGeom>
          <a:noFill/>
          <a:ln w="9525" cap="flat" cmpd="sng">
            <a:solidFill>
              <a:srgbClr val="FF0000"/>
            </a:solidFill>
            <a:prstDash val="solid"/>
            <a:round/>
            <a:headEnd type="none" w="sm" len="sm"/>
            <a:tailEnd type="none" w="sm" len="sm"/>
          </a:ln>
        </p:spPr>
      </p:pic>
      <p:pic>
        <p:nvPicPr>
          <p:cNvPr id="206" name="Google Shape;206;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43675" y="469137"/>
            <a:ext cx="2104900" cy="1130084"/>
          </a:xfrm>
          <a:prstGeom prst="rect">
            <a:avLst/>
          </a:prstGeom>
          <a:noFill/>
          <a:ln w="9525" cap="flat" cmpd="sng">
            <a:solidFill>
              <a:srgbClr val="FF0000"/>
            </a:solidFill>
            <a:prstDash val="solid"/>
            <a:round/>
            <a:headEnd type="none" w="sm" len="sm"/>
            <a:tailEnd type="none" w="sm" len="sm"/>
          </a:ln>
        </p:spPr>
      </p:pic>
      <p:pic>
        <p:nvPicPr>
          <p:cNvPr id="207" name="Google Shape;207;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3681" y="1764022"/>
            <a:ext cx="2104899" cy="1136652"/>
          </a:xfrm>
          <a:prstGeom prst="rect">
            <a:avLst/>
          </a:prstGeom>
          <a:noFill/>
          <a:ln w="9525" cap="flat" cmpd="sng">
            <a:solidFill>
              <a:srgbClr val="FF0000"/>
            </a:solidFill>
            <a:prstDash val="solid"/>
            <a:round/>
            <a:headEnd type="none" w="sm" len="sm"/>
            <a:tailEnd type="none" w="sm" len="sm"/>
          </a:ln>
        </p:spPr>
      </p:pic>
      <p:sp>
        <p:nvSpPr>
          <p:cNvPr id="208" name="Google Shape;208;p23"/>
          <p:cNvSpPr txBox="1"/>
          <p:nvPr/>
        </p:nvSpPr>
        <p:spPr>
          <a:xfrm>
            <a:off x="55075" y="336657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How to add long-term memory to your Gemini 2.5 chatbot using the Gemini API and Mem0</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1"/>
              </a:rPr>
              <a:t>https://github.com/mem0ai/mem0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2"/>
              </a:rPr>
              <a:t>https://www.philschmid.de/gemini-with-memory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9" name="Google Shape;209;p23"/>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2705125" y="3719799"/>
            <a:ext cx="2636554" cy="457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6222</Words>
  <Application>Microsoft Macintosh PowerPoint</Application>
  <PresentationFormat>On-screen Show (16:9)</PresentationFormat>
  <Paragraphs>661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2025-07-11T18:49:23Z</dcterms:modified>
</cp:coreProperties>
</file>