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0" name="Google Shape;31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6" name="Google Shape;31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5" name="Google Shape;325;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collections/zh-ai-community/leaderboards-and-arenas-664b6913bfd9b93ba4ac242e" TargetMode="External"/><Relationship Id="rId7"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ccftech.com/huawei-starts-delivering-its-cloudmatrix-384-ai-clusters-to-chinese-customers/" TargetMode="External"/><Relationship Id="rId5" Type="http://schemas.openxmlformats.org/officeDocument/2006/relationships/image" Target="../media/image16.png"/><Relationship Id="rId4" Type="http://schemas.openxmlformats.org/officeDocument/2006/relationships/hyperlink" Target="https://lyihub.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eepseek-ai/DeepSeek-Prover-V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apidog.com/blog/deepseek-prover-v2-671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enturebeat.com/ai/ethically-trained-ai-startup-pleias-releases-new-small-reasoning-models-optimized-for-rag-with-built-in-citation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ccftech.com/nvidia-is-planning-to-spin-off-its-chinese-operations-in-the-future/" TargetMode="External"/><Relationship Id="rId4" Type="http://schemas.openxmlformats.org/officeDocument/2006/relationships/hyperlink" Target="https://huggingface.co/blog/tiny-agent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openai.com/chatgpt/search-product-discovery/" TargetMode="External"/><Relationship Id="rId7"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https://www.bloomberg.com/news/articles/2025-04-28/ups-in-talks-with-startup-figure-ai-to-deploy-humanoid-robots" TargetMode="External"/><Relationship Id="rId4" Type="http://schemas.openxmlformats.org/officeDocument/2006/relationships/hyperlink" Target="https://higgsfield.ai" TargetMode="External"/><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newsroom.ibm.com/2025-04-28-ibm-unveils-150-billion-investment-in-america-to-accelerate-technology-opportunity" TargetMode="External"/><Relationship Id="rId7"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hyperlink" Target="https://github.com/XiaomiMiMo/MiMo" TargetMode="External"/><Relationship Id="rId4" Type="http://schemas.openxmlformats.org/officeDocument/2006/relationships/hyperlink" Target="https://about.fb.com/news/2025/04/introducing-meta-ai-app-new-way-access-ai-assistant/" TargetMode="External"/><Relationship Id="rId9" Type="http://schemas.openxmlformats.org/officeDocument/2006/relationships/hyperlink" Target="https://huggingface.co/JetBrains/Mellum-4b-bas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huggingface.co/nvidia/OpenMath-Nemotron-32B" TargetMode="External"/><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ithub.com/PRIME-RL/TTRL" TargetMode="External"/><Relationship Id="rId5" Type="http://schemas.openxmlformats.org/officeDocument/2006/relationships/hyperlink" Target="https://www.arxiv.org/abs/2504.16084" TargetMode="External"/><Relationship Id="rId4" Type="http://schemas.openxmlformats.org/officeDocument/2006/relationships/hyperlink" Target="https://huggingface.co/nvidia/OpenMath-Nemotron-14B-Kaggl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blog/one-year-of-phi-small-language-models-making-big-leaps-in-ai/" TargetMode="External"/><Relationship Id="rId7" Type="http://schemas.openxmlformats.org/officeDocument/2006/relationships/hyperlink" Target="https://github.com/facebookresearch/ReasonIR"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huggingface.co/reasonir/ReasonIR-8B" TargetMode="Externa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quid.a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www.liquid.ai/research/convolutional-multi-hybrids-for-edge-devices"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hyperlink" Target="https://withpersona.com/" TargetMode="External"/><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ithpersona.com" TargetMode="External"/><Relationship Id="rId5" Type="http://schemas.openxmlformats.org/officeDocument/2006/relationships/hyperlink" Target="https://world.org/world-id" TargetMode="Externa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8qbmr4UpXAQ"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40.jpe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chat.qwen.ai" TargetMode="External"/><Relationship Id="rId7" Type="http://schemas.openxmlformats.org/officeDocument/2006/relationships/hyperlink" Target="https://ollama.com/library/qwen3/tags" TargetMode="Externa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QwenLM/Qwen3" TargetMode="External"/><Relationship Id="rId11" Type="http://schemas.openxmlformats.org/officeDocument/2006/relationships/image" Target="../media/image4.png"/><Relationship Id="rId5" Type="http://schemas.openxmlformats.org/officeDocument/2006/relationships/hyperlink" Target="https://qwenlm.github.io/blog/qwen3/" TargetMode="External"/><Relationship Id="rId10" Type="http://schemas.openxmlformats.org/officeDocument/2006/relationships/image" Target="../media/image3.png"/><Relationship Id="rId4" Type="http://schemas.openxmlformats.org/officeDocument/2006/relationships/hyperlink" Target="https://qwenlm.github.io" TargetMode="Externa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hyperlink" Target="https://github.com/wasmerio/wasmer" TargetMode="External"/><Relationship Id="rId7"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asmer.io" TargetMode="External"/><Relationship Id="rId5" Type="http://schemas.openxmlformats.org/officeDocument/2006/relationships/hyperlink" Target="https://www.linkedin.com/company/wasmerio/" TargetMode="External"/><Relationship Id="rId4" Type="http://schemas.openxmlformats.org/officeDocument/2006/relationships/hyperlink" Target="https://www.linkedin.com/in/syrusakbary/" TargetMode="External"/><Relationship Id="rId9" Type="http://schemas.openxmlformats.org/officeDocument/2006/relationships/hyperlink" Target="https://github.com/jcbhmr/awesome-webassembly-runtime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s://huggingface.co/open-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artificialanalysis.ai/leaderboards/model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www.stack-ai.com/llm-leaderboard" TargetMode="External"/><Relationship Id="rId5" Type="http://schemas.openxmlformats.org/officeDocument/2006/relationships/hyperlink" Target="https://lmarena.ai/?leaderboard" TargetMode="External"/><Relationship Id="rId15" Type="http://schemas.openxmlformats.org/officeDocument/2006/relationships/hyperlink" Target="https://virtualizationreview.com/articles/2025/04/29/ais-heavy-hitters-best-models-for-every-task.aspx" TargetMode="External"/><Relationship Id="rId10" Type="http://schemas.openxmlformats.org/officeDocument/2006/relationships/hyperlink" Target="https://llmworld.net/llm_leaderboards/" TargetMode="External"/><Relationship Id="rId4" Type="http://schemas.openxmlformats.org/officeDocument/2006/relationships/hyperlink" Target="https://chat.lmsys.org/?leaderboard" TargetMode="External"/><Relationship Id="rId9" Type="http://schemas.openxmlformats.org/officeDocument/2006/relationships/image" Target="../media/image44.png"/><Relationship Id="rId14" Type="http://schemas.openxmlformats.org/officeDocument/2006/relationships/hyperlink" Target="https://www.vellum.ai/llm-leaderboar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4z-tYcFzWTA"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x.com/lmarena_ai/status/1917668731481907527" TargetMode="External"/><Relationship Id="rId4" Type="http://schemas.openxmlformats.org/officeDocument/2006/relationships/hyperlink" Target="https://arxiv.org/pdf/2504.2087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6.png"/><Relationship Id="rId4" Type="http://schemas.openxmlformats.org/officeDocument/2006/relationships/image" Target="../media/image45.png"/></Relationships>
</file>

<file path=ppt/slides/_rels/slide2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x.com/elonmusk/status/191709977732782938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microsoft/bitnet-b1.58-2B-4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huggingface.co/papers/2504.1228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towardsai.net/deploy-an-in-house-vision-language-model-to-parse-millions-of-documents-say-goodbye-to-gemini-and-cdac6f77aff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hyperlink" Target="https://firefly.adobe.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radar.com/computing/artificial-intelligence/i-compared-adobes-new-firefly-image-model-4-to-chatgpts-image-generator-and-its-like-they-went-to-the-same-art-school" TargetMode="External"/><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504.1317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Qwen3</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Grok 3.5 to be released next week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BitNet-b1.58-2B-4T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LLM Performance vs Cost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Parse Documents into text locally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Adobe Firefly-4 vs GPT-4o Images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02,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078716"/>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Can LM Arena be trusted?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398646"/>
            <a:ext cx="4420200" cy="2558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AI That Thinks BEFORE You Ask?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AI in China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DeepSeek-Prover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Pleias - small reasoning models for RAG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Tiny Agents with MCP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 R2 AI Model Rumors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Is Planning To Start Operations In China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Claude Desktop image and video generation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Shopping, Citations, WhatsApp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Higgsfield.ai Turbo - video generation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Figure AI - robots to work at UPS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04712"/>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Meta launches AI app on iOS and Android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JetBrains Mellum-4b</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Visa &amp; Mastercard "Agent Pay"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Xiaomi MiMo-7B</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IBM to invest $150 Bln in U.S. quantum computing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OpenMath-Nemotron-32B &amp; -14B-Kaggle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TTRL: Test-Time Reinforcement Learning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Phi-4 reasoning 14B params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AI ReasonIR-8B - Retriever Optimized for RAG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Hyena Edge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Persona - AI Tools for Digital Id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Is the Dire Wolf Really Back?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Wasmer.io</a:t>
            </a:r>
            <a:endParaRPr sz="15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p:nvPr/>
        </p:nvSpPr>
        <p:spPr>
          <a:xfrm>
            <a:off x="55075" y="52750"/>
            <a:ext cx="141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in China</a:t>
            </a:r>
            <a:endParaRPr sz="2000" b="1" i="0" u="none" strike="noStrike" cap="none">
              <a:solidFill>
                <a:schemeClr val="dk1"/>
              </a:solidFill>
              <a:latin typeface="Calibri"/>
              <a:ea typeface="Calibri"/>
              <a:cs typeface="Calibri"/>
              <a:sym typeface="Calibri"/>
            </a:endParaRPr>
          </a:p>
        </p:txBody>
      </p:sp>
      <p:sp>
        <p:nvSpPr>
          <p:cNvPr id="141" name="Google Shape;141;p24"/>
          <p:cNvSpPr txBox="1"/>
          <p:nvPr/>
        </p:nvSpPr>
        <p:spPr>
          <a:xfrm>
            <a:off x="55075" y="444125"/>
            <a:ext cx="41040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AI in China</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Baidu - ERNIE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Alibaba - Qwen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Tencent - Hunyuan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Xiaomi - AI systems for humans, cars, home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Zhipu AI - GLM models (general, GocdeGeeX, CogView image, VisualGLM multimodal)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Moonshot AI - Kimi Chat model, long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MiniMax - foundational models and consumer applications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Baichuan AI - Baichuan series of open-source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01.AI - Yi series of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 - DeepSeek R1, V3</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StepFun - multimodal (language, vision, video, and speech)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Shengshu Technology - Vidu model video generation</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Leaderboards:</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https://huggingface.co/collections/zh-ai-community/leaderboards-and-arenas-664b6913bfd9b93ba4ac242e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https://lyihub.com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42" name="Google Shape;142;p2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421250" y="444125"/>
            <a:ext cx="2772465" cy="3204600"/>
          </a:xfrm>
          <a:prstGeom prst="rect">
            <a:avLst/>
          </a:prstGeom>
          <a:noFill/>
          <a:ln w="9525" cap="flat" cmpd="sng">
            <a:solidFill>
              <a:srgbClr val="FF0000"/>
            </a:solidFill>
            <a:prstDash val="solid"/>
            <a:round/>
            <a:headEnd type="none" w="sm" len="sm"/>
            <a:tailEnd type="none" w="sm" len="sm"/>
          </a:ln>
        </p:spPr>
      </p:pic>
      <p:sp>
        <p:nvSpPr>
          <p:cNvPr id="143" name="Google Shape;143;p24"/>
          <p:cNvSpPr txBox="1"/>
          <p:nvPr/>
        </p:nvSpPr>
        <p:spPr>
          <a:xfrm>
            <a:off x="3662325" y="3815575"/>
            <a:ext cx="3093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Huawei Starts Delivering Its CloudMatrix 384 AI Clusters To Chinese Customers</a:t>
            </a:r>
            <a:r>
              <a:rPr lang="en" sz="1200" b="0" i="0" u="none" strike="noStrike" cap="none">
                <a:solidFill>
                  <a:srgbClr val="000000"/>
                </a:solidFill>
                <a:latin typeface="Calibri"/>
                <a:ea typeface="Calibri"/>
                <a:cs typeface="Calibri"/>
                <a:sym typeface="Calibri"/>
              </a:rPr>
              <a:t>; It's performance is comparable to NVIDIA’s GB200 NVL72 System, but it is more expensive and consumes more electricity.</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https://wccftech.com/huawei-starts-delivering-its-cloudmatrix-384-ai-clusters-to-chinese-customers/</a:t>
            </a:r>
            <a:endParaRPr sz="900" b="0" i="0" u="none" strike="noStrike" cap="none">
              <a:solidFill>
                <a:schemeClr val="dk1"/>
              </a:solidFill>
              <a:latin typeface="Calibri"/>
              <a:ea typeface="Calibri"/>
              <a:cs typeface="Calibri"/>
              <a:sym typeface="Calibri"/>
            </a:endParaRPr>
          </a:p>
        </p:txBody>
      </p:sp>
      <p:pic>
        <p:nvPicPr>
          <p:cNvPr id="144" name="Google Shape;144;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815550" y="3815575"/>
            <a:ext cx="1468267" cy="1218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55075" y="52750"/>
            <a:ext cx="224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DeepSeek-Prover</a:t>
            </a:r>
            <a:endParaRPr sz="2000" b="1" i="0" u="none" strike="noStrike" cap="none">
              <a:solidFill>
                <a:schemeClr val="dk1"/>
              </a:solidFill>
              <a:latin typeface="Calibri"/>
              <a:ea typeface="Calibri"/>
              <a:cs typeface="Calibri"/>
              <a:sym typeface="Calibri"/>
            </a:endParaRPr>
          </a:p>
        </p:txBody>
      </p:sp>
      <p:sp>
        <p:nvSpPr>
          <p:cNvPr id="150" name="Google Shape;150;p25"/>
          <p:cNvSpPr txBox="1"/>
          <p:nvPr/>
        </p:nvSpPr>
        <p:spPr>
          <a:xfrm>
            <a:off x="141800" y="154125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 Prover - Math Theorems' proving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Advanced open-source LLMs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Automates generating formal proofs for math theorems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DeepSeek-Prover-V1.5 was released on August 15, 2024.</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DeepSeek-Prover-V2 (7B &amp; 671B) - August 2025</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DeepSeek-Prover-V2-671B	- MoE, long context</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DeepSeek-Prover-V2-7B	- efficient, 32K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Access via OpenRouter platform, also Hugging Face and GitHub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https://github.com/deepseek-ai/DeepSeek-Prover-V2</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https://apidog.com/blog/deepseek-prover-v2-671b/</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151" name="Google Shape;151;p25"/>
          <p:cNvPicPr preferRelativeResize="0"/>
          <p:nvPr/>
        </p:nvPicPr>
        <p:blipFill rotWithShape="1">
          <a:blip r:embed="rId5">
            <a:alphaModFix/>
          </a:blip>
          <a:srcRect/>
          <a:stretch/>
        </p:blipFill>
        <p:spPr>
          <a:xfrm>
            <a:off x="6763225" y="379150"/>
            <a:ext cx="1857375" cy="390525"/>
          </a:xfrm>
          <a:prstGeom prst="rect">
            <a:avLst/>
          </a:prstGeom>
          <a:noFill/>
          <a:ln>
            <a:noFill/>
          </a:ln>
        </p:spPr>
      </p:pic>
      <p:pic>
        <p:nvPicPr>
          <p:cNvPr id="152" name="Google Shape;152;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36375" y="1279925"/>
            <a:ext cx="4245399" cy="23880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58" name="Google Shape;158;p26"/>
          <p:cNvSpPr txBox="1"/>
          <p:nvPr/>
        </p:nvSpPr>
        <p:spPr>
          <a:xfrm>
            <a:off x="55075" y="423491"/>
            <a:ext cx="4494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Pleias - small reasoning models for RAG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Pleias is a French AI startup</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Pleias-RAG-350M and Pleias-RAG-1B - new small models built for RAG, citation synthesis, and structured multilingual output.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(Apache-2), built using "open" data only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models are small, cost-effective for self-hosting, use reasoning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Compete with 7..8B models, can work on CPU and 8GB memory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Focused on grounding, citations, and facts (literal quotes).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Structured output includes language detection, query and source analysis reports, and a reasoned answer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Multilingual (English, French, German, Spanish, Italian, ...)</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https://venturebeat.com/ai/ethically-trained-ai-startup-pleias-releases-new-small-reasoning-models-optimized-for-rag-with-built-in-citations/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59" name="Google Shape;159;p26"/>
          <p:cNvSpPr txBox="1"/>
          <p:nvPr/>
        </p:nvSpPr>
        <p:spPr>
          <a:xfrm>
            <a:off x="61250" y="2907700"/>
            <a:ext cx="4494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Tiny Agents with MCP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 tiny MCP-powered agent in 50 lines of code</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https://huggingface.co/blog/tiny-agents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60" name="Google Shape;160;p26"/>
          <p:cNvSpPr txBox="1"/>
          <p:nvPr/>
        </p:nvSpPr>
        <p:spPr>
          <a:xfrm>
            <a:off x="55075" y="3577050"/>
            <a:ext cx="4494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DeepSeek R2 AI Model Rumors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Low cost - $0.07/M in, $0.27/M out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Fully Trained on Huawei’s Ascend 910B Chips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1.2T param, 78B active, hybrid MoE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5.2PB training data. 89.7% on C-Eval2.0; 92.4% on COCO vision</a:t>
            </a:r>
            <a:endParaRPr sz="1200" b="0" i="0" u="none" strike="noStrike" cap="none">
              <a:solidFill>
                <a:schemeClr val="dk1"/>
              </a:solidFill>
              <a:latin typeface="Calibri"/>
              <a:ea typeface="Calibri"/>
              <a:cs typeface="Calibri"/>
              <a:sym typeface="Calibri"/>
            </a:endParaRPr>
          </a:p>
        </p:txBody>
      </p:sp>
      <p:sp>
        <p:nvSpPr>
          <p:cNvPr id="161" name="Google Shape;161;p26"/>
          <p:cNvSpPr txBox="1"/>
          <p:nvPr/>
        </p:nvSpPr>
        <p:spPr>
          <a:xfrm>
            <a:off x="76225" y="46087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Is Planning To Start Operations In China</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https://wccftech.com/nvidia-is-planning-to-spin-off-its-chinese-operations-in-the-future/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62" name="Google Shape;162;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12550" y="152400"/>
            <a:ext cx="3979050" cy="265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68" name="Google Shape;168;p27"/>
          <p:cNvSpPr txBox="1"/>
          <p:nvPr/>
        </p:nvSpPr>
        <p:spPr>
          <a:xfrm>
            <a:off x="55075" y="423491"/>
            <a:ext cx="4494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Claude Desktop now supports image and video generation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via Luma integration</a:t>
            </a:r>
            <a:endParaRPr sz="900" b="0" i="0" u="none" strike="noStrike" cap="none">
              <a:solidFill>
                <a:schemeClr val="dk1"/>
              </a:solidFill>
              <a:latin typeface="Calibri"/>
              <a:ea typeface="Calibri"/>
              <a:cs typeface="Calibri"/>
              <a:sym typeface="Calibri"/>
            </a:endParaRPr>
          </a:p>
        </p:txBody>
      </p:sp>
      <p:sp>
        <p:nvSpPr>
          <p:cNvPr id="169" name="Google Shape;169;p27"/>
          <p:cNvSpPr txBox="1"/>
          <p:nvPr/>
        </p:nvSpPr>
        <p:spPr>
          <a:xfrm>
            <a:off x="55075" y="1118441"/>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upgrades ChatGPT Search - shopping, citations, WhatsApp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xx</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https://openai.com/chatgpt/search-product-discovery/</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
        <p:nvSpPr>
          <p:cNvPr id="170" name="Google Shape;170;p27"/>
          <p:cNvSpPr txBox="1"/>
          <p:nvPr/>
        </p:nvSpPr>
        <p:spPr>
          <a:xfrm>
            <a:off x="164800" y="2223120"/>
            <a:ext cx="4494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higgsfield.ai Turbo - video generation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https://higgsfield.ai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rapid, high-quality, and cost-effective AI video creation for filmmakers, music video and social media creators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1.5 times faster than before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30% cheaper than standard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dynamic and cinematic motion controls (e.g., dolly shots, crash zooms, overheads) and a wide range of motion presets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available exclusively to Pro and Ultimate plan users on Higgsfield.ai</a:t>
            </a:r>
            <a:endParaRPr sz="1200" b="0" i="0" u="none" strike="noStrike" cap="none">
              <a:solidFill>
                <a:schemeClr val="dk1"/>
              </a:solidFill>
              <a:latin typeface="Calibri"/>
              <a:ea typeface="Calibri"/>
              <a:cs typeface="Calibri"/>
              <a:sym typeface="Calibri"/>
            </a:endParaRPr>
          </a:p>
        </p:txBody>
      </p:sp>
      <p:sp>
        <p:nvSpPr>
          <p:cNvPr id="171" name="Google Shape;171;p27"/>
          <p:cNvSpPr txBox="1"/>
          <p:nvPr/>
        </p:nvSpPr>
        <p:spPr>
          <a:xfrm>
            <a:off x="164800" y="4110495"/>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Figure AI - robots to work at UPS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https://www.bloomberg.com/news/articles/2025-04-28/ups-in-talks-with-startup-figure-ai-to-deploy-humanoid-robots</a:t>
            </a:r>
            <a:endParaRPr sz="1200" b="0" i="0" u="none" strike="noStrike" cap="none">
              <a:solidFill>
                <a:schemeClr val="dk1"/>
              </a:solidFill>
              <a:latin typeface="Calibri"/>
              <a:ea typeface="Calibri"/>
              <a:cs typeface="Calibri"/>
              <a:sym typeface="Calibri"/>
            </a:endParaRPr>
          </a:p>
        </p:txBody>
      </p:sp>
      <p:pic>
        <p:nvPicPr>
          <p:cNvPr id="172" name="Google Shape;172;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866350" y="3699150"/>
            <a:ext cx="1894575" cy="1260754"/>
          </a:xfrm>
          <a:prstGeom prst="rect">
            <a:avLst/>
          </a:prstGeom>
          <a:noFill/>
          <a:ln w="9525" cap="flat" cmpd="sng">
            <a:solidFill>
              <a:srgbClr val="FF0000"/>
            </a:solidFill>
            <a:prstDash val="solid"/>
            <a:round/>
            <a:headEnd type="none" w="sm" len="sm"/>
            <a:tailEnd type="none" w="sm" len="sm"/>
          </a:ln>
        </p:spPr>
      </p:pic>
      <p:pic>
        <p:nvPicPr>
          <p:cNvPr id="173" name="Google Shape;173;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66350" y="2334050"/>
            <a:ext cx="1894576" cy="1066069"/>
          </a:xfrm>
          <a:prstGeom prst="rect">
            <a:avLst/>
          </a:prstGeom>
          <a:noFill/>
          <a:ln w="9525" cap="flat" cmpd="sng">
            <a:solidFill>
              <a:srgbClr val="FF0000"/>
            </a:solidFill>
            <a:prstDash val="solid"/>
            <a:round/>
            <a:headEnd type="none" w="sm" len="sm"/>
            <a:tailEnd type="none" w="sm" len="sm"/>
          </a:ln>
        </p:spPr>
      </p:pic>
      <p:pic>
        <p:nvPicPr>
          <p:cNvPr id="174" name="Google Shape;174;p2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18225" y="1157050"/>
            <a:ext cx="1894575" cy="921102"/>
          </a:xfrm>
          <a:prstGeom prst="rect">
            <a:avLst/>
          </a:prstGeom>
          <a:noFill/>
          <a:ln>
            <a:noFill/>
          </a:ln>
        </p:spPr>
      </p:pic>
      <p:pic>
        <p:nvPicPr>
          <p:cNvPr id="175" name="Google Shape;175;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18225" y="52750"/>
            <a:ext cx="1894580" cy="1065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81" name="Google Shape;181;p28"/>
          <p:cNvSpPr txBox="1"/>
          <p:nvPr/>
        </p:nvSpPr>
        <p:spPr>
          <a:xfrm>
            <a:off x="7033500" y="4115400"/>
            <a:ext cx="20649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IBM to invest $150 Bln in U.S. quantum computing</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Calibri"/>
                <a:ea typeface="Calibri"/>
                <a:cs typeface="Calibri"/>
                <a:sym typeface="Calibri"/>
                <a:hlinkClick r:id="rId3"/>
              </a:rPr>
              <a:t>https://newsroom.ibm.com/2025-04-28-ibm-unveils-150-billion-investment-in-america-to-accelerate-technology-opportunity</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2" name="Google Shape;182;p28"/>
          <p:cNvSpPr txBox="1"/>
          <p:nvPr/>
        </p:nvSpPr>
        <p:spPr>
          <a:xfrm>
            <a:off x="109925" y="431675"/>
            <a:ext cx="4380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Meta launches AI app on iOS and Android</a:t>
            </a:r>
            <a:endParaRPr sz="9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Calibri"/>
                <a:ea typeface="Calibri"/>
                <a:cs typeface="Calibri"/>
                <a:sym typeface="Calibri"/>
                <a:hlinkClick r:id="rId4"/>
              </a:rPr>
              <a:t>https://about.fb.com/news/2025/04/introducing-meta-ai-app-new-way-access-ai-assistant/</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83" name="Google Shape;183;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71550" y="87452"/>
            <a:ext cx="1242818" cy="916925"/>
          </a:xfrm>
          <a:prstGeom prst="rect">
            <a:avLst/>
          </a:prstGeom>
          <a:noFill/>
          <a:ln w="9525" cap="flat" cmpd="sng">
            <a:solidFill>
              <a:srgbClr val="FF0000"/>
            </a:solidFill>
            <a:prstDash val="solid"/>
            <a:round/>
            <a:headEnd type="none" w="sm" len="sm"/>
            <a:tailEnd type="none" w="sm" len="sm"/>
          </a:ln>
        </p:spPr>
      </p:pic>
      <p:pic>
        <p:nvPicPr>
          <p:cNvPr id="184" name="Google Shape;184;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198521" y="76821"/>
            <a:ext cx="1066537" cy="916925"/>
          </a:xfrm>
          <a:prstGeom prst="rect">
            <a:avLst/>
          </a:prstGeom>
          <a:noFill/>
          <a:ln w="9525" cap="flat" cmpd="sng">
            <a:solidFill>
              <a:srgbClr val="FF0000"/>
            </a:solidFill>
            <a:prstDash val="solid"/>
            <a:round/>
            <a:headEnd type="none" w="sm" len="sm"/>
            <a:tailEnd type="none" w="sm" len="sm"/>
          </a:ln>
        </p:spPr>
      </p:pic>
      <p:pic>
        <p:nvPicPr>
          <p:cNvPr id="185" name="Google Shape;185;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11175" y="2459078"/>
            <a:ext cx="1254325" cy="1566350"/>
          </a:xfrm>
          <a:prstGeom prst="rect">
            <a:avLst/>
          </a:prstGeom>
          <a:noFill/>
          <a:ln w="9525" cap="flat" cmpd="sng">
            <a:solidFill>
              <a:srgbClr val="FF0000"/>
            </a:solidFill>
            <a:prstDash val="solid"/>
            <a:round/>
            <a:headEnd type="none" w="sm" len="sm"/>
            <a:tailEnd type="none" w="sm" len="sm"/>
          </a:ln>
        </p:spPr>
      </p:pic>
      <p:sp>
        <p:nvSpPr>
          <p:cNvPr id="186" name="Google Shape;186;p28"/>
          <p:cNvSpPr txBox="1"/>
          <p:nvPr/>
        </p:nvSpPr>
        <p:spPr>
          <a:xfrm>
            <a:off x="109925" y="1835175"/>
            <a:ext cx="3378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Visa &amp; Mastercard "Agent Pay" </a:t>
            </a:r>
            <a:endParaRPr sz="1200" b="1" i="0" u="none" strike="noStrike" cap="none">
              <a:solidFill>
                <a:srgbClr val="FF0000"/>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Visa "Intelligent Commerce"</a:t>
            </a:r>
            <a:r>
              <a:rPr lang="en" sz="1200" b="0" i="0" u="none" strike="noStrike" cap="none">
                <a:solidFill>
                  <a:schemeClr val="dk1"/>
                </a:solidFill>
                <a:latin typeface="Calibri"/>
                <a:ea typeface="Calibri"/>
                <a:cs typeface="Calibri"/>
                <a:sym typeface="Calibri"/>
              </a:rPr>
              <a:t> provides AI-ready cards with tokenized credentials and user-set preferences to let AI agents find and buy items without exposing card data  enabling AI to shop and pay on consumers’ behalf</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Mastercard "Agent Pay"</a:t>
            </a:r>
            <a:r>
              <a:rPr lang="en" sz="1200" b="0" i="0" u="none" strike="noStrike" cap="none">
                <a:solidFill>
                  <a:schemeClr val="dk1"/>
                </a:solidFill>
                <a:latin typeface="Calibri"/>
                <a:ea typeface="Calibri"/>
                <a:cs typeface="Calibri"/>
                <a:sym typeface="Calibri"/>
              </a:rPr>
              <a:t> to embed payments into AI conversations. </a:t>
            </a:r>
            <a:endParaRPr sz="1200" b="0" i="0" u="none" strike="noStrike" cap="none">
              <a:solidFill>
                <a:schemeClr val="dk1"/>
              </a:solidFill>
              <a:latin typeface="Calibri"/>
              <a:ea typeface="Calibri"/>
              <a:cs typeface="Calibri"/>
              <a:sym typeface="Calibri"/>
            </a:endParaRPr>
          </a:p>
        </p:txBody>
      </p:sp>
      <p:pic>
        <p:nvPicPr>
          <p:cNvPr id="187" name="Google Shape;187;p2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975127" y="3409948"/>
            <a:ext cx="2686623" cy="1370857"/>
          </a:xfrm>
          <a:prstGeom prst="rect">
            <a:avLst/>
          </a:prstGeom>
          <a:noFill/>
          <a:ln w="9525" cap="flat" cmpd="sng">
            <a:solidFill>
              <a:srgbClr val="FF0000"/>
            </a:solidFill>
            <a:prstDash val="solid"/>
            <a:round/>
            <a:headEnd type="none" w="sm" len="sm"/>
            <a:tailEnd type="none" w="sm" len="sm"/>
          </a:ln>
        </p:spPr>
      </p:pic>
      <p:sp>
        <p:nvSpPr>
          <p:cNvPr id="188" name="Google Shape;188;p28"/>
          <p:cNvSpPr txBox="1"/>
          <p:nvPr/>
        </p:nvSpPr>
        <p:spPr>
          <a:xfrm>
            <a:off x="109924" y="876826"/>
            <a:ext cx="2970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JetBrains Mellum-4b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 "open" AI coding model (base &amp; python)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4b params, 8K context window</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https://huggingface.co/JetBrains/Mellum-4b-base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9" name="Google Shape;189;p28"/>
          <p:cNvSpPr txBox="1"/>
          <p:nvPr/>
        </p:nvSpPr>
        <p:spPr>
          <a:xfrm>
            <a:off x="109925" y="3716775"/>
            <a:ext cx="377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Xiaomi MiMo-7B</a:t>
            </a:r>
            <a:endParaRPr sz="1200" b="1" i="0" u="none" strike="noStrike" cap="none">
              <a:solidFill>
                <a:srgbClr val="FF0000"/>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reasoning,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Outperforms OpenAI o1-mini, Qwen-32B in math/code</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10"/>
              </a:rPr>
              <a:t>https://github.com/XiaomiMiMo/MiMo</a:t>
            </a:r>
            <a:r>
              <a:rPr lang="en" sz="1200" b="0" i="0" u="none" strike="noStrike" cap="none">
                <a:solidFill>
                  <a:srgbClr val="FF0000"/>
                </a:solidFill>
                <a:latin typeface="Calibri"/>
                <a:ea typeface="Calibri"/>
                <a:cs typeface="Calibri"/>
                <a:sym typeface="Calibri"/>
              </a:rPr>
              <a:t> </a:t>
            </a:r>
            <a:endParaRPr sz="1200" b="0" i="0" u="none" strike="noStrike" cap="none">
              <a:solidFill>
                <a:srgbClr val="FF0000"/>
              </a:solidFill>
              <a:latin typeface="Calibri"/>
              <a:ea typeface="Calibri"/>
              <a:cs typeface="Calibri"/>
              <a:sym typeface="Calibri"/>
            </a:endParaRPr>
          </a:p>
        </p:txBody>
      </p:sp>
      <p:pic>
        <p:nvPicPr>
          <p:cNvPr id="190" name="Google Shape;190;p2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3580900" y="2054513"/>
            <a:ext cx="1528209" cy="916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96" name="Google Shape;196;p29"/>
          <p:cNvSpPr txBox="1"/>
          <p:nvPr/>
        </p:nvSpPr>
        <p:spPr>
          <a:xfrm>
            <a:off x="76225" y="570100"/>
            <a:ext cx="3299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OpenMath-Nemotron-32B &amp; -14B-Kaggle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fine-tuned for Math from Qwen2.5-32B &amp; -14B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using OpenMathReasoning dataset</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https://huggingface.co/nvidia/OpenMath-Nemotron-32B</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https://huggingface.co/nvidia/OpenMath-Nemotron-14B-Kaggle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97" name="Google Shape;197;p29"/>
          <p:cNvSpPr txBox="1"/>
          <p:nvPr/>
        </p:nvSpPr>
        <p:spPr>
          <a:xfrm>
            <a:off x="1262050" y="1927275"/>
            <a:ext cx="4452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TTRL: Test-Time Reinforcement Learning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Test-Time Scaling (TTS), such as majority voting, yield surprisingly effective rewards suitable for driving RL training</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In this work authors introduce Test-Time Reinforcement Learning (TTRL), a novel method for training LLMs using RL on unlabeled data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TTRL enables self-evolution of LLMs by utilizing the priors in the pre-trained models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Experiments demonstrate that TTRL consistently improves performance across a variety of tasks and models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TTRL has demonstrated performance to consistently surpass the upper limit of the initial model, and approach the performance of models trained directly on test data with ground-truth labels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These experimental findings validate the general effectiveness of TTRL across various tasks, and highlight TTRL's potential for broader tasks and domains.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https://www.arxiv.org/abs/2504.16084</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https://github.com/PRIME-RL/TTRL</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198" name="Google Shape;198;p2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815525" y="246975"/>
            <a:ext cx="3225800" cy="4838700"/>
          </a:xfrm>
          <a:prstGeom prst="rect">
            <a:avLst/>
          </a:prstGeom>
          <a:noFill/>
          <a:ln w="9525" cap="flat" cmpd="sng">
            <a:solidFill>
              <a:srgbClr val="FF0000"/>
            </a:solidFill>
            <a:prstDash val="solid"/>
            <a:round/>
            <a:headEnd type="none" w="sm" len="sm"/>
            <a:tailEnd type="none" w="sm" len="sm"/>
          </a:ln>
        </p:spPr>
      </p:pic>
      <p:pic>
        <p:nvPicPr>
          <p:cNvPr id="199" name="Google Shape;199;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455677" y="109976"/>
            <a:ext cx="2073400" cy="1728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05" name="Google Shape;205;p30"/>
          <p:cNvSpPr txBox="1"/>
          <p:nvPr/>
        </p:nvSpPr>
        <p:spPr>
          <a:xfrm>
            <a:off x="76225" y="570100"/>
            <a:ext cx="4424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Microsoft Phi-4 reasoning 14B params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Phi-4-reasoning</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Phi-4-reasoning-plus</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Phi-4-mini-reasoning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Microsoft's Phi-4 was released on Dec 12, 2024</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https://azure.microsoft.com/en-us/blog/one-year-of-phi-small-language-models-making-big-leaps-in-ai/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206" name="Google Shape;20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00052" y="379150"/>
            <a:ext cx="4367475" cy="1774275"/>
          </a:xfrm>
          <a:prstGeom prst="rect">
            <a:avLst/>
          </a:prstGeom>
          <a:noFill/>
          <a:ln w="9525" cap="flat" cmpd="sng">
            <a:solidFill>
              <a:srgbClr val="FF0000"/>
            </a:solidFill>
            <a:prstDash val="solid"/>
            <a:round/>
            <a:headEnd type="none" w="sm" len="sm"/>
            <a:tailEnd type="none" w="sm" len="sm"/>
          </a:ln>
        </p:spPr>
      </p:pic>
      <p:pic>
        <p:nvPicPr>
          <p:cNvPr id="207" name="Google Shape;207;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00055" y="2204225"/>
            <a:ext cx="4367476" cy="1531349"/>
          </a:xfrm>
          <a:prstGeom prst="rect">
            <a:avLst/>
          </a:prstGeom>
          <a:noFill/>
          <a:ln w="9525" cap="flat" cmpd="sng">
            <a:solidFill>
              <a:srgbClr val="FF0000"/>
            </a:solidFill>
            <a:prstDash val="solid"/>
            <a:round/>
            <a:headEnd type="none" w="sm" len="sm"/>
            <a:tailEnd type="none" w="sm" len="sm"/>
          </a:ln>
        </p:spPr>
      </p:pic>
      <p:sp>
        <p:nvSpPr>
          <p:cNvPr id="208" name="Google Shape;208;p30"/>
          <p:cNvSpPr txBox="1"/>
          <p:nvPr/>
        </p:nvSpPr>
        <p:spPr>
          <a:xfrm>
            <a:off x="55075" y="2028175"/>
            <a:ext cx="4424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AI ReasonIR-8B - Retriever Optimized for RAG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https://huggingface.co/reasonir/ReasonIR-8B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https://github.com/facebookresearch/ReasonIR</a:t>
            </a:r>
            <a:r>
              <a:rPr lang="en" sz="1200">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p:nvPr/>
        </p:nvSpPr>
        <p:spPr>
          <a:xfrm>
            <a:off x="55075" y="52750"/>
            <a:ext cx="142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Hyena Edge</a:t>
            </a:r>
            <a:endParaRPr sz="2000" b="1" i="0" u="none" strike="noStrike" cap="none">
              <a:solidFill>
                <a:schemeClr val="dk1"/>
              </a:solidFill>
              <a:latin typeface="Calibri"/>
              <a:ea typeface="Calibri"/>
              <a:cs typeface="Calibri"/>
              <a:sym typeface="Calibri"/>
            </a:endParaRPr>
          </a:p>
        </p:txBody>
      </p:sp>
      <p:sp>
        <p:nvSpPr>
          <p:cNvPr id="214" name="Google Shape;214;p31"/>
          <p:cNvSpPr txBox="1"/>
          <p:nvPr/>
        </p:nvSpPr>
        <p:spPr>
          <a:xfrm>
            <a:off x="55075" y="421950"/>
            <a:ext cx="4434300" cy="403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Hyena Edge - multi-hybrid model for smartphones and laptops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Developed by Liquid AI - </a:t>
            </a:r>
            <a:r>
              <a:rPr lang="en" sz="1200" b="0" i="0" u="sng" strike="noStrike" cap="none">
                <a:solidFill>
                  <a:schemeClr val="hlink"/>
                </a:solidFill>
                <a:latin typeface="Calibri"/>
                <a:ea typeface="Calibri"/>
                <a:cs typeface="Calibri"/>
                <a:sym typeface="Calibri"/>
                <a:hlinkClick r:id="rId3"/>
              </a:rPr>
              <a:t>https://www.liquid.ai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Convolution-Based Multi-Hybrid Architecture. Uses a combination of convolutional operators replacing about two-thirds of the grouped query attention (GQA) operations found in a typical Transformer. This reduces memory requirements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Architecture was optimized using STAR (Synthesizing Target Architectures) framework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The model uses a diverse set of convolutional operators (Hyena Full, Hyena-X, Hyena-Y) and other components like SwiGLU feedforward layers. STAR's search helped to find the best balance of speed, memory, and accuracy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Hyena Edge has up to 30% faster prefill and decode latencies compared to a parameter-matched Transformer++ baseline. Even better for longer sequences.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Memory usage is consistently smaller, and benchmarks scores are higher that of Transformer-based baselines.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By moving away from attention-heavy architectures and leveraging efficient convolutional operations, Hyena Edge enables faster, more private, and energy-efficient AI directly on consumer devices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plans to open-source Hyena Edge and related models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https://www.liquid.ai/research/convolutional-multi-hybrids-for-edge-devices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215" name="Google Shape;215;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216900" y="137850"/>
            <a:ext cx="1821850" cy="720275"/>
          </a:xfrm>
          <a:prstGeom prst="rect">
            <a:avLst/>
          </a:prstGeom>
          <a:noFill/>
          <a:ln w="9525" cap="flat" cmpd="sng">
            <a:solidFill>
              <a:srgbClr val="FF0000"/>
            </a:solidFill>
            <a:prstDash val="solid"/>
            <a:round/>
            <a:headEnd type="none" w="sm" len="sm"/>
            <a:tailEnd type="none" w="sm" len="sm"/>
          </a:ln>
        </p:spPr>
      </p:pic>
      <p:pic>
        <p:nvPicPr>
          <p:cNvPr id="216" name="Google Shape;216;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88925" y="966850"/>
            <a:ext cx="4349825" cy="2434930"/>
          </a:xfrm>
          <a:prstGeom prst="rect">
            <a:avLst/>
          </a:prstGeom>
          <a:noFill/>
          <a:ln w="9525" cap="flat" cmpd="sng">
            <a:solidFill>
              <a:srgbClr val="FF0000"/>
            </a:solidFill>
            <a:prstDash val="solid"/>
            <a:round/>
            <a:headEnd type="none" w="sm" len="sm"/>
            <a:tailEnd type="none" w="sm" len="sm"/>
          </a:ln>
        </p:spPr>
      </p:pic>
      <p:sp>
        <p:nvSpPr>
          <p:cNvPr id="217" name="Google Shape;217;p31"/>
          <p:cNvSpPr txBox="1"/>
          <p:nvPr/>
        </p:nvSpPr>
        <p:spPr>
          <a:xfrm>
            <a:off x="55075" y="4500650"/>
            <a:ext cx="2455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Model size probably ~ 2B params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Memory usage probably ~ 2GB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32K tokens</a:t>
            </a:r>
            <a:endParaRPr sz="1200" b="0" i="0" u="none" strike="noStrike" cap="none">
              <a:solidFill>
                <a:schemeClr val="dk1"/>
              </a:solidFill>
              <a:latin typeface="Calibri"/>
              <a:ea typeface="Calibri"/>
              <a:cs typeface="Calibri"/>
              <a:sym typeface="Calibri"/>
            </a:endParaRPr>
          </a:p>
        </p:txBody>
      </p:sp>
      <p:sp>
        <p:nvSpPr>
          <p:cNvPr id="218" name="Google Shape;218;p31"/>
          <p:cNvSpPr txBox="1"/>
          <p:nvPr/>
        </p:nvSpPr>
        <p:spPr>
          <a:xfrm>
            <a:off x="4688925" y="3613075"/>
            <a:ext cx="434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is a startup founded in 2023</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Headquarted at Boston/Cambridge area of Massachusetts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has raised a total of $296.6 Mln</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p:nvPr/>
        </p:nvSpPr>
        <p:spPr>
          <a:xfrm>
            <a:off x="55075" y="52750"/>
            <a:ext cx="4349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Persona - AI Tools for Digital Id</a:t>
            </a:r>
            <a:endParaRPr sz="2000" b="1" i="0" u="none" strike="noStrike" cap="none">
              <a:solidFill>
                <a:schemeClr val="dk1"/>
              </a:solidFill>
              <a:latin typeface="Calibri"/>
              <a:ea typeface="Calibri"/>
              <a:cs typeface="Calibri"/>
              <a:sym typeface="Calibri"/>
            </a:endParaRPr>
          </a:p>
        </p:txBody>
      </p:sp>
      <p:sp>
        <p:nvSpPr>
          <p:cNvPr id="224" name="Google Shape;224;p32"/>
          <p:cNvSpPr txBox="1"/>
          <p:nvPr/>
        </p:nvSpPr>
        <p:spPr>
          <a:xfrm>
            <a:off x="55075" y="540100"/>
            <a:ext cx="4349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Persona - AI tools for digital Id verification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raised $200 million at a $2 billion valuation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Goal - distinguish between bots and humans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Used by OpenAI, LinkedIn, and Reddit,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standard identity verification techniques and advanced machine learning &amp; AI methods (text analysis, patterns,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Persona's AI-driven solutions are crucial in distinguishing genuine users from sophisticated bots, addressing the growing challenge of automated online interactions.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https://withpersona.com/</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225" name="Google Shape;225;p32"/>
          <p:cNvPicPr preferRelativeResize="0"/>
          <p:nvPr/>
        </p:nvPicPr>
        <p:blipFill rotWithShape="1">
          <a:blip r:embed="rId4">
            <a:alphaModFix/>
          </a:blip>
          <a:srcRect/>
          <a:stretch/>
        </p:blipFill>
        <p:spPr>
          <a:xfrm>
            <a:off x="4110175" y="328700"/>
            <a:ext cx="1905000" cy="587125"/>
          </a:xfrm>
          <a:prstGeom prst="rect">
            <a:avLst/>
          </a:prstGeom>
          <a:noFill/>
          <a:ln w="9525" cap="flat" cmpd="sng">
            <a:solidFill>
              <a:srgbClr val="FF0000"/>
            </a:solidFill>
            <a:prstDash val="solid"/>
            <a:round/>
            <a:headEnd type="none" w="sm" len="sm"/>
            <a:tailEnd type="none" w="sm" len="sm"/>
          </a:ln>
        </p:spPr>
      </p:pic>
      <p:sp>
        <p:nvSpPr>
          <p:cNvPr id="226" name="Google Shape;226;p32"/>
          <p:cNvSpPr txBox="1"/>
          <p:nvPr/>
        </p:nvSpPr>
        <p:spPr>
          <a:xfrm>
            <a:off x="1242575" y="3145450"/>
            <a:ext cx="33552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World ID</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5"/>
              </a:rPr>
              <a:t>https://world.org/world-id</a:t>
            </a:r>
            <a:r>
              <a:rPr lang="en" sz="1200" b="0" i="0" u="none" strike="noStrike" cap="none">
                <a:solidFill>
                  <a:schemeClr val="dk1"/>
                </a:solidFill>
                <a:latin typeface="Calibri"/>
                <a:ea typeface="Calibri"/>
                <a:cs typeface="Calibri"/>
                <a:sym typeface="Calibri"/>
              </a:rPr>
              <a:t> )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vs. </a:t>
            </a:r>
            <a:r>
              <a:rPr lang="en" sz="1200" b="1" i="0" u="none" strike="noStrike" cap="none">
                <a:solidFill>
                  <a:srgbClr val="FF0000"/>
                </a:solidFill>
                <a:latin typeface="Calibri"/>
                <a:ea typeface="Calibri"/>
                <a:cs typeface="Calibri"/>
                <a:sym typeface="Calibri"/>
              </a:rPr>
              <a:t>Persona</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6"/>
              </a:rPr>
              <a:t>https://withpersona.com</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World ID</a:t>
            </a:r>
            <a:r>
              <a:rPr lang="en" sz="1200" b="0" i="0" u="none" strike="noStrike" cap="none">
                <a:solidFill>
                  <a:schemeClr val="dk1"/>
                </a:solidFill>
                <a:latin typeface="Calibri"/>
                <a:ea typeface="Calibri"/>
                <a:cs typeface="Calibri"/>
                <a:sym typeface="Calibri"/>
              </a:rPr>
              <a:t> (co-founded by Sam Altman) is geared toward public, individual use for proving humanness, voting, or accessing digital services anonymously.</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Persona</a:t>
            </a:r>
            <a:r>
              <a:rPr lang="en" sz="1200" b="0" i="0" u="none" strike="noStrike" cap="none">
                <a:solidFill>
                  <a:schemeClr val="dk1"/>
                </a:solidFill>
                <a:latin typeface="Calibri"/>
                <a:ea typeface="Calibri"/>
                <a:cs typeface="Calibri"/>
                <a:sym typeface="Calibri"/>
              </a:rPr>
              <a:t> is tailored for businesses to verify customers, prevent fraud, and automate compliance processes</a:t>
            </a:r>
            <a:endParaRPr sz="1200" b="0" i="0" u="none" strike="noStrike" cap="none">
              <a:solidFill>
                <a:schemeClr val="dk1"/>
              </a:solidFill>
              <a:latin typeface="Calibri"/>
              <a:ea typeface="Calibri"/>
              <a:cs typeface="Calibri"/>
              <a:sym typeface="Calibri"/>
            </a:endParaRPr>
          </a:p>
        </p:txBody>
      </p:sp>
      <p:pic>
        <p:nvPicPr>
          <p:cNvPr id="227" name="Google Shape;227;p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914488" y="2366400"/>
            <a:ext cx="1654175" cy="527125"/>
          </a:xfrm>
          <a:prstGeom prst="rect">
            <a:avLst/>
          </a:prstGeom>
          <a:noFill/>
          <a:ln w="9525" cap="flat" cmpd="sng">
            <a:solidFill>
              <a:srgbClr val="FF0000"/>
            </a:solidFill>
            <a:prstDash val="solid"/>
            <a:round/>
            <a:headEnd type="none" w="sm" len="sm"/>
            <a:tailEnd type="none" w="sm" len="sm"/>
          </a:ln>
        </p:spPr>
      </p:pic>
      <p:pic>
        <p:nvPicPr>
          <p:cNvPr id="228" name="Google Shape;228;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659075" y="2156000"/>
            <a:ext cx="1267325" cy="873525"/>
          </a:xfrm>
          <a:prstGeom prst="rect">
            <a:avLst/>
          </a:prstGeom>
          <a:noFill/>
          <a:ln w="9525" cap="flat" cmpd="sng">
            <a:solidFill>
              <a:srgbClr val="FF0000"/>
            </a:solidFill>
            <a:prstDash val="solid"/>
            <a:round/>
            <a:headEnd type="none" w="sm" len="sm"/>
            <a:tailEnd type="none" w="sm" len="sm"/>
          </a:ln>
        </p:spPr>
      </p:pic>
      <p:sp>
        <p:nvSpPr>
          <p:cNvPr id="229" name="Google Shape;229;p32"/>
          <p:cNvSpPr txBox="1"/>
          <p:nvPr/>
        </p:nvSpPr>
        <p:spPr>
          <a:xfrm>
            <a:off x="6057500" y="3145450"/>
            <a:ext cx="28689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World ID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Biometric Iris Scanning (Orb Technology)</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Is the Dire Wolf Really Back?</a:t>
            </a:r>
            <a:endParaRPr sz="2000" b="1" i="0" u="none" strike="noStrike" cap="none">
              <a:solidFill>
                <a:schemeClr val="dk1"/>
              </a:solidFill>
              <a:latin typeface="Calibri"/>
              <a:ea typeface="Calibri"/>
              <a:cs typeface="Calibri"/>
              <a:sym typeface="Calibri"/>
            </a:endParaRPr>
          </a:p>
        </p:txBody>
      </p:sp>
      <p:sp>
        <p:nvSpPr>
          <p:cNvPr id="235" name="Google Shape;235;p33"/>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Is the Dire Wolf Really Back? | MOONSHOTS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https://www.youtube.com/watch?v=8qbmr4UpXAQ</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Colossal Biosciences</a:t>
            </a:r>
            <a:r>
              <a:rPr lang="en" sz="1200" b="0" i="0" u="none" strike="noStrike" cap="none">
                <a:solidFill>
                  <a:schemeClr val="dk1"/>
                </a:solidFill>
                <a:latin typeface="Calibri"/>
                <a:ea typeface="Calibri"/>
                <a:cs typeface="Calibri"/>
                <a:sym typeface="Calibri"/>
              </a:rPr>
              <a:t> announced the birth of three pups (Romulus, Remus, and Khaleesi) in late 2024/early 2025, described as the world's first "de-extincted" animal, aiming to revive the dire wolf (Aenocyon dirus), which went extinct roughly 10,000-13,000 years ago.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Scientists have sequenced the dire wolf genome using ancient DNA extracted from fossils (including a 13,000-year-old tooth and a 72,000-year-old skull); Identified key genes associated with dire wolf traits; took blood cells (endothelial progenitor cells) from a living gray wolf; Used CRISPR gene-editing technology to modify roughly 14-20 specific sites in the gray wolf cells' DNA to match the desired dire wolf traits (e.g., larger size, stronger body, specific coat characteristics); No ancient dire wolf DNA was spliced in; </a:t>
            </a:r>
            <a:r>
              <a:rPr lang="en" sz="1200" b="1" i="0" u="none" strike="noStrike" cap="none">
                <a:solidFill>
                  <a:srgbClr val="FF0000"/>
                </a:solidFill>
                <a:latin typeface="Calibri"/>
                <a:ea typeface="Calibri"/>
                <a:cs typeface="Calibri"/>
                <a:sym typeface="Calibri"/>
              </a:rPr>
              <a:t>existing gray wolf genes were rewritten</a:t>
            </a:r>
            <a:r>
              <a:rPr lang="en" sz="1200" b="0" i="0" u="none" strike="noStrike" cap="none">
                <a:solidFill>
                  <a:schemeClr val="dk1"/>
                </a:solidFill>
                <a:latin typeface="Calibri"/>
                <a:ea typeface="Calibri"/>
                <a:cs typeface="Calibri"/>
                <a:sym typeface="Calibri"/>
              </a:rPr>
              <a:t>; transferred the nucleus from the edited gray wolf cell into a denucleated egg cell from a </a:t>
            </a:r>
            <a:r>
              <a:rPr lang="en" sz="1200" b="1" i="0" u="none" strike="noStrike" cap="none">
                <a:solidFill>
                  <a:srgbClr val="FF0000"/>
                </a:solidFill>
                <a:latin typeface="Calibri"/>
                <a:ea typeface="Calibri"/>
                <a:cs typeface="Calibri"/>
                <a:sym typeface="Calibri"/>
              </a:rPr>
              <a:t>domestic dog</a:t>
            </a:r>
            <a:r>
              <a:rPr lang="en" sz="1200" b="0" i="0" u="none" strike="noStrike" cap="none">
                <a:solidFill>
                  <a:schemeClr val="dk1"/>
                </a:solidFill>
                <a:latin typeface="Calibri"/>
                <a:ea typeface="Calibri"/>
                <a:cs typeface="Calibri"/>
                <a:sym typeface="Calibri"/>
              </a:rPr>
              <a:t>; implanted the resulting embryos into </a:t>
            </a:r>
            <a:r>
              <a:rPr lang="en" sz="1200" b="1" i="0" u="none" strike="noStrike" cap="none">
                <a:solidFill>
                  <a:srgbClr val="3C78D8"/>
                </a:solidFill>
                <a:latin typeface="Calibri"/>
                <a:ea typeface="Calibri"/>
                <a:cs typeface="Calibri"/>
                <a:sym typeface="Calibri"/>
              </a:rPr>
              <a:t>domestic dog surrogate mothers</a:t>
            </a:r>
            <a:r>
              <a:rPr lang="en" sz="1200" b="0" i="0" u="none" strike="noStrike" cap="none">
                <a:solidFill>
                  <a:schemeClr val="dk1"/>
                </a:solidFill>
                <a:latin typeface="Calibri"/>
                <a:ea typeface="Calibri"/>
                <a:cs typeface="Calibri"/>
                <a:sym typeface="Calibri"/>
              </a:rPr>
              <a:t>, leading to the birth of the pups.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Colossal Biosciences was co-founded in 2021 by tech entrepreneur Ben Lamm (CEO) and renowned geneticist Dr. George Church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Company is valued at $10 Bln and already received approx $450 Mln in funding. Has offices in TX and MA.</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Note: Dinosaurs went extinct approx 65 Mln years ago. The oldest DNA is approx 1.2 Mln years old. There is no DNA older than that.</a:t>
            </a:r>
            <a:endParaRPr sz="1200" b="1" i="0" u="none" strike="noStrike" cap="none">
              <a:solidFill>
                <a:srgbClr val="3C78D8"/>
              </a:solidFill>
              <a:latin typeface="Calibri"/>
              <a:ea typeface="Calibri"/>
              <a:cs typeface="Calibri"/>
              <a:sym typeface="Calibri"/>
            </a:endParaRPr>
          </a:p>
        </p:txBody>
      </p:sp>
      <p:pic>
        <p:nvPicPr>
          <p:cNvPr id="236" name="Google Shape;236;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70125" y="125400"/>
            <a:ext cx="4094861" cy="2371199"/>
          </a:xfrm>
          <a:prstGeom prst="rect">
            <a:avLst/>
          </a:prstGeom>
          <a:noFill/>
          <a:ln w="9525" cap="flat" cmpd="sng">
            <a:solidFill>
              <a:srgbClr val="FF0000"/>
            </a:solidFill>
            <a:prstDash val="solid"/>
            <a:round/>
            <a:headEnd type="none" w="sm" len="sm"/>
            <a:tailEnd type="none" w="sm" len="sm"/>
          </a:ln>
        </p:spPr>
      </p:pic>
      <p:pic>
        <p:nvPicPr>
          <p:cNvPr id="237" name="Google Shape;237;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70125" y="2619900"/>
            <a:ext cx="4094850" cy="2301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062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Qwen3</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99550" y="411745"/>
            <a:ext cx="361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https://chat.qwen.ai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https://qwenlm.github.io</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https://qwenlm.github.io/blog/qwen3/</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https://github.com/QwenLM/Qwen3</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7"/>
              </a:rPr>
              <a:t>https://ollama.com/library/qwen3/tags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Dense Models: 0.6B, 1.7B, 4B, 8B, 14B, 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MoE Qwen3-30B-A3B (30B total params, 3B activated) - small MoE, outcompetes QwQ-32B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MoE Qwen3-235B-A22B (235B total, 22B activated) - competes with DeepSeek-R1, o1, o3-mini, Grok-3, and Gemini-2.5-Pro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Qwen3-4B - tiny - but rivals Qwen2.5-72B-Instruct.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Available on Ollama, HuggingFace, ...</a:t>
            </a:r>
            <a:endParaRPr sz="12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4649525" y="96000"/>
            <a:ext cx="4442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The word </a:t>
            </a:r>
            <a:r>
              <a:rPr lang="en" sz="1200" b="1" i="0" u="none" strike="noStrike" cap="none">
                <a:solidFill>
                  <a:srgbClr val="FF0000"/>
                </a:solidFill>
                <a:latin typeface="Calibri"/>
                <a:ea typeface="Calibri"/>
                <a:cs typeface="Calibri"/>
                <a:sym typeface="Calibri"/>
              </a:rPr>
              <a:t>"Qwen"</a:t>
            </a:r>
            <a:r>
              <a:rPr lang="en" sz="1200" b="0" i="0" u="none" strike="noStrike" cap="none">
                <a:solidFill>
                  <a:schemeClr val="dk1"/>
                </a:solidFill>
                <a:latin typeface="Calibri"/>
                <a:ea typeface="Calibri"/>
                <a:cs typeface="Calibri"/>
                <a:sym typeface="Calibri"/>
              </a:rPr>
              <a:t> is primarily known as the name of LLMs developed by Alibaba Cloud. It is an acronym for </a:t>
            </a:r>
            <a:r>
              <a:rPr lang="en" sz="1200" b="1" i="0" u="none" strike="noStrike" cap="none">
                <a:solidFill>
                  <a:srgbClr val="FF0000"/>
                </a:solidFill>
                <a:latin typeface="Calibri"/>
                <a:ea typeface="Calibri"/>
                <a:cs typeface="Calibri"/>
                <a:sym typeface="Calibri"/>
              </a:rPr>
              <a:t>"Quantum Wisdom Enhanced Network"</a:t>
            </a:r>
            <a:r>
              <a:rPr lang="en" sz="1200" b="0" i="0" u="none" strike="noStrike" cap="none">
                <a:solidFill>
                  <a:schemeClr val="dk1"/>
                </a:solidFill>
                <a:latin typeface="Calibri"/>
                <a:ea typeface="Calibri"/>
                <a:cs typeface="Calibri"/>
                <a:sym typeface="Calibri"/>
              </a:rPr>
              <a:t>. Qwen also called Tongyi Qianwen, Chinese: 通义千问.</a:t>
            </a:r>
            <a:endParaRPr sz="1200" b="0" i="0" u="none" strike="noStrike" cap="none">
              <a:solidFill>
                <a:schemeClr val="dk1"/>
              </a:solidFill>
              <a:latin typeface="Calibri"/>
              <a:ea typeface="Calibri"/>
              <a:cs typeface="Calibri"/>
              <a:sym typeface="Calibri"/>
            </a:endParaRPr>
          </a:p>
        </p:txBody>
      </p:sp>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873900" y="96000"/>
            <a:ext cx="1485901" cy="5727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99547" y="2990160"/>
            <a:ext cx="3616200" cy="2110955"/>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189443" y="4172819"/>
            <a:ext cx="4902426" cy="897175"/>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4639872" y="734492"/>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Hybrid Thinking Modes (Thinking On/Off)</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Multilingual (119 languages and dialects)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Coding and agentic capabilities, MCP support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Not multimodal (only text, no image understanding)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Trained on 36 Trillion tokens. Four-stage training pipeline: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(1) long chain-of-thought (CoT) cold start,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(2) reasoning-based RL,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(3) thinking mode fusion,</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(4) general RL</a:t>
            </a:r>
            <a:endParaRPr sz="1200" b="0" i="0" u="none" strike="noStrike" cap="none">
              <a:solidFill>
                <a:schemeClr val="dk1"/>
              </a:solidFill>
              <a:latin typeface="Calibri"/>
              <a:ea typeface="Calibri"/>
              <a:cs typeface="Calibri"/>
              <a:sym typeface="Calibri"/>
            </a:endParaRPr>
          </a:p>
        </p:txBody>
      </p:sp>
      <p:pic>
        <p:nvPicPr>
          <p:cNvPr id="79" name="Google Shape;79;p1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6570488" y="2709225"/>
            <a:ext cx="2521387" cy="897175"/>
          </a:xfrm>
          <a:prstGeom prst="rect">
            <a:avLst/>
          </a:prstGeom>
          <a:noFill/>
          <a:ln>
            <a:noFill/>
          </a:ln>
        </p:spPr>
      </p:pic>
      <p:pic>
        <p:nvPicPr>
          <p:cNvPr id="80" name="Google Shape;80;p16"/>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837727" y="2839475"/>
            <a:ext cx="512225" cy="724475"/>
          </a:xfrm>
          <a:prstGeom prst="rect">
            <a:avLst/>
          </a:prstGeom>
          <a:noFill/>
          <a:ln>
            <a:noFill/>
          </a:ln>
        </p:spPr>
      </p:pic>
      <p:sp>
        <p:nvSpPr>
          <p:cNvPr id="81" name="Google Shape;81;p16"/>
          <p:cNvSpPr txBox="1"/>
          <p:nvPr/>
        </p:nvSpPr>
        <p:spPr>
          <a:xfrm>
            <a:off x="3554549" y="32267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Dense</a:t>
            </a:r>
            <a:endParaRPr sz="1200" b="1" i="0" u="none" strike="noStrike" cap="none">
              <a:solidFill>
                <a:srgbClr val="FF0000"/>
              </a:solidFill>
              <a:latin typeface="Calibri"/>
              <a:ea typeface="Calibri"/>
              <a:cs typeface="Calibri"/>
              <a:sym typeface="Calibri"/>
            </a:endParaRPr>
          </a:p>
        </p:txBody>
      </p:sp>
      <p:sp>
        <p:nvSpPr>
          <p:cNvPr id="82" name="Google Shape;82;p16"/>
          <p:cNvSpPr txBox="1"/>
          <p:nvPr/>
        </p:nvSpPr>
        <p:spPr>
          <a:xfrm>
            <a:off x="4664599" y="40313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MoE</a:t>
            </a:r>
            <a:endParaRPr sz="1200" b="1" i="0" u="none" strike="noStrike" cap="none">
              <a:solidFill>
                <a:srgbClr val="FF0000"/>
              </a:solidFill>
              <a:latin typeface="Calibri"/>
              <a:ea typeface="Calibri"/>
              <a:cs typeface="Calibri"/>
              <a:sym typeface="Calibri"/>
            </a:endParaRPr>
          </a:p>
        </p:txBody>
      </p:sp>
      <p:sp>
        <p:nvSpPr>
          <p:cNvPr id="83" name="Google Shape;83;p16"/>
          <p:cNvSpPr txBox="1"/>
          <p:nvPr/>
        </p:nvSpPr>
        <p:spPr>
          <a:xfrm>
            <a:off x="5475800" y="3650325"/>
            <a:ext cx="3616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32b vs 30b:    32B is more accurate, 30B is faster (MoE)</a:t>
            </a:r>
            <a:endParaRPr sz="1200" b="1" i="0" u="none" strike="noStrike" cap="non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Wasmer.io</a:t>
            </a:r>
            <a:endParaRPr sz="2000" b="1" i="0" u="none" strike="noStrike" cap="none">
              <a:solidFill>
                <a:schemeClr val="dk1"/>
              </a:solidFill>
              <a:latin typeface="Calibri"/>
              <a:ea typeface="Calibri"/>
              <a:cs typeface="Calibri"/>
              <a:sym typeface="Calibri"/>
            </a:endParaRPr>
          </a:p>
        </p:txBody>
      </p:sp>
      <p:sp>
        <p:nvSpPr>
          <p:cNvPr id="243" name="Google Shape;243;p34"/>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Wasmer Runtime - Run Wasm on any device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Run </a:t>
            </a:r>
            <a:r>
              <a:rPr lang="en" sz="1200" b="0" i="0" u="none" strike="noStrike" cap="none">
                <a:solidFill>
                  <a:schemeClr val="dk1"/>
                </a:solidFill>
                <a:latin typeface="Calibri"/>
                <a:ea typeface="Calibri"/>
                <a:cs typeface="Calibri"/>
                <a:sym typeface="Calibri"/>
              </a:rPr>
              <a:t>Wasm (</a:t>
            </a:r>
            <a:r>
              <a:rPr lang="en" sz="1200" b="0" i="0" u="none" strike="noStrike" cap="none">
                <a:solidFill>
                  <a:srgbClr val="000000"/>
                </a:solidFill>
                <a:latin typeface="Calibri"/>
                <a:ea typeface="Calibri"/>
                <a:cs typeface="Calibri"/>
                <a:sym typeface="Calibri"/>
              </a:rPr>
              <a:t>WebAssembly) bytecode on desktops, servers, cloud, edge devices, and even browsers; mature, flexible, and easy-to-use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Lightweight Containers with near-instant startup times and strong security isolation; Run on any operating system or hardware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Supports both JIT (Just-In-Time) and AOT (Ahead-Of-Time) compilation, with multiple pluggable compilers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Use any programming languages that have Wasm support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Use cases: serverless functions and microservices with minimal overhead; Deploying cross-platform applications without recompiling for each target; Embedding Wasmer in applications to execute user-defined plugins or scripts safely; Running AI agents, games, or traditional web applications in a secure, virtualized environment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Supports WASI (WebAssembly System Interface) standard</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Headless Mode - use compiled modules without compiler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open-source, widely used, and supports a vibrant ecosystem with templates for popular frameworks and languages</a:t>
            </a:r>
            <a:br>
              <a:rPr lang="en" sz="1200" b="0" i="0" u="none" strike="noStrike" cap="none">
                <a:solidFill>
                  <a:srgbClr val="000000"/>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3"/>
              </a:rPr>
              <a:t>https://github.com/wasmerio/wasmer</a:t>
            </a:r>
            <a:r>
              <a:rPr lang="en" sz="1200" b="0" i="0" u="none" strike="noStrike" cap="none">
                <a:solidFill>
                  <a:srgbClr val="000000"/>
                </a:solidFill>
                <a:latin typeface="Calibri"/>
                <a:ea typeface="Calibri"/>
                <a:cs typeface="Calibri"/>
                <a:sym typeface="Calibri"/>
              </a:rPr>
              <a:t> - 20K stars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Wasmer was developed by Syrus Akbary, who is the founder and CEO of the company behind the project. The company, Wasmer Inc., was founded in 2019 and is based in San Francisco, California.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https://www.linkedin.com/in/syrusakbary/</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https://www.linkedin.com/company/wasmerio/</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https://wasmer.io</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44" name="Google Shape;244;p3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71575" y="129441"/>
            <a:ext cx="1379850" cy="407056"/>
          </a:xfrm>
          <a:prstGeom prst="rect">
            <a:avLst/>
          </a:prstGeom>
          <a:noFill/>
          <a:ln>
            <a:noFill/>
          </a:ln>
        </p:spPr>
      </p:pic>
      <p:sp>
        <p:nvSpPr>
          <p:cNvPr id="245" name="Google Shape;245;p34"/>
          <p:cNvSpPr txBox="1"/>
          <p:nvPr/>
        </p:nvSpPr>
        <p:spPr>
          <a:xfrm>
            <a:off x="4604075" y="1685425"/>
            <a:ext cx="3549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C78D8"/>
                </a:solidFill>
                <a:latin typeface="Calibri"/>
                <a:ea typeface="Calibri"/>
                <a:cs typeface="Calibri"/>
                <a:sym typeface="Calibri"/>
              </a:rPr>
              <a:t>Syrus Akbary Nieto - Founder &amp; CEO</a:t>
            </a:r>
            <a:endParaRPr sz="1200" b="1" i="0" u="none" strike="noStrike" cap="none">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Office: 25 Taylor Street, San Francisco, CA 94102</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11 employees</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Original funding $150K in 2021</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Revenue ($M): 2023: 1.9; 2024: 2.9</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Offers Wasmer Edge - a Managed Cloud Platform with free, pro, and enterprise pricing.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Offers open-source and value-added tools and services, licensing</a:t>
            </a:r>
            <a:endParaRPr sz="1200" b="0" i="0" u="none" strike="noStrike" cap="none">
              <a:solidFill>
                <a:schemeClr val="dk1"/>
              </a:solidFill>
              <a:latin typeface="Calibri"/>
              <a:ea typeface="Calibri"/>
              <a:cs typeface="Calibri"/>
              <a:sym typeface="Calibri"/>
            </a:endParaRPr>
          </a:p>
        </p:txBody>
      </p:sp>
      <p:pic>
        <p:nvPicPr>
          <p:cNvPr id="246" name="Google Shape;246;p3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55313" y="129450"/>
            <a:ext cx="1507700" cy="1507700"/>
          </a:xfrm>
          <a:prstGeom prst="rect">
            <a:avLst/>
          </a:prstGeom>
          <a:noFill/>
          <a:ln>
            <a:noFill/>
          </a:ln>
        </p:spPr>
      </p:pic>
      <p:sp>
        <p:nvSpPr>
          <p:cNvPr id="247" name="Google Shape;247;p34"/>
          <p:cNvSpPr txBox="1"/>
          <p:nvPr/>
        </p:nvSpPr>
        <p:spPr>
          <a:xfrm>
            <a:off x="4604075" y="3577600"/>
            <a:ext cx="3962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List of many similar projects: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9"/>
              </a:rPr>
              <a:t>https://github.com/jcbhmr/awesome-webassembly-runtimes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5"/>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53" name="Google Shape;253;p35"/>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54" name="Google Shape;254;p35"/>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55" name="Google Shape;255;p35"/>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56" name="Google Shape;256;p35"/>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#models: 229</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#votes: 2,887,373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Last updated: 2025-04-22</a:t>
            </a:r>
            <a:endParaRPr sz="1100" b="0" i="0" u="none" strike="noStrike" cap="none">
              <a:solidFill>
                <a:srgbClr val="1F2937"/>
              </a:solidFill>
              <a:highlight>
                <a:schemeClr val="lt1"/>
              </a:highlight>
              <a:latin typeface="Calibri"/>
              <a:ea typeface="Calibri"/>
              <a:cs typeface="Calibri"/>
              <a:sym typeface="Calibri"/>
            </a:endParaRPr>
          </a:p>
        </p:txBody>
      </p:sp>
      <p:sp>
        <p:nvSpPr>
          <p:cNvPr id="257" name="Google Shape;257;p35"/>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58" name="Google Shape;258;p35"/>
          <p:cNvSpPr txBox="1"/>
          <p:nvPr/>
        </p:nvSpPr>
        <p:spPr>
          <a:xfrm>
            <a:off x="47284" y="235154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9" name="Google Shape;259;p35"/>
          <p:cNvSpPr/>
          <p:nvPr/>
        </p:nvSpPr>
        <p:spPr>
          <a:xfrm>
            <a:off x="344428" y="1969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5"/>
          <p:cNvSpPr/>
          <p:nvPr/>
        </p:nvSpPr>
        <p:spPr>
          <a:xfrm>
            <a:off x="3849666" y="372959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5"/>
          <p:cNvSpPr/>
          <p:nvPr/>
        </p:nvSpPr>
        <p:spPr>
          <a:xfrm>
            <a:off x="3849654" y="2755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5"/>
          <p:cNvSpPr/>
          <p:nvPr/>
        </p:nvSpPr>
        <p:spPr>
          <a:xfrm>
            <a:off x="346124" y="33468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5"/>
          <p:cNvSpPr/>
          <p:nvPr/>
        </p:nvSpPr>
        <p:spPr>
          <a:xfrm>
            <a:off x="346550" y="31360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5"/>
          <p:cNvSpPr/>
          <p:nvPr/>
        </p:nvSpPr>
        <p:spPr>
          <a:xfrm>
            <a:off x="3849666" y="39221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5"/>
          <p:cNvSpPr/>
          <p:nvPr/>
        </p:nvSpPr>
        <p:spPr>
          <a:xfrm>
            <a:off x="3842846" y="23480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5"/>
          <p:cNvSpPr/>
          <p:nvPr/>
        </p:nvSpPr>
        <p:spPr>
          <a:xfrm>
            <a:off x="3842898" y="25444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5"/>
          <p:cNvSpPr/>
          <p:nvPr/>
        </p:nvSpPr>
        <p:spPr>
          <a:xfrm>
            <a:off x="347525" y="39147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5"/>
          <p:cNvSpPr/>
          <p:nvPr/>
        </p:nvSpPr>
        <p:spPr>
          <a:xfrm>
            <a:off x="346119" y="256126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5"/>
          <p:cNvSpPr/>
          <p:nvPr/>
        </p:nvSpPr>
        <p:spPr>
          <a:xfrm>
            <a:off x="346116" y="44982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5"/>
          <p:cNvSpPr txBox="1"/>
          <p:nvPr/>
        </p:nvSpPr>
        <p:spPr>
          <a:xfrm>
            <a:off x="3549095" y="21443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1" name="Google Shape;271;p35"/>
          <p:cNvSpPr/>
          <p:nvPr/>
        </p:nvSpPr>
        <p:spPr>
          <a:xfrm>
            <a:off x="3849552" y="21556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35"/>
          <p:cNvSpPr/>
          <p:nvPr/>
        </p:nvSpPr>
        <p:spPr>
          <a:xfrm>
            <a:off x="3844883" y="35337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35"/>
          <p:cNvSpPr txBox="1"/>
          <p:nvPr/>
        </p:nvSpPr>
        <p:spPr>
          <a:xfrm>
            <a:off x="182725" y="428687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4" name="Google Shape;274;p35"/>
          <p:cNvSpPr txBox="1"/>
          <p:nvPr/>
        </p:nvSpPr>
        <p:spPr>
          <a:xfrm flipH="1">
            <a:off x="269652" y="17696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5" name="Google Shape;275;p35"/>
          <p:cNvSpPr txBox="1"/>
          <p:nvPr/>
        </p:nvSpPr>
        <p:spPr>
          <a:xfrm flipH="1">
            <a:off x="3773877" y="196091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6" name="Google Shape;276;p35"/>
          <p:cNvSpPr/>
          <p:nvPr/>
        </p:nvSpPr>
        <p:spPr>
          <a:xfrm>
            <a:off x="3842898" y="33445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5"/>
          <p:cNvSpPr/>
          <p:nvPr/>
        </p:nvSpPr>
        <p:spPr>
          <a:xfrm>
            <a:off x="347049" y="13843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5"/>
          <p:cNvSpPr/>
          <p:nvPr/>
        </p:nvSpPr>
        <p:spPr>
          <a:xfrm>
            <a:off x="206798" y="39191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p:nvPr/>
        </p:nvSpPr>
        <p:spPr>
          <a:xfrm>
            <a:off x="3849616" y="487206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0" name="Google Shape;280;p35"/>
          <p:cNvSpPr/>
          <p:nvPr/>
        </p:nvSpPr>
        <p:spPr>
          <a:xfrm>
            <a:off x="347049" y="11904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p:nvPr/>
        </p:nvSpPr>
        <p:spPr>
          <a:xfrm>
            <a:off x="3842783" y="11904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5"/>
          <p:cNvSpPr txBox="1"/>
          <p:nvPr/>
        </p:nvSpPr>
        <p:spPr>
          <a:xfrm>
            <a:off x="3550837" y="31335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3" name="Google Shape;283;p35"/>
          <p:cNvSpPr/>
          <p:nvPr/>
        </p:nvSpPr>
        <p:spPr>
          <a:xfrm>
            <a:off x="3851294" y="31448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p:nvPr/>
        </p:nvSpPr>
        <p:spPr>
          <a:xfrm>
            <a:off x="347049" y="15696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5"/>
          <p:cNvSpPr txBox="1"/>
          <p:nvPr/>
        </p:nvSpPr>
        <p:spPr>
          <a:xfrm>
            <a:off x="55681" y="29358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6" name="Google Shape;286;p35"/>
          <p:cNvSpPr/>
          <p:nvPr/>
        </p:nvSpPr>
        <p:spPr>
          <a:xfrm>
            <a:off x="346550" y="29442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5"/>
          <p:cNvSpPr/>
          <p:nvPr/>
        </p:nvSpPr>
        <p:spPr>
          <a:xfrm>
            <a:off x="346550" y="23587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a:off x="3849669" y="44965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5"/>
          <p:cNvSpPr/>
          <p:nvPr/>
        </p:nvSpPr>
        <p:spPr>
          <a:xfrm>
            <a:off x="3849666" y="41165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5"/>
          <p:cNvSpPr/>
          <p:nvPr/>
        </p:nvSpPr>
        <p:spPr>
          <a:xfrm>
            <a:off x="344412" y="275184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35"/>
          <p:cNvSpPr/>
          <p:nvPr/>
        </p:nvSpPr>
        <p:spPr>
          <a:xfrm>
            <a:off x="346124" y="4111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2" name="Google Shape;292;p35"/>
          <p:cNvSpPr/>
          <p:nvPr/>
        </p:nvSpPr>
        <p:spPr>
          <a:xfrm>
            <a:off x="3842846" y="13960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5"/>
          <p:cNvSpPr txBox="1"/>
          <p:nvPr/>
        </p:nvSpPr>
        <p:spPr>
          <a:xfrm>
            <a:off x="7976850" y="4709800"/>
            <a:ext cx="11154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is still on 30+ place</a:t>
            </a:r>
            <a:endParaRPr sz="1000" b="0" i="0" u="none" strike="noStrike" cap="none">
              <a:solidFill>
                <a:schemeClr val="dk1"/>
              </a:solidFill>
              <a:latin typeface="Calibri"/>
              <a:ea typeface="Calibri"/>
              <a:cs typeface="Calibri"/>
              <a:sym typeface="Calibri"/>
            </a:endParaRPr>
          </a:p>
        </p:txBody>
      </p:sp>
      <p:sp>
        <p:nvSpPr>
          <p:cNvPr id="294" name="Google Shape;294;p35"/>
          <p:cNvSpPr txBox="1"/>
          <p:nvPr/>
        </p:nvSpPr>
        <p:spPr>
          <a:xfrm>
            <a:off x="6990900" y="1077400"/>
            <a:ext cx="2101500" cy="387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Chatbot Arena is now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"Arena Intelligence Inc."</a:t>
            </a:r>
            <a:endParaRPr sz="900" b="0" i="0" u="none" strike="noStrike" cap="none">
              <a:solidFill>
                <a:schemeClr val="dk1"/>
              </a:solidFill>
              <a:latin typeface="Calibri"/>
              <a:ea typeface="Calibri"/>
              <a:cs typeface="Calibri"/>
              <a:sym typeface="Calibri"/>
            </a:endParaRPr>
          </a:p>
        </p:txBody>
      </p:sp>
      <p:sp>
        <p:nvSpPr>
          <p:cNvPr id="295" name="Google Shape;295;p35"/>
          <p:cNvSpPr/>
          <p:nvPr/>
        </p:nvSpPr>
        <p:spPr>
          <a:xfrm>
            <a:off x="347049" y="21552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5"/>
          <p:cNvSpPr/>
          <p:nvPr/>
        </p:nvSpPr>
        <p:spPr>
          <a:xfrm>
            <a:off x="344412" y="352724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5"/>
          <p:cNvSpPr/>
          <p:nvPr/>
        </p:nvSpPr>
        <p:spPr>
          <a:xfrm>
            <a:off x="346124" y="37160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5"/>
          <p:cNvSpPr/>
          <p:nvPr/>
        </p:nvSpPr>
        <p:spPr>
          <a:xfrm>
            <a:off x="346124" y="46908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5"/>
          <p:cNvSpPr/>
          <p:nvPr/>
        </p:nvSpPr>
        <p:spPr>
          <a:xfrm>
            <a:off x="346124" y="4886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5"/>
          <p:cNvSpPr/>
          <p:nvPr/>
        </p:nvSpPr>
        <p:spPr>
          <a:xfrm>
            <a:off x="3849552" y="157662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5"/>
          <p:cNvSpPr/>
          <p:nvPr/>
        </p:nvSpPr>
        <p:spPr>
          <a:xfrm>
            <a:off x="3842846" y="178217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p35"/>
          <p:cNvSpPr/>
          <p:nvPr/>
        </p:nvSpPr>
        <p:spPr>
          <a:xfrm>
            <a:off x="3842898" y="29441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p35"/>
          <p:cNvSpPr/>
          <p:nvPr/>
        </p:nvSpPr>
        <p:spPr>
          <a:xfrm>
            <a:off x="3849666" y="43041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4" name="Google Shape;304;p35"/>
          <p:cNvSpPr/>
          <p:nvPr/>
        </p:nvSpPr>
        <p:spPr>
          <a:xfrm>
            <a:off x="3849666" y="46918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5" name="Google Shape;305;p3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990328" y="858575"/>
            <a:ext cx="2923638" cy="4211424"/>
          </a:xfrm>
          <a:prstGeom prst="rect">
            <a:avLst/>
          </a:prstGeom>
          <a:noFill/>
          <a:ln w="9525" cap="flat" cmpd="sng">
            <a:solidFill>
              <a:srgbClr val="FF0000"/>
            </a:solidFill>
            <a:prstDash val="solid"/>
            <a:round/>
            <a:headEnd type="none" w="sm" len="sm"/>
            <a:tailEnd type="none" w="sm" len="sm"/>
          </a:ln>
        </p:spPr>
      </p:pic>
      <p:pic>
        <p:nvPicPr>
          <p:cNvPr id="306" name="Google Shape;306;p3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93882" y="858575"/>
            <a:ext cx="2923650" cy="4211458"/>
          </a:xfrm>
          <a:prstGeom prst="rect">
            <a:avLst/>
          </a:prstGeom>
          <a:noFill/>
          <a:ln w="9525" cap="flat" cmpd="sng">
            <a:solidFill>
              <a:srgbClr val="FF0000"/>
            </a:solidFill>
            <a:prstDash val="solid"/>
            <a:round/>
            <a:headEnd type="none" w="sm" len="sm"/>
            <a:tailEnd type="none" w="sm" len="sm"/>
          </a:ln>
        </p:spPr>
      </p:pic>
      <p:sp>
        <p:nvSpPr>
          <p:cNvPr id="307" name="Google Shape;307;p35"/>
          <p:cNvSpPr txBox="1"/>
          <p:nvPr/>
        </p:nvSpPr>
        <p:spPr>
          <a:xfrm>
            <a:off x="6991000" y="1667650"/>
            <a:ext cx="21015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5"/>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36"/>
          <p:cNvSpPr txBox="1"/>
          <p:nvPr/>
        </p:nvSpPr>
        <p:spPr>
          <a:xfrm>
            <a:off x="67350" y="52750"/>
            <a:ext cx="407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Can LM Arena be trusted?</a:t>
            </a:r>
            <a:endParaRPr sz="2000" b="1" i="0" u="none" strike="noStrike" cap="none">
              <a:solidFill>
                <a:schemeClr val="dk1"/>
              </a:solidFill>
              <a:latin typeface="Calibri"/>
              <a:ea typeface="Calibri"/>
              <a:cs typeface="Calibri"/>
              <a:sym typeface="Calibri"/>
            </a:endParaRPr>
          </a:p>
        </p:txBody>
      </p:sp>
      <p:sp>
        <p:nvSpPr>
          <p:cNvPr id="313" name="Google Shape;313;p36"/>
          <p:cNvSpPr txBox="1"/>
          <p:nvPr/>
        </p:nvSpPr>
        <p:spPr>
          <a:xfrm>
            <a:off x="270000" y="670750"/>
            <a:ext cx="6051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LM Arena has a big problem</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https://www.youtube.com/watch?v=4z-tYcFzWTA</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https://arxiv.org/pdf/2504.20879</a:t>
            </a:r>
            <a:r>
              <a:rPr lang="en" sz="1200" b="0" i="0" u="none" strike="noStrike" cap="none">
                <a:solidFill>
                  <a:srgbClr val="000000"/>
                </a:solidFill>
                <a:latin typeface="Calibri"/>
                <a:ea typeface="Calibri"/>
                <a:cs typeface="Calibri"/>
                <a:sym typeface="Calibri"/>
              </a:rPr>
              <a:t> - paper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https://x.com/lmarena_ai/status/1917668731481907527</a:t>
            </a:r>
            <a:r>
              <a:rPr lang="en" sz="1200" b="0" i="0" u="none" strike="noStrike" cap="none">
                <a:solidFill>
                  <a:srgbClr val="000000"/>
                </a:solidFill>
                <a:latin typeface="Calibri"/>
                <a:ea typeface="Calibri"/>
                <a:cs typeface="Calibri"/>
                <a:sym typeface="Calibri"/>
              </a:rPr>
              <a:t> - response from LMArena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LM Arena is a ranking platform for LLMs. It has become the standard - and very influential - it affects venture capital investment decisions.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Providers upload models, platform provides pairs of model outputs that users rate through a Tinder-like interface. These "votes" determine the rankings.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Researchers from Cohere published a 69-page analysis of LM Arena.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They identified several issues with LM Arena's methodology:</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 sampling: the top 10 scoring models being sampled about three times more than others.</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2. LM Arena unlists models without explanation</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3. Most concerning, there are "private pools" that allow companies to game the system. For example, Meta published 27 variants of Llama 4 in March, learned the dynamics of the platform, and then silently deleted the poorly performing variants, keeping only the best ones. This manipulation allegedly boosted their score by about 100 points.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Cohere recommend to require that published models remain on the platform (no quiet deletions) and returning to the information gain-based sampling method</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Twitter community called the platform "flagrantly unscientific".</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Andre Karpathy pointed to Open Router as a better alternative for ranking based on utility and cost-effectiveness.</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19" name="Google Shape;319;p37"/>
          <p:cNvSpPr txBox="1"/>
          <p:nvPr/>
        </p:nvSpPr>
        <p:spPr>
          <a:xfrm>
            <a:off x="87850" y="41055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20" name="Google Shape;320;p37"/>
          <p:cNvSpPr txBox="1"/>
          <p:nvPr/>
        </p:nvSpPr>
        <p:spPr>
          <a:xfrm>
            <a:off x="1191125" y="3096125"/>
            <a:ext cx="2967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Intel is responsible for 22K out of 23K in April</a:t>
            </a:r>
            <a:endParaRPr sz="1200" b="0" i="0" u="none" strike="noStrike" cap="none">
              <a:solidFill>
                <a:srgbClr val="000000"/>
              </a:solidFill>
              <a:latin typeface="Calibri"/>
              <a:ea typeface="Calibri"/>
              <a:cs typeface="Calibri"/>
              <a:sym typeface="Calibri"/>
            </a:endParaRPr>
          </a:p>
        </p:txBody>
      </p:sp>
      <p:pic>
        <p:nvPicPr>
          <p:cNvPr id="321" name="Google Shape;321;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7088" y="742404"/>
            <a:ext cx="5155376" cy="2224975"/>
          </a:xfrm>
          <a:prstGeom prst="rect">
            <a:avLst/>
          </a:prstGeom>
          <a:noFill/>
          <a:ln w="9525" cap="flat" cmpd="sng">
            <a:solidFill>
              <a:srgbClr val="FF0000"/>
            </a:solidFill>
            <a:prstDash val="solid"/>
            <a:round/>
            <a:headEnd type="none" w="sm" len="sm"/>
            <a:tailEnd type="none" w="sm" len="sm"/>
          </a:ln>
        </p:spPr>
      </p:pic>
      <p:pic>
        <p:nvPicPr>
          <p:cNvPr id="322" name="Google Shape;322;p3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392374" y="205150"/>
            <a:ext cx="3673324" cy="3193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8" name="Google Shape;328;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9" name="Google Shape;329;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30" name="Google Shape;330;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31" name="Google Shape;331;p3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32" name="Google Shape;332;p3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Grok 3.5 to be released next week</a:t>
            </a:r>
            <a:endParaRPr sz="2000" b="1" i="0" u="none" strike="noStrike" cap="none">
              <a:solidFill>
                <a:schemeClr val="dk1"/>
              </a:solidFill>
              <a:latin typeface="Calibri"/>
              <a:ea typeface="Calibri"/>
              <a:cs typeface="Calibri"/>
              <a:sym typeface="Calibri"/>
            </a:endParaRPr>
          </a:p>
        </p:txBody>
      </p:sp>
      <p:sp>
        <p:nvSpPr>
          <p:cNvPr id="89" name="Google Shape;89;p17"/>
          <p:cNvSpPr txBox="1"/>
          <p:nvPr/>
        </p:nvSpPr>
        <p:spPr>
          <a:xfrm>
            <a:off x="55075" y="1996550"/>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from Elon Musk @elonmusk    April 29</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Next week, Grok 3.5 early beta release to SuperGrok subscribers only.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the first AI that can, for example, accurately answer technical questions about rocket engines or electrochemistry.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@Grok  is reasoning from first principles and coming up with answers that simply don’t exist on the Internet.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https://x.com/elonmusk/status/1917099777327829386</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90" name="Google Shape;90;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71375" y="1888875"/>
            <a:ext cx="4306825" cy="2153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3598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Microsoft BitNet-b1.58-2B-4T</a:t>
            </a:r>
            <a:endParaRPr sz="2000" b="1" i="0" u="none" strike="noStrike" cap="none">
              <a:solidFill>
                <a:schemeClr val="dk1"/>
              </a:solidFill>
              <a:latin typeface="Calibri"/>
              <a:ea typeface="Calibri"/>
              <a:cs typeface="Calibri"/>
              <a:sym typeface="Calibri"/>
            </a:endParaRPr>
          </a:p>
        </p:txBody>
      </p:sp>
      <p:sp>
        <p:nvSpPr>
          <p:cNvPr id="96" name="Google Shape;96;p18"/>
          <p:cNvSpPr txBox="1"/>
          <p:nvPr/>
        </p:nvSpPr>
        <p:spPr>
          <a:xfrm>
            <a:off x="55075" y="53052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Microsoft BitNet-b1.58-2B-4T - released April 16, 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LLM (MIT license) on HuggingFace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1.58-bit Native Training (ternary: -1,0,+1 for weights), no biases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Weights: Ternary {-1, 0, +1} (1.58-bit)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Activations (values passed between layers) are int8</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2 Bln params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trained on 4T-tokens (text, code, math), 3-step training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Transformer architecture with custom BitLinear layers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Uses squared ReLU (ReLU²) activation function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par with full precision LLMs of similar number of params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(Llama 3.2 1B, Gemma-3 1B, Qwen2.5 1.5B)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Uses approx 10-times less memory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Inference is approx 3 times faster, can be done on CPU</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Energy consumption ~ 10 times less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bitnet.cpp - optimized inference for CPU</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but ...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only 4K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only English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not tested enough for commercial use.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https://huggingface.co/microsoft/bitnet-b1.58-2B-4T</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https://huggingface.co/papers/2504.12285</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97" name="Google Shape;97;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40750" y="530525"/>
            <a:ext cx="2598211" cy="3897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52750"/>
            <a:ext cx="4448100" cy="280200"/>
          </a:xfrm>
          <a:prstGeom prst="rect">
            <a:avLst/>
          </a:prstGeom>
          <a:noFill/>
          <a:ln>
            <a:noFill/>
          </a:ln>
        </p:spPr>
        <p:txBody>
          <a:bodyPr spcFirstLastPara="1" wrap="square" lIns="9125" tIns="9125" rIns="9125" bIns="91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1700" b="1" i="0" u="none" strike="noStrike" cap="none">
                <a:solidFill>
                  <a:srgbClr val="333333"/>
                </a:solidFill>
                <a:latin typeface="Roboto"/>
                <a:ea typeface="Roboto"/>
                <a:cs typeface="Roboto"/>
                <a:sym typeface="Roboto"/>
              </a:rPr>
              <a:t>LLM Performance vs Cost (April 2025)</a:t>
            </a:r>
            <a:endParaRPr sz="2000" b="1" i="0" u="none" strike="noStrike" cap="none">
              <a:solidFill>
                <a:schemeClr val="dk1"/>
              </a:solidFill>
              <a:latin typeface="Calibri"/>
              <a:ea typeface="Calibri"/>
              <a:cs typeface="Calibri"/>
              <a:sym typeface="Calibri"/>
            </a:endParaRPr>
          </a:p>
        </p:txBody>
      </p:sp>
      <p:pic>
        <p:nvPicPr>
          <p:cNvPr id="103" name="Google Shape;103;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400" y="531550"/>
            <a:ext cx="8839204" cy="4134745"/>
          </a:xfrm>
          <a:prstGeom prst="rect">
            <a:avLst/>
          </a:prstGeom>
          <a:noFill/>
          <a:ln w="9525" cap="flat" cmpd="sng">
            <a:solidFill>
              <a:srgbClr val="FF0000"/>
            </a:solidFill>
            <a:prstDash val="solid"/>
            <a:round/>
            <a:headEnd type="none" w="sm" len="sm"/>
            <a:tailEnd type="none" w="sm" len="sm"/>
          </a:ln>
        </p:spPr>
      </p:pic>
      <p:sp>
        <p:nvSpPr>
          <p:cNvPr id="104" name="Google Shape;104;p19"/>
          <p:cNvSpPr txBox="1"/>
          <p:nvPr/>
        </p:nvSpPr>
        <p:spPr>
          <a:xfrm>
            <a:off x="2944450" y="887025"/>
            <a:ext cx="8022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libri"/>
                <a:ea typeface="Calibri"/>
                <a:cs typeface="Calibri"/>
                <a:sym typeface="Calibri"/>
              </a:rPr>
              <a:t>Gemini 2.5</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55075" y="52750"/>
            <a:ext cx="38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Parse Documents into text locally</a:t>
            </a:r>
            <a:endParaRPr sz="2000" b="1" i="0" u="none" strike="noStrike" cap="none">
              <a:solidFill>
                <a:schemeClr val="dk1"/>
              </a:solidFill>
              <a:latin typeface="Calibri"/>
              <a:ea typeface="Calibri"/>
              <a:cs typeface="Calibri"/>
              <a:sym typeface="Calibri"/>
            </a:endParaRPr>
          </a:p>
        </p:txBody>
      </p:sp>
      <p:sp>
        <p:nvSpPr>
          <p:cNvPr id="110" name="Google Shape;110;p20"/>
          <p:cNvSpPr txBox="1"/>
          <p:nvPr/>
        </p:nvSpPr>
        <p:spPr>
          <a:xfrm>
            <a:off x="55075" y="492450"/>
            <a:ext cx="44520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Parse Documents into text</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Deploy an in-house Vision Language Model to parse millions of documents: say goodbye to Gemini and OpenAI</a:t>
            </a:r>
            <a:endParaRPr sz="9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using local open-source models  Qwen-2.5-VL (a vision language model from Alibaba) for document understanding and vLLM for efficient inference serving (PagedAttention mechanism)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This in-house solution processes documents more economically than third-party LLM providers while maintaining complete data privacy and control. For 10,000 documents, the cost would be approximately $10 and take about 12.5 hours using an EC2 g6.xlarge instance</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https://pub.towardsai.net/deploy-an-in-house-vision-language-model-to-parse-millions-of-documents-say-goodbye-to-gemini-and-cdac6f77aff5</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11" name="Google Shape;111;p20"/>
          <p:cNvSpPr txBox="1"/>
          <p:nvPr/>
        </p:nvSpPr>
        <p:spPr>
          <a:xfrm>
            <a:off x="4699750" y="4017125"/>
            <a:ext cx="4332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Generated using Adobe Firefly Web App   </a:t>
            </a:r>
            <a:r>
              <a:rPr lang="en" sz="1200" b="0" i="0" u="sng" strike="noStrike" cap="none">
                <a:solidFill>
                  <a:schemeClr val="hlink"/>
                </a:solidFill>
                <a:latin typeface="Calibri"/>
                <a:ea typeface="Calibri"/>
                <a:cs typeface="Calibri"/>
                <a:sym typeface="Calibri"/>
                <a:hlinkClick r:id="rId4"/>
              </a:rPr>
              <a:t>https://firefly.adobe.com</a:t>
            </a:r>
            <a:endParaRPr sz="1200" b="0" i="0" u="none" strike="noStrike" cap="none">
              <a:solidFill>
                <a:schemeClr val="dk1"/>
              </a:solidFill>
              <a:latin typeface="Calibri"/>
              <a:ea typeface="Calibri"/>
              <a:cs typeface="Calibri"/>
              <a:sym typeface="Calibri"/>
            </a:endParaRPr>
          </a:p>
        </p:txBody>
      </p:sp>
      <p:pic>
        <p:nvPicPr>
          <p:cNvPr id="112" name="Google Shape;112;p20" title="Firefly_Parse_Docs.jp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99750" y="492450"/>
            <a:ext cx="4332124" cy="336966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438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Adobe Firefly-4 vs GPT-4o Images</a:t>
            </a:r>
            <a:endParaRPr sz="2000" b="1" i="0" u="none" strike="noStrike" cap="none">
              <a:solidFill>
                <a:schemeClr val="dk1"/>
              </a:solidFill>
              <a:latin typeface="Calibri"/>
              <a:ea typeface="Calibri"/>
              <a:cs typeface="Calibri"/>
              <a:sym typeface="Calibri"/>
            </a:endParaRPr>
          </a:p>
        </p:txBody>
      </p:sp>
      <p:sp>
        <p:nvSpPr>
          <p:cNvPr id="118" name="Google Shape;118;p21"/>
          <p:cNvSpPr txBox="1"/>
          <p:nvPr/>
        </p:nvSpPr>
        <p:spPr>
          <a:xfrm>
            <a:off x="55075" y="492450"/>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Adobe’s new Firefly Image Model 4 to ChatGPT’s image generator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https://www.techradar.com/computing/artificial-intelligence/i-compared-adobes-new-firefly-image-model-4-to-chatgpts-image-generator-and-its-like-they-went-to-the-same-art-school</a:t>
            </a:r>
            <a:endParaRPr sz="1200" b="0" i="0" u="none" strike="noStrike" cap="none">
              <a:solidFill>
                <a:schemeClr val="dk1"/>
              </a:solidFill>
              <a:latin typeface="Calibri"/>
              <a:ea typeface="Calibri"/>
              <a:cs typeface="Calibri"/>
              <a:sym typeface="Calibri"/>
            </a:endParaRPr>
          </a:p>
        </p:txBody>
      </p:sp>
      <p:pic>
        <p:nvPicPr>
          <p:cNvPr id="119" name="Google Shape;119;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2050" y="1362950"/>
            <a:ext cx="3523326" cy="1788074"/>
          </a:xfrm>
          <a:prstGeom prst="rect">
            <a:avLst/>
          </a:prstGeom>
          <a:noFill/>
          <a:ln>
            <a:noFill/>
          </a:ln>
        </p:spPr>
      </p:pic>
      <p:pic>
        <p:nvPicPr>
          <p:cNvPr id="120" name="Google Shape;120;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52400" y="3303424"/>
            <a:ext cx="4731801" cy="1687676"/>
          </a:xfrm>
          <a:prstGeom prst="rect">
            <a:avLst/>
          </a:prstGeom>
          <a:noFill/>
          <a:ln>
            <a:noFill/>
          </a:ln>
        </p:spPr>
      </p:pic>
      <p:pic>
        <p:nvPicPr>
          <p:cNvPr id="121" name="Google Shape;121;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07100" y="112125"/>
            <a:ext cx="3954999" cy="2010469"/>
          </a:xfrm>
          <a:prstGeom prst="rect">
            <a:avLst/>
          </a:prstGeom>
          <a:noFill/>
          <a:ln>
            <a:noFill/>
          </a:ln>
        </p:spPr>
      </p:pic>
      <p:pic>
        <p:nvPicPr>
          <p:cNvPr id="122" name="Google Shape;122;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107101" y="3050764"/>
            <a:ext cx="3954999" cy="2003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That Thinks BEFORE You Ask?</a:t>
            </a:r>
            <a:endParaRPr sz="2000" b="1" i="0" u="none" strike="noStrike" cap="none">
              <a:solidFill>
                <a:schemeClr val="dk1"/>
              </a:solidFill>
              <a:latin typeface="Calibri"/>
              <a:ea typeface="Calibri"/>
              <a:cs typeface="Calibri"/>
              <a:sym typeface="Calibri"/>
            </a:endParaRPr>
          </a:p>
        </p:txBody>
      </p:sp>
      <p:sp>
        <p:nvSpPr>
          <p:cNvPr id="128" name="Google Shape;128;p22"/>
          <p:cNvSpPr txBox="1"/>
          <p:nvPr/>
        </p:nvSpPr>
        <p:spPr>
          <a:xfrm>
            <a:off x="247400" y="574850"/>
            <a:ext cx="4452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research paper about "Sleep-Time Compute"</a:t>
            </a:r>
            <a:br>
              <a:rPr lang="en" sz="1200" b="0" i="0" u="none" strike="noStrike" cap="none">
                <a:solidFill>
                  <a:schemeClr val="dk1"/>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3"/>
              </a:rPr>
              <a:t>https://arxiv.org/abs/2504.13171</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Sleep-Time Compute enables AI to "think" about context offline before queries are presented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Instead of processing the full context every time a query is made, Sleep-Time Compute pre-processes the context during idle "sleep time". The preprocessed context can then be used for future queries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This allows to reduce the latency of responses - and reduce the costs (sometmes 5-10 timeless expensive than Test-Time Compute).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Particularly effective for stateful applications where context is reused (code bases, document Q&amp;A, chat)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less effective for unpredictable queries unrelated to the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also less effective for extremely difficult problems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average - improved results by 13-18% while reducing costs by 2.5x when amortized across multiple queries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Consistently outperformed parallel sampling approaches</a:t>
            </a:r>
            <a:endParaRPr sz="1200" b="0" i="0" u="none" strike="noStrike" cap="none">
              <a:solidFill>
                <a:schemeClr val="dk1"/>
              </a:solidFill>
              <a:latin typeface="Calibri"/>
              <a:ea typeface="Calibri"/>
              <a:cs typeface="Calibri"/>
              <a:sym typeface="Calibri"/>
            </a:endParaRPr>
          </a:p>
        </p:txBody>
      </p:sp>
      <p:pic>
        <p:nvPicPr>
          <p:cNvPr id="129" name="Google Shape;129;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51800" y="574850"/>
            <a:ext cx="4139801" cy="35916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115200" y="519975"/>
            <a:ext cx="4337700" cy="4186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35" name="Google Shape;135;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3605</Words>
  <Application>Microsoft Macintosh PowerPoint</Application>
  <PresentationFormat>On-screen Show (16:9)</PresentationFormat>
  <Paragraphs>345</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Arial</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2025-05-02T18:47:52Z</dcterms:modified>
</cp:coreProperties>
</file>