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338ebc4af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3338ebc4af4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d8eec59df2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2d8eec59df2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d8eec59d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2d8eec59df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347642c1a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3347642c1a1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d89691d4b1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g2d89691d4b1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f814f9d6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2af814f9d6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d8cc63758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g2d8cc63758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d8f68c79d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2d8f68c79d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d9003400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2d9003400a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d9136a419b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2d9136a419b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d9003400a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d9003400a5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2f756ec0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32f756ec09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33eac78d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333eac78db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iK9wefkOjkY"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https://huggingface.co/deepseek-ai/deepseek-vl2"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reuters.com/markets/deals/openai-ceo-says-board-will-reject-musks-97-billion-offer-information-reports-2025-02-11/" TargetMode="External"/><Relationship Id="rId5" Type="http://schemas.openxmlformats.org/officeDocument/2006/relationships/hyperlink" Target="https://www.reuters.com/technology/artificial-intelligence/ai-chip-startup-groq-secures-15-billion-commitment-saudi-arabia-2025-02-10/" TargetMode="External"/><Relationship Id="rId4" Type="http://schemas.openxmlformats.org/officeDocument/2006/relationships/hyperlink" Target="https://www.calcalistech.com/ctechnews/article/hk8utbhtke"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6.jpeg"/><Relationship Id="rId13" Type="http://schemas.openxmlformats.org/officeDocument/2006/relationships/hyperlink" Target="https://www.youtube.com/watch?v=m6aaQoPv5r8" TargetMode="External"/><Relationship Id="rId3" Type="http://schemas.openxmlformats.org/officeDocument/2006/relationships/image" Target="../media/image15.jpeg"/><Relationship Id="rId7" Type="http://schemas.openxmlformats.org/officeDocument/2006/relationships/hyperlink" Target="https://www.zdnet.com/article/cerebras-ceo-on-deepseek-every-time-computing-gets-cheaper-the-market-gets-bigger/" TargetMode="External"/><Relationship Id="rId12" Type="http://schemas.openxmlformats.org/officeDocument/2006/relationships/hyperlink" Target="https://hila-chefer.github.io/videojam-paper.github.io/"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x.com/Analyticsindiam/status/1888810544297296003" TargetMode="External"/><Relationship Id="rId11" Type="http://schemas.openxmlformats.org/officeDocument/2006/relationships/image" Target="../media/image17.png"/><Relationship Id="rId5" Type="http://schemas.openxmlformats.org/officeDocument/2006/relationships/hyperlink" Target="https://www.scmp.com/tech/big-tech/article/3298073/alibabas-qwen-ai-models-enable-low-cost-deepseek-alternatives-stanford-berkeley" TargetMode="External"/><Relationship Id="rId10" Type="http://schemas.openxmlformats.org/officeDocument/2006/relationships/hyperlink" Target="https://arxiv.org/abs/2111.12800" TargetMode="External"/><Relationship Id="rId4" Type="http://schemas.openxmlformats.org/officeDocument/2006/relationships/hyperlink" Target="https://arxiv.org/abs/2501.18101" TargetMode="External"/><Relationship Id="rId9" Type="http://schemas.openxmlformats.org/officeDocument/2006/relationships/hyperlink" Target="https://arxiv.org/abs/2501.02305"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saiyan-world.github.io/goku/" TargetMode="External"/><Relationship Id="rId3" Type="http://schemas.openxmlformats.org/officeDocument/2006/relationships/hyperlink" Target="https://www.youtube.com/watch?v=DoM-kvOJCPw" TargetMode="External"/><Relationship Id="rId7" Type="http://schemas.openxmlformats.org/officeDocument/2006/relationships/hyperlink" Target="https://arxiv.org/pdf/2502.04896"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www.youtube.com/watch?v=uyy1zx8j9MY" TargetMode="External"/><Relationship Id="rId5" Type="http://schemas.openxmlformats.org/officeDocument/2006/relationships/image" Target="../media/image18.jpeg"/><Relationship Id="rId4" Type="http://schemas.openxmlformats.org/officeDocument/2006/relationships/hyperlink" Target="https://www.techspot.com/news/106721-meta-researchers-unveil-ai-models-convert-brain-activity.html" TargetMode="External"/><Relationship Id="rId9" Type="http://schemas.openxmlformats.org/officeDocument/2006/relationships/hyperlink" Target="https://x.com/LumaLabsAI/status/1889003847260979440"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hyperlink" Target="https://chat.lmsys.org/?leaderboard"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x.com/GameGPU_com/status/1887878461819068821" TargetMode="External"/><Relationship Id="rId7"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https://www.technetbooks.com/2025/02/chinese-made-gpus-power-up-ai-models.html" TargetMode="External"/><Relationship Id="rId10" Type="http://schemas.openxmlformats.org/officeDocument/2006/relationships/image" Target="../media/image6.jpeg"/><Relationship Id="rId4" Type="http://schemas.openxmlformats.org/officeDocument/2006/relationships/hyperlink" Target="https://wccftech.com/chinese-gpu-manufacturers-push-out-support-for-running-deepseek-ai-models-on-local-systems/" TargetMode="External"/><Relationship Id="rId9" Type="http://schemas.openxmlformats.org/officeDocument/2006/relationships/image" Target="../media/image5.jpeg"/></Relationships>
</file>

<file path=ppt/slides/_rels/slide3.xml.rels><?xml version="1.0" encoding="UTF-8" standalone="yes"?>
<Relationships xmlns="http://schemas.openxmlformats.org/package/2006/relationships"><Relationship Id="rId8" Type="http://schemas.openxmlformats.org/officeDocument/2006/relationships/hyperlink" Target="https://github.com/jina-ai/node-DeepResearch" TargetMode="External"/><Relationship Id="rId3" Type="http://schemas.openxmlformats.org/officeDocument/2006/relationships/hyperlink" Target="https://huggingface.co/blog/open-deep-research" TargetMode="External"/><Relationship Id="rId7" Type="http://schemas.openxmlformats.org/officeDocument/2006/relationships/hyperlink" Target="https://github.com/nickscamara/open-deep-research"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github.com/assafelovic/gpt-researcher" TargetMode="External"/><Relationship Id="rId5" Type="http://schemas.openxmlformats.org/officeDocument/2006/relationships/hyperlink" Target="https://x.com/dzhng/status/1886603396578484630" TargetMode="External"/><Relationship Id="rId4" Type="http://schemas.openxmlformats.org/officeDocument/2006/relationships/image" Target="../media/image7.png"/><Relationship Id="rId9" Type="http://schemas.openxmlformats.org/officeDocument/2006/relationships/hyperlink" Target="https://x.com/mattshumer_/status/1886558939434664404"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fastcompany.com/91273226/rigged-votes-ai-model-rankings-chatbot-arena"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s://arxiv.org/pdf/2501.17858"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marktechpost.com/2025/02/07/princeton-university-researchers-introduce-self-moa-and-self-moa-seq-optimizing-llm-performance-with-single-model-ensemble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QxZ7oQRJqik" TargetMode="External"/><Relationship Id="rId7" Type="http://schemas.openxmlformats.org/officeDocument/2006/relationships/hyperlink" Target="https://huggingface.co/agentica-org/DeepScaleR-1.5B-Preview"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github.com/agentica-project/deepscaler" TargetMode="External"/><Relationship Id="rId5" Type="http://schemas.openxmlformats.org/officeDocument/2006/relationships/hyperlink" Target="https://pretty-radio-b75.notion.site/DeepScaleR-Surpassing-O1-Preview-with-a-1-5B-Model-by-Scaling-RL-19681902c1468005bed8ca303013a4e2" TargetMode="External"/><Relationship Id="rId4" Type="http://schemas.openxmlformats.org/officeDocument/2006/relationships/hyperlink" Target="https://ollama.com/library/deepscaler:1.5b"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www.hackster.io/news/anthropic-researchers-develop-constitutional-classifiers-to-protect-llms-from-universal-jailbreaks-178110139d64"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www.linkedin.com/posts/igor-halperin-092175a_your-manuscript-is-good-and-original-but-activity-7293411967724081152-KjlB/" TargetMode="Externa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hyperlink" Target="https://www.anthropic.com/news/the-anthropic-economic-inde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110352" y="981485"/>
            <a:ext cx="4420200" cy="1339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Chinese AI Chips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Add Reasoning to a Model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How to Rig Chatbot Arena Results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Ensembles of Models or Agents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DeepScaleR - 1.5B model beats o1 in math</a:t>
            </a:r>
            <a:endParaRPr sz="1500" b="1">
              <a:solidFill>
                <a:srgbClr val="3C78D8"/>
              </a:solidFill>
              <a:latin typeface="Calibri"/>
              <a:ea typeface="Calibri"/>
              <a:cs typeface="Calibri"/>
              <a:sym typeface="Calibri"/>
            </a:endParaRPr>
          </a:p>
        </p:txBody>
      </p:sp>
      <p:sp>
        <p:nvSpPr>
          <p:cNvPr id="64" name="Google Shape;64;p15"/>
          <p:cNvSpPr txBox="1"/>
          <p:nvPr/>
        </p:nvSpPr>
        <p:spPr>
          <a:xfrm>
            <a:off x="1528025" y="48139"/>
            <a:ext cx="27750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February 14</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06752" y="4385260"/>
            <a:ext cx="4420200" cy="6465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66" name="Google Shape;66;p15"/>
          <p:cNvSpPr txBox="1"/>
          <p:nvPr/>
        </p:nvSpPr>
        <p:spPr>
          <a:xfrm>
            <a:off x="110352" y="2355760"/>
            <a:ext cx="4420200" cy="2724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Search for Everyone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o3-mini &amp; mini-high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o3-mini displays its chain of thought (CoT)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Anthropic's "Constitutional Classifiers"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Deep Research - Good vs Original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Economic Index</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Goodbye RAG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VL2 MoE - understand images and text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Safe Superintelligence $20 Bln valuation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Cerebras DeepSeek R1 70B at 1,600 tok/sec</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Groq (AI cips) - $1.5 Bln from Saudi Arabia</a:t>
            </a:r>
            <a:endParaRPr sz="1500" b="1">
              <a:solidFill>
                <a:srgbClr val="3C78D8"/>
              </a:solidFill>
              <a:latin typeface="Calibri"/>
              <a:ea typeface="Calibri"/>
              <a:cs typeface="Calibri"/>
              <a:sym typeface="Calibri"/>
            </a:endParaRPr>
          </a:p>
        </p:txBody>
      </p:sp>
      <p:sp>
        <p:nvSpPr>
          <p:cNvPr id="67" name="Google Shape;67;p15"/>
          <p:cNvSpPr txBox="1"/>
          <p:nvPr/>
        </p:nvSpPr>
        <p:spPr>
          <a:xfrm>
            <a:off x="4606752" y="1057685"/>
            <a:ext cx="4420200" cy="2955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Closing the US Department of Education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R1 - Safety Nightmare"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Stanford (S1) and Berkeley (TinyZero)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Diverse Preference Optimization (DivPO)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Computing gets cheaper, market gets bigger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VideoJAM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Perplexity "Million Dollar" Question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Andrew Krapivin - Fast hash algorithm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 Convert EEG/MEG Brain Activity Into Text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Ask LLM to run code to count characters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Daily Question: how AI can help?</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IBM Granite-Vision-3.1-2B</a:t>
            </a:r>
            <a:endParaRPr sz="1500" b="1">
              <a:solidFill>
                <a:srgbClr val="3C78D8"/>
              </a:solidFill>
              <a:latin typeface="Calibri"/>
              <a:ea typeface="Calibri"/>
              <a:cs typeface="Calibri"/>
              <a:sym typeface="Calibri"/>
            </a:endParaRPr>
          </a:p>
        </p:txBody>
      </p:sp>
      <p:pic>
        <p:nvPicPr>
          <p:cNvPr id="68" name="Google Shape;68;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454176" y="48154"/>
            <a:ext cx="1572775" cy="955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4"/>
          <p:cNvSpPr txBox="1"/>
          <p:nvPr/>
        </p:nvSpPr>
        <p:spPr>
          <a:xfrm>
            <a:off x="55075" y="-23450"/>
            <a:ext cx="460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Goodbye RAG</a:t>
            </a:r>
            <a:endParaRPr sz="2000" b="1">
              <a:solidFill>
                <a:schemeClr val="dk1"/>
              </a:solidFill>
              <a:latin typeface="Calibri"/>
              <a:ea typeface="Calibri"/>
              <a:cs typeface="Calibri"/>
              <a:sym typeface="Calibri"/>
            </a:endParaRPr>
          </a:p>
        </p:txBody>
      </p:sp>
      <p:sp>
        <p:nvSpPr>
          <p:cNvPr id="146" name="Google Shape;146;p24"/>
          <p:cNvSpPr txBox="1"/>
          <p:nvPr/>
        </p:nvSpPr>
        <p:spPr>
          <a:xfrm>
            <a:off x="55075" y="368325"/>
            <a:ext cx="44676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Goodbye RAG? Google Finally Shipped Something useful!</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https://www.youtube.com/watch?v=iK9wefkOjkY</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two steps : </a:t>
            </a:r>
            <a:br>
              <a:rPr lang="en" sz="1200">
                <a:latin typeface="Calibri"/>
                <a:ea typeface="Calibri"/>
                <a:cs typeface="Calibri"/>
                <a:sym typeface="Calibri"/>
              </a:rPr>
            </a:br>
            <a:r>
              <a:rPr lang="en" sz="1200">
                <a:latin typeface="Calibri"/>
                <a:ea typeface="Calibri"/>
                <a:cs typeface="Calibri"/>
                <a:sym typeface="Calibri"/>
              </a:rPr>
              <a:t>(1) search - select documents; </a:t>
            </a:r>
            <a:br>
              <a:rPr lang="en" sz="1200">
                <a:latin typeface="Calibri"/>
                <a:ea typeface="Calibri"/>
                <a:cs typeface="Calibri"/>
                <a:sym typeface="Calibri"/>
              </a:rPr>
            </a:br>
            <a:r>
              <a:rPr lang="en" sz="1200">
                <a:latin typeface="Calibri"/>
                <a:ea typeface="Calibri"/>
                <a:cs typeface="Calibri"/>
                <a:sym typeface="Calibri"/>
              </a:rPr>
              <a:t>(2) - load whole documents</a:t>
            </a:r>
            <a:endParaRPr sz="1200">
              <a:latin typeface="Calibri"/>
              <a:ea typeface="Calibri"/>
              <a:cs typeface="Calibri"/>
              <a:sym typeface="Calibri"/>
            </a:endParaRPr>
          </a:p>
        </p:txBody>
      </p:sp>
      <p:pic>
        <p:nvPicPr>
          <p:cNvPr id="147" name="Google Shape;147;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2400" y="1594425"/>
            <a:ext cx="4370276" cy="2284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p:nvPr/>
        </p:nvSpPr>
        <p:spPr>
          <a:xfrm>
            <a:off x="55075" y="-23450"/>
            <a:ext cx="460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a:solidFill>
                <a:schemeClr val="dk1"/>
              </a:solidFill>
              <a:latin typeface="Calibri"/>
              <a:ea typeface="Calibri"/>
              <a:cs typeface="Calibri"/>
              <a:sym typeface="Calibri"/>
            </a:endParaRPr>
          </a:p>
        </p:txBody>
      </p:sp>
      <p:sp>
        <p:nvSpPr>
          <p:cNvPr id="153" name="Google Shape;153;p25"/>
          <p:cNvSpPr txBox="1"/>
          <p:nvPr/>
        </p:nvSpPr>
        <p:spPr>
          <a:xfrm>
            <a:off x="55075" y="348700"/>
            <a:ext cx="44676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DeepSeek VL2 MoE</a:t>
            </a:r>
            <a:r>
              <a:rPr lang="en" sz="1200">
                <a:latin typeface="Calibri"/>
                <a:ea typeface="Calibri"/>
                <a:cs typeface="Calibri"/>
                <a:sym typeface="Calibri"/>
              </a:rPr>
              <a:t> - a family of open-source vision-language models</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understand and process both images and text</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Mixture-of-Experts (MoE) architecture</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Visual Question Answering, OCR (Optical Character Recognition), extracting information from Documents/Tables/Charts, identifying objects or regions within an image based on a text description</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https://huggingface.co/deepseek-ai/deepseek-vl2</a:t>
            </a:r>
            <a:r>
              <a:rPr lang="en" sz="1200">
                <a:latin typeface="Calibri"/>
                <a:ea typeface="Calibri"/>
                <a:cs typeface="Calibri"/>
                <a:sym typeface="Calibri"/>
              </a:rPr>
              <a:t> </a:t>
            </a:r>
            <a:endParaRPr sz="1200">
              <a:latin typeface="Calibri"/>
              <a:ea typeface="Calibri"/>
              <a:cs typeface="Calibri"/>
              <a:sym typeface="Calibri"/>
            </a:endParaRPr>
          </a:p>
        </p:txBody>
      </p:sp>
      <p:sp>
        <p:nvSpPr>
          <p:cNvPr id="154" name="Google Shape;154;p25"/>
          <p:cNvSpPr txBox="1"/>
          <p:nvPr/>
        </p:nvSpPr>
        <p:spPr>
          <a:xfrm>
            <a:off x="4608450" y="3850924"/>
            <a:ext cx="44676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CEO Dario Amodei </a:t>
            </a:r>
            <a:r>
              <a:rPr lang="en" sz="1200">
                <a:solidFill>
                  <a:schemeClr val="dk1"/>
                </a:solidFill>
                <a:latin typeface="Calibri"/>
                <a:ea typeface="Calibri"/>
                <a:cs typeface="Calibri"/>
                <a:sym typeface="Calibri"/>
              </a:rPr>
              <a:t>has reported </a:t>
            </a:r>
            <a:r>
              <a:rPr lang="en" sz="1200" b="1">
                <a:solidFill>
                  <a:srgbClr val="FF0000"/>
                </a:solidFill>
                <a:latin typeface="Calibri"/>
                <a:ea typeface="Calibri"/>
                <a:cs typeface="Calibri"/>
                <a:sym typeface="Calibri"/>
              </a:rPr>
              <a:t>severe safety flaws in DeepSeek R1</a:t>
            </a:r>
            <a:r>
              <a:rPr lang="en" sz="1200">
                <a:solidFill>
                  <a:schemeClr val="dk1"/>
                </a:solidFill>
                <a:latin typeface="Calibri"/>
                <a:ea typeface="Calibri"/>
                <a:cs typeface="Calibri"/>
                <a:sym typeface="Calibri"/>
              </a:rPr>
              <a:t> AI model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t>
            </a:r>
            <a:r>
              <a:rPr lang="en" sz="1200" b="1">
                <a:solidFill>
                  <a:srgbClr val="3C78D8"/>
                </a:solidFill>
                <a:latin typeface="Calibri"/>
                <a:ea typeface="Calibri"/>
                <a:cs typeface="Calibri"/>
                <a:sym typeface="Calibri"/>
              </a:rPr>
              <a:t>Safety Nightmare</a:t>
            </a:r>
            <a:r>
              <a:rPr lang="en" sz="1200">
                <a:latin typeface="Calibri"/>
                <a:ea typeface="Calibri"/>
                <a:cs typeface="Calibri"/>
                <a:sym typeface="Calibri"/>
              </a:rPr>
              <a:t>"</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"worst" performer after safety assessments, this AI was found generating sensitive bioweapon information</a:t>
            </a:r>
            <a:endParaRPr sz="1200">
              <a:latin typeface="Calibri"/>
              <a:ea typeface="Calibri"/>
              <a:cs typeface="Calibri"/>
              <a:sym typeface="Calibri"/>
            </a:endParaRPr>
          </a:p>
        </p:txBody>
      </p:sp>
      <p:sp>
        <p:nvSpPr>
          <p:cNvPr id="155" name="Google Shape;155;p25"/>
          <p:cNvSpPr txBox="1"/>
          <p:nvPr/>
        </p:nvSpPr>
        <p:spPr>
          <a:xfrm>
            <a:off x="55075" y="3038700"/>
            <a:ext cx="44676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Cerebras runs DeepSeek R1 70B at 1,600 tokens/second</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57x faster than any R1 provider using GPUs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The move comes after Groq and Microsoft confirmed they would also bring this model to their clouds.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AWS and Google Cloud have yet to do so but anybody can run the open source model anywhere, even locally.</a:t>
            </a:r>
            <a:endParaRPr sz="1200">
              <a:latin typeface="Calibri"/>
              <a:ea typeface="Calibri"/>
              <a:cs typeface="Calibri"/>
              <a:sym typeface="Calibri"/>
            </a:endParaRPr>
          </a:p>
        </p:txBody>
      </p:sp>
      <p:sp>
        <p:nvSpPr>
          <p:cNvPr id="156" name="Google Shape;156;p25"/>
          <p:cNvSpPr txBox="1"/>
          <p:nvPr/>
        </p:nvSpPr>
        <p:spPr>
          <a:xfrm>
            <a:off x="55075" y="1780249"/>
            <a:ext cx="44676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Safe Superintelligence $20 Bln valuation</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a Startup founded by Ilya Sutskever</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In talks to raise capital at a $20 </a:t>
            </a:r>
            <a:r>
              <a:rPr lang="en" sz="1200">
                <a:solidFill>
                  <a:schemeClr val="dk1"/>
                </a:solidFill>
                <a:latin typeface="Calibri"/>
                <a:ea typeface="Calibri"/>
                <a:cs typeface="Calibri"/>
                <a:sym typeface="Calibri"/>
              </a:rPr>
              <a:t>Bln</a:t>
            </a:r>
            <a:r>
              <a:rPr lang="en" sz="1200">
                <a:latin typeface="Calibri"/>
                <a:ea typeface="Calibri"/>
                <a:cs typeface="Calibri"/>
                <a:sym typeface="Calibri"/>
              </a:rPr>
              <a:t> valuation.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They have already raised $1 Bln at a $5 Bln valuation just few months ago</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https://www.calcalistech.com/ctechnews/article/hk8utbhtke</a:t>
            </a:r>
            <a:endParaRPr sz="1200">
              <a:latin typeface="Calibri"/>
              <a:ea typeface="Calibri"/>
              <a:cs typeface="Calibri"/>
              <a:sym typeface="Calibri"/>
            </a:endParaRPr>
          </a:p>
        </p:txBody>
      </p:sp>
      <p:sp>
        <p:nvSpPr>
          <p:cNvPr id="157" name="Google Shape;157;p25"/>
          <p:cNvSpPr txBox="1"/>
          <p:nvPr/>
        </p:nvSpPr>
        <p:spPr>
          <a:xfrm>
            <a:off x="4608450" y="377575"/>
            <a:ext cx="44676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Groq (AI cips) secures $1.5 Bln commitment from Saudi Arabia</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https://www.reuters.com/technology/artificial-intelligence/ai-chip-startup-groq-secures-15-billion-commitment-saudi-arabia-2025-02-10/</a:t>
            </a:r>
            <a:r>
              <a:rPr lang="en" sz="900">
                <a:latin typeface="Calibri"/>
                <a:ea typeface="Calibri"/>
                <a:cs typeface="Calibri"/>
                <a:sym typeface="Calibri"/>
              </a:rPr>
              <a:t> </a:t>
            </a:r>
            <a:endParaRPr sz="900">
              <a:latin typeface="Calibri"/>
              <a:ea typeface="Calibri"/>
              <a:cs typeface="Calibri"/>
              <a:sym typeface="Calibri"/>
            </a:endParaRPr>
          </a:p>
        </p:txBody>
      </p:sp>
      <p:sp>
        <p:nvSpPr>
          <p:cNvPr id="158" name="Google Shape;158;p25"/>
          <p:cNvSpPr txBox="1"/>
          <p:nvPr/>
        </p:nvSpPr>
        <p:spPr>
          <a:xfrm>
            <a:off x="4608450" y="913425"/>
            <a:ext cx="44676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Feb 10 (Reuters) - </a:t>
            </a:r>
            <a:r>
              <a:rPr lang="en" sz="1200">
                <a:solidFill>
                  <a:schemeClr val="dk1"/>
                </a:solidFill>
                <a:latin typeface="Calibri"/>
                <a:ea typeface="Calibri"/>
                <a:cs typeface="Calibri"/>
                <a:sym typeface="Calibri"/>
              </a:rPr>
              <a:t>A consortium led by </a:t>
            </a:r>
            <a:r>
              <a:rPr lang="en" sz="1200" b="1">
                <a:solidFill>
                  <a:srgbClr val="FF0000"/>
                </a:solidFill>
                <a:latin typeface="Calibri"/>
                <a:ea typeface="Calibri"/>
                <a:cs typeface="Calibri"/>
                <a:sym typeface="Calibri"/>
              </a:rPr>
              <a:t>Musk offered $97.4 billion to buy the nonprofit that controls OpenAI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offer is twice higher than estimated value of the nonprofit. This effectively increases its valuation - thus making it more difficult for OpenAI to switch to for-profit model (the switching requires paying to noprofit its value).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OpenAI CEO Sam Altman &amp; the board are rejecting the offer</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https://www.reuters.com/markets/deals/openai-ceo-says-board-will-reject-musks-97-billion-offer-information-reports-2025-02-11/</a:t>
            </a:r>
            <a:endParaRPr sz="9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456175" y="3568350"/>
            <a:ext cx="2326000" cy="1475900"/>
          </a:xfrm>
          <a:prstGeom prst="rect">
            <a:avLst/>
          </a:prstGeom>
          <a:noFill/>
          <a:ln w="9525" cap="flat" cmpd="sng">
            <a:solidFill>
              <a:srgbClr val="FF0000"/>
            </a:solidFill>
            <a:prstDash val="solid"/>
            <a:round/>
            <a:headEnd type="none" w="sm" len="sm"/>
            <a:tailEnd type="none" w="sm" len="sm"/>
          </a:ln>
        </p:spPr>
      </p:pic>
      <p:sp>
        <p:nvSpPr>
          <p:cNvPr id="164" name="Google Shape;164;p26"/>
          <p:cNvSpPr txBox="1"/>
          <p:nvPr/>
        </p:nvSpPr>
        <p:spPr>
          <a:xfrm>
            <a:off x="55075" y="-23450"/>
            <a:ext cx="460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a:solidFill>
                <a:schemeClr val="dk1"/>
              </a:solidFill>
              <a:latin typeface="Calibri"/>
              <a:ea typeface="Calibri"/>
              <a:cs typeface="Calibri"/>
              <a:sym typeface="Calibri"/>
            </a:endParaRPr>
          </a:p>
        </p:txBody>
      </p:sp>
      <p:sp>
        <p:nvSpPr>
          <p:cNvPr id="165" name="Google Shape;165;p26"/>
          <p:cNvSpPr txBox="1"/>
          <p:nvPr/>
        </p:nvSpPr>
        <p:spPr>
          <a:xfrm>
            <a:off x="55075" y="1471150"/>
            <a:ext cx="4467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Diverse Preference Optimization (DivPO)</a:t>
            </a:r>
            <a:r>
              <a:rPr lang="en" sz="1200">
                <a:latin typeface="Calibri"/>
                <a:ea typeface="Calibri"/>
                <a:cs typeface="Calibri"/>
                <a:sym typeface="Calibri"/>
              </a:rPr>
              <a:t>, an optimization method which learns to generate much more diverse responses than standard pipelines, while maintaining the quality of the generations</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https://arxiv.org/abs/2501.18101</a:t>
            </a:r>
            <a:r>
              <a:rPr lang="en" sz="1200">
                <a:latin typeface="Calibri"/>
                <a:ea typeface="Calibri"/>
                <a:cs typeface="Calibri"/>
                <a:sym typeface="Calibri"/>
              </a:rPr>
              <a:t> - paper from Meta</a:t>
            </a:r>
            <a:endParaRPr sz="1200">
              <a:latin typeface="Calibri"/>
              <a:ea typeface="Calibri"/>
              <a:cs typeface="Calibri"/>
              <a:sym typeface="Calibri"/>
            </a:endParaRPr>
          </a:p>
        </p:txBody>
      </p:sp>
      <p:sp>
        <p:nvSpPr>
          <p:cNvPr id="166" name="Google Shape;166;p26"/>
          <p:cNvSpPr txBox="1"/>
          <p:nvPr/>
        </p:nvSpPr>
        <p:spPr>
          <a:xfrm>
            <a:off x="55075" y="369850"/>
            <a:ext cx="44676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Stanford (S1) and Berkeley (TinyZero) - </a:t>
            </a:r>
            <a:r>
              <a:rPr lang="en" sz="1200">
                <a:latin typeface="Calibri"/>
                <a:ea typeface="Calibri"/>
                <a:cs typeface="Calibri"/>
                <a:sym typeface="Calibri"/>
              </a:rPr>
              <a:t>Alibaba’s Qwen AI models used to create low-cost DeepSeek alternatives from </a:t>
            </a:r>
            <a:endParaRPr sz="1200">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https://www.scmp.com/tech/big-tech/article/3298073/alibabas-qwen-ai-models-enable-low-cost-deepseek-alternatives-stanford-berkeley</a:t>
            </a:r>
            <a:r>
              <a:rPr lang="en" sz="900">
                <a:latin typeface="Calibri"/>
                <a:ea typeface="Calibri"/>
                <a:cs typeface="Calibri"/>
                <a:sym typeface="Calibri"/>
              </a:rPr>
              <a:t> </a:t>
            </a:r>
            <a:endParaRPr sz="900">
              <a:latin typeface="Calibri"/>
              <a:ea typeface="Calibri"/>
              <a:cs typeface="Calibri"/>
              <a:sym typeface="Calibri"/>
            </a:endParaRPr>
          </a:p>
        </p:txBody>
      </p:sp>
      <p:sp>
        <p:nvSpPr>
          <p:cNvPr id="167" name="Google Shape;167;p26"/>
          <p:cNvSpPr txBox="1"/>
          <p:nvPr/>
        </p:nvSpPr>
        <p:spPr>
          <a:xfrm>
            <a:off x="4619325" y="50250"/>
            <a:ext cx="44676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Perplexity "Million Dollar" question (sweepstakes)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Perplexity AI CEO Aravind Srinivas posted on LinkedIn:</a:t>
            </a:r>
            <a:br>
              <a:rPr lang="en" sz="1200">
                <a:latin typeface="Calibri"/>
                <a:ea typeface="Calibri"/>
                <a:cs typeface="Calibri"/>
                <a:sym typeface="Calibri"/>
              </a:rPr>
            </a:br>
            <a:r>
              <a:rPr lang="en" sz="1200">
                <a:latin typeface="Calibri"/>
                <a:ea typeface="Calibri"/>
                <a:cs typeface="Calibri"/>
                <a:sym typeface="Calibri"/>
              </a:rPr>
              <a:t>"There will be no Perplexity Super Bowl ad. Instead, there's a Super Bowl contest."</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"You install the app (not needed if you have the app already), and ask at least five questions on the app during the game, and we will pick one winner to give $1mm. Ask like a millionaire,"</a:t>
            </a:r>
            <a:r>
              <a:rPr lang="en" sz="1200">
                <a:latin typeface="Calibri"/>
                <a:ea typeface="Calibri"/>
                <a:cs typeface="Calibri"/>
                <a:sym typeface="Calibri"/>
              </a:rPr>
              <a:t> he added.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https://x.com/Analyticsindiam/status/1888810544297296003</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Reactions on LinkedIn were positive, with one user commenting: "A specific time frame, a massive audience, and a life-changing incentive? Genius. Perplexity won't just get downloads - it'll embed itself as a new way for people to think and search for information in the moment. This is the cleverest case study in AI adoption I've seen so far. I can't wait to see the results [sic]!"</a:t>
            </a:r>
            <a:endParaRPr sz="1200">
              <a:latin typeface="Calibri"/>
              <a:ea typeface="Calibri"/>
              <a:cs typeface="Calibri"/>
              <a:sym typeface="Calibri"/>
            </a:endParaRPr>
          </a:p>
        </p:txBody>
      </p:sp>
      <p:sp>
        <p:nvSpPr>
          <p:cNvPr id="168" name="Google Shape;168;p26"/>
          <p:cNvSpPr txBox="1"/>
          <p:nvPr/>
        </p:nvSpPr>
        <p:spPr>
          <a:xfrm>
            <a:off x="55075" y="2295250"/>
            <a:ext cx="4467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Cerebras CEO </a:t>
            </a:r>
            <a:r>
              <a:rPr lang="en" sz="1200">
                <a:solidFill>
                  <a:schemeClr val="dk1"/>
                </a:solidFill>
                <a:latin typeface="Calibri"/>
                <a:ea typeface="Calibri"/>
                <a:cs typeface="Calibri"/>
                <a:sym typeface="Calibri"/>
              </a:rPr>
              <a:t>Andrew Feldman </a:t>
            </a:r>
            <a:r>
              <a:rPr lang="en" sz="1200">
                <a:latin typeface="Calibri"/>
                <a:ea typeface="Calibri"/>
                <a:cs typeface="Calibri"/>
                <a:sym typeface="Calibri"/>
              </a:rPr>
              <a:t>on DeepSeek: </a:t>
            </a:r>
            <a:br>
              <a:rPr lang="en" sz="1200">
                <a:latin typeface="Calibri"/>
                <a:ea typeface="Calibri"/>
                <a:cs typeface="Calibri"/>
                <a:sym typeface="Calibri"/>
              </a:rPr>
            </a:br>
            <a:r>
              <a:rPr lang="en" sz="1200" b="1">
                <a:solidFill>
                  <a:srgbClr val="FF0000"/>
                </a:solidFill>
                <a:latin typeface="Calibri"/>
                <a:ea typeface="Calibri"/>
                <a:cs typeface="Calibri"/>
                <a:sym typeface="Calibri"/>
              </a:rPr>
              <a:t>Every time computing gets cheaper, the market gets bigger.</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7"/>
              </a:rPr>
              <a:t>https://www.zdnet.com/article/cerebras-ceo-on-deepseek-every-time-computing-gets-cheaper-the-market-gets-bigger/</a:t>
            </a:r>
            <a:r>
              <a:rPr lang="en" sz="1200">
                <a:latin typeface="Calibri"/>
                <a:ea typeface="Calibri"/>
                <a:cs typeface="Calibri"/>
                <a:sym typeface="Calibri"/>
              </a:rPr>
              <a:t> </a:t>
            </a:r>
            <a:endParaRPr sz="1200">
              <a:latin typeface="Calibri"/>
              <a:ea typeface="Calibri"/>
              <a:cs typeface="Calibri"/>
              <a:sym typeface="Calibri"/>
            </a:endParaRPr>
          </a:p>
        </p:txBody>
      </p:sp>
      <p:pic>
        <p:nvPicPr>
          <p:cNvPr id="169" name="Google Shape;169;p2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5075" y="3178000"/>
            <a:ext cx="2081174" cy="1383649"/>
          </a:xfrm>
          <a:prstGeom prst="rect">
            <a:avLst/>
          </a:prstGeom>
          <a:noFill/>
          <a:ln w="9525" cap="flat" cmpd="sng">
            <a:solidFill>
              <a:srgbClr val="FF0000"/>
            </a:solidFill>
            <a:prstDash val="solid"/>
            <a:round/>
            <a:headEnd type="none" w="sm" len="sm"/>
            <a:tailEnd type="none" w="sm" len="sm"/>
          </a:ln>
        </p:spPr>
      </p:pic>
      <p:sp>
        <p:nvSpPr>
          <p:cNvPr id="170" name="Google Shape;170;p26"/>
          <p:cNvSpPr txBox="1"/>
          <p:nvPr/>
        </p:nvSpPr>
        <p:spPr>
          <a:xfrm>
            <a:off x="4619325" y="2790100"/>
            <a:ext cx="44676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Fast hash algorithm</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9"/>
              </a:rPr>
              <a:t>https://arxiv.org/abs/2501.02305</a:t>
            </a:r>
            <a:r>
              <a:rPr lang="en" sz="1200">
                <a:latin typeface="Calibri"/>
                <a:ea typeface="Calibri"/>
                <a:cs typeface="Calibri"/>
                <a:sym typeface="Calibri"/>
              </a:rPr>
              <a:t> - January 2025 paper</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10"/>
              </a:rPr>
              <a:t>https://arxiv.org/abs/2111.12800</a:t>
            </a:r>
            <a:r>
              <a:rPr lang="en" sz="1200">
                <a:latin typeface="Calibri"/>
                <a:ea typeface="Calibri"/>
                <a:cs typeface="Calibri"/>
                <a:sym typeface="Calibri"/>
              </a:rPr>
              <a:t> - tiny pointers paper (2021)</a:t>
            </a:r>
            <a:endParaRPr sz="1200">
              <a:latin typeface="Calibri"/>
              <a:ea typeface="Calibri"/>
              <a:cs typeface="Calibri"/>
              <a:sym typeface="Calibri"/>
            </a:endParaRPr>
          </a:p>
        </p:txBody>
      </p:sp>
      <p:pic>
        <p:nvPicPr>
          <p:cNvPr id="171" name="Google Shape;171;p26"/>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7909850" y="3498350"/>
            <a:ext cx="1078850" cy="1235000"/>
          </a:xfrm>
          <a:prstGeom prst="rect">
            <a:avLst/>
          </a:prstGeom>
          <a:noFill/>
          <a:ln>
            <a:noFill/>
          </a:ln>
        </p:spPr>
      </p:pic>
      <p:sp>
        <p:nvSpPr>
          <p:cNvPr id="172" name="Google Shape;172;p26"/>
          <p:cNvSpPr txBox="1"/>
          <p:nvPr/>
        </p:nvSpPr>
        <p:spPr>
          <a:xfrm>
            <a:off x="7811625" y="4758750"/>
            <a:ext cx="1275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latin typeface="Calibri"/>
                <a:ea typeface="Calibri"/>
                <a:cs typeface="Calibri"/>
                <a:sym typeface="Calibri"/>
              </a:rPr>
              <a:t>Andrew Krapivin</a:t>
            </a:r>
            <a:endParaRPr sz="1200">
              <a:latin typeface="Calibri"/>
              <a:ea typeface="Calibri"/>
              <a:cs typeface="Calibri"/>
              <a:sym typeface="Calibri"/>
            </a:endParaRPr>
          </a:p>
        </p:txBody>
      </p:sp>
      <p:sp>
        <p:nvSpPr>
          <p:cNvPr id="173" name="Google Shape;173;p26"/>
          <p:cNvSpPr txBox="1"/>
          <p:nvPr/>
        </p:nvSpPr>
        <p:spPr>
          <a:xfrm>
            <a:off x="358025" y="4643050"/>
            <a:ext cx="1275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latin typeface="Calibri"/>
                <a:ea typeface="Calibri"/>
                <a:cs typeface="Calibri"/>
                <a:sym typeface="Calibri"/>
              </a:rPr>
              <a:t>Andrew </a:t>
            </a:r>
            <a:r>
              <a:rPr lang="en" sz="1200">
                <a:solidFill>
                  <a:schemeClr val="dk1"/>
                </a:solidFill>
                <a:latin typeface="Calibri"/>
                <a:ea typeface="Calibri"/>
                <a:cs typeface="Calibri"/>
                <a:sym typeface="Calibri"/>
              </a:rPr>
              <a:t>Feldman</a:t>
            </a:r>
            <a:endParaRPr sz="1200">
              <a:latin typeface="Calibri"/>
              <a:ea typeface="Calibri"/>
              <a:cs typeface="Calibri"/>
              <a:sym typeface="Calibri"/>
            </a:endParaRPr>
          </a:p>
        </p:txBody>
      </p:sp>
      <p:sp>
        <p:nvSpPr>
          <p:cNvPr id="174" name="Google Shape;174;p26"/>
          <p:cNvSpPr txBox="1"/>
          <p:nvPr/>
        </p:nvSpPr>
        <p:spPr>
          <a:xfrm>
            <a:off x="2441575" y="3178000"/>
            <a:ext cx="20811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57150" lvl="0" indent="0" algn="l" rtl="0">
              <a:spcBef>
                <a:spcPts val="0"/>
              </a:spcBef>
              <a:spcAft>
                <a:spcPts val="0"/>
              </a:spcAft>
              <a:buNone/>
            </a:pPr>
            <a:r>
              <a:rPr lang="en" sz="1200" b="1">
                <a:solidFill>
                  <a:srgbClr val="FF0000"/>
                </a:solidFill>
                <a:latin typeface="Calibri"/>
                <a:ea typeface="Calibri"/>
                <a:cs typeface="Calibri"/>
                <a:sym typeface="Calibri"/>
              </a:rPr>
              <a:t>Meta VideoJAM</a:t>
            </a:r>
            <a:r>
              <a:rPr lang="en" sz="1200">
                <a:latin typeface="Calibri"/>
                <a:ea typeface="Calibri"/>
                <a:cs typeface="Calibri"/>
                <a:sym typeface="Calibri"/>
              </a:rPr>
              <a:t> - framework improves motion coherence in video modeling</a:t>
            </a:r>
            <a:endParaRPr sz="900">
              <a:latin typeface="Calibri"/>
              <a:ea typeface="Calibri"/>
              <a:cs typeface="Calibri"/>
              <a:sym typeface="Calibri"/>
            </a:endParaRPr>
          </a:p>
          <a:p>
            <a:pPr marL="114300" lvl="0" indent="-571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12"/>
              </a:rPr>
              <a:t>https://hila-chefer.github.io/videojam-paper.github.io/</a:t>
            </a:r>
            <a:r>
              <a:rPr lang="en" sz="900">
                <a:latin typeface="Calibri"/>
                <a:ea typeface="Calibri"/>
                <a:cs typeface="Calibri"/>
                <a:sym typeface="Calibri"/>
              </a:rPr>
              <a:t> </a:t>
            </a:r>
            <a:endParaRPr sz="900">
              <a:latin typeface="Calibri"/>
              <a:ea typeface="Calibri"/>
              <a:cs typeface="Calibri"/>
              <a:sym typeface="Calibri"/>
            </a:endParaRPr>
          </a:p>
          <a:p>
            <a:pPr marL="114300" lvl="0" indent="-571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13"/>
              </a:rPr>
              <a:t>https://www.youtube.com/watch?v=m6aaQoPv5r8</a:t>
            </a:r>
            <a:r>
              <a:rPr lang="en" sz="900">
                <a:latin typeface="Calibri"/>
                <a:ea typeface="Calibri"/>
                <a:cs typeface="Calibri"/>
                <a:sym typeface="Calibri"/>
              </a:rPr>
              <a:t> </a:t>
            </a:r>
            <a:endParaRPr sz="9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p:nvPr/>
        </p:nvSpPr>
        <p:spPr>
          <a:xfrm>
            <a:off x="55075" y="-23450"/>
            <a:ext cx="460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a:solidFill>
                <a:schemeClr val="dk1"/>
              </a:solidFill>
              <a:latin typeface="Calibri"/>
              <a:ea typeface="Calibri"/>
              <a:cs typeface="Calibri"/>
              <a:sym typeface="Calibri"/>
            </a:endParaRPr>
          </a:p>
        </p:txBody>
      </p:sp>
      <p:sp>
        <p:nvSpPr>
          <p:cNvPr id="180" name="Google Shape;180;p27"/>
          <p:cNvSpPr txBox="1"/>
          <p:nvPr/>
        </p:nvSpPr>
        <p:spPr>
          <a:xfrm>
            <a:off x="52596" y="1360450"/>
            <a:ext cx="4467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Ask LLM to run code to count characters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If the model can write and run the code, you can ask it to use this tool to answer questions which require counting (strawberry question).</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 - </a:t>
            </a:r>
            <a:r>
              <a:rPr lang="en" sz="1200" u="sng">
                <a:solidFill>
                  <a:schemeClr val="hlink"/>
                </a:solidFill>
                <a:latin typeface="Calibri"/>
                <a:ea typeface="Calibri"/>
                <a:cs typeface="Calibri"/>
                <a:sym typeface="Calibri"/>
                <a:hlinkClick r:id="rId3"/>
              </a:rPr>
              <a:t>https://www.youtube.com/watch?v=DoM-kvOJCPw</a:t>
            </a:r>
            <a:endParaRPr sz="900">
              <a:latin typeface="Calibri"/>
              <a:ea typeface="Calibri"/>
              <a:cs typeface="Calibri"/>
              <a:sym typeface="Calibri"/>
            </a:endParaRPr>
          </a:p>
        </p:txBody>
      </p:sp>
      <p:sp>
        <p:nvSpPr>
          <p:cNvPr id="181" name="Google Shape;181;p27"/>
          <p:cNvSpPr txBox="1"/>
          <p:nvPr/>
        </p:nvSpPr>
        <p:spPr>
          <a:xfrm>
            <a:off x="52596" y="2990650"/>
            <a:ext cx="44676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Sam Altman &amp; Kevin Weil talking to students in Tokyo</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solidFill>
                  <a:schemeClr val="dk1"/>
                </a:solidFill>
                <a:latin typeface="Calibri"/>
                <a:ea typeface="Calibri"/>
                <a:cs typeface="Calibri"/>
                <a:sym typeface="Calibri"/>
              </a:rPr>
              <a:t>"You will not outrun the AI - same as </a:t>
            </a:r>
            <a:r>
              <a:rPr lang="en" sz="1200" b="1">
                <a:solidFill>
                  <a:srgbClr val="FF0000"/>
                </a:solidFill>
                <a:latin typeface="Calibri"/>
                <a:ea typeface="Calibri"/>
                <a:cs typeface="Calibri"/>
                <a:sym typeface="Calibri"/>
              </a:rPr>
              <a:t>you can't "outrun the calculator" at arithmetic.</a:t>
            </a:r>
            <a:endParaRPr sz="1200" b="1">
              <a:solidFill>
                <a:srgbClr val="FF0000"/>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Ask yourself "</a:t>
            </a:r>
            <a:r>
              <a:rPr lang="en" sz="1200" b="1">
                <a:solidFill>
                  <a:srgbClr val="FF0000"/>
                </a:solidFill>
                <a:latin typeface="Calibri"/>
                <a:ea typeface="Calibri"/>
                <a:cs typeface="Calibri"/>
                <a:sym typeface="Calibri"/>
              </a:rPr>
              <a:t>Is there a way that AI could help me do this faster?</a:t>
            </a:r>
            <a:r>
              <a:rPr lang="en" sz="1200">
                <a:latin typeface="Calibri"/>
                <a:ea typeface="Calibri"/>
                <a:cs typeface="Calibri"/>
                <a:sym typeface="Calibri"/>
              </a:rPr>
              <a:t>" </a:t>
            </a:r>
            <a:r>
              <a:rPr lang="en" sz="1200">
                <a:solidFill>
                  <a:schemeClr val="dk1"/>
                </a:solidFill>
                <a:latin typeface="Calibri"/>
                <a:ea typeface="Calibri"/>
                <a:cs typeface="Calibri"/>
                <a:sym typeface="Calibri"/>
              </a:rPr>
              <a:t>Develop new skills to leverage AI to your advantage. </a:t>
            </a:r>
            <a:r>
              <a:rPr lang="en" sz="1200">
                <a:latin typeface="Calibri"/>
                <a:ea typeface="Calibri"/>
                <a:cs typeface="Calibri"/>
                <a:sym typeface="Calibri"/>
              </a:rPr>
              <a:t>Integrate AI into your daily life, start using AI tools</a:t>
            </a:r>
            <a:endParaRPr sz="1200">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"The skills that you need in that world are figuring out what people want, sort of creative vision, quick adaptability, resilience as everything is changing around you, and the sort of learning how to work with these tools to do way more than people could without it"</a:t>
            </a:r>
            <a:endParaRPr sz="1200" b="1">
              <a:solidFill>
                <a:srgbClr val="3C78D8"/>
              </a:solidFill>
              <a:latin typeface="Calibri"/>
              <a:ea typeface="Calibri"/>
              <a:cs typeface="Calibri"/>
              <a:sym typeface="Calibri"/>
            </a:endParaRPr>
          </a:p>
        </p:txBody>
      </p:sp>
      <p:sp>
        <p:nvSpPr>
          <p:cNvPr id="182" name="Google Shape;182;p27"/>
          <p:cNvSpPr txBox="1"/>
          <p:nvPr/>
        </p:nvSpPr>
        <p:spPr>
          <a:xfrm>
            <a:off x="55075" y="367150"/>
            <a:ext cx="35316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Meta - Convert EEG/MEG Brain Activity Into Text</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(non-invasive magnetoencephalography (MEG) and electroencephalography (EEG)) </a:t>
            </a:r>
            <a:br>
              <a:rPr lang="en" sz="1200">
                <a:latin typeface="Calibri"/>
                <a:ea typeface="Calibri"/>
                <a:cs typeface="Calibri"/>
                <a:sym typeface="Calibri"/>
              </a:rPr>
            </a:br>
            <a:r>
              <a:rPr lang="en" sz="900" u="sng">
                <a:solidFill>
                  <a:schemeClr val="hlink"/>
                </a:solidFill>
                <a:latin typeface="Calibri"/>
                <a:ea typeface="Calibri"/>
                <a:cs typeface="Calibri"/>
                <a:sym typeface="Calibri"/>
                <a:hlinkClick r:id="rId4"/>
              </a:rPr>
              <a:t>https://www.techspot.com/news/106721-meta-researchers-unveil-ai-models-convert-brain-activity.html</a:t>
            </a:r>
            <a:r>
              <a:rPr lang="en" sz="900">
                <a:latin typeface="Calibri"/>
                <a:ea typeface="Calibri"/>
                <a:cs typeface="Calibri"/>
                <a:sym typeface="Calibri"/>
              </a:rPr>
              <a:t> </a:t>
            </a:r>
            <a:endParaRPr sz="1200">
              <a:latin typeface="Calibri"/>
              <a:ea typeface="Calibri"/>
              <a:cs typeface="Calibri"/>
              <a:sym typeface="Calibri"/>
            </a:endParaRPr>
          </a:p>
        </p:txBody>
      </p:sp>
      <p:pic>
        <p:nvPicPr>
          <p:cNvPr id="183" name="Google Shape;183;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652200" y="367150"/>
            <a:ext cx="849600" cy="849600"/>
          </a:xfrm>
          <a:prstGeom prst="rect">
            <a:avLst/>
          </a:prstGeom>
          <a:noFill/>
          <a:ln w="9525" cap="flat" cmpd="sng">
            <a:solidFill>
              <a:srgbClr val="FF0000"/>
            </a:solidFill>
            <a:prstDash val="solid"/>
            <a:round/>
            <a:headEnd type="none" w="sm" len="sm"/>
            <a:tailEnd type="none" w="sm" len="sm"/>
          </a:ln>
        </p:spPr>
      </p:pic>
      <p:sp>
        <p:nvSpPr>
          <p:cNvPr id="184" name="Google Shape;184;p27"/>
          <p:cNvSpPr txBox="1"/>
          <p:nvPr/>
        </p:nvSpPr>
        <p:spPr>
          <a:xfrm>
            <a:off x="4604800" y="367150"/>
            <a:ext cx="4467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IBM Granite-Vision-3.1-2B</a:t>
            </a:r>
            <a:r>
              <a:rPr lang="en" sz="1200">
                <a:latin typeface="Calibri"/>
                <a:ea typeface="Calibri"/>
                <a:cs typeface="Calibri"/>
                <a:sym typeface="Calibri"/>
              </a:rPr>
              <a:t> - a Small Vision Language Model (Fine-tuned from a Granite LLM)</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Document understanding, extracting content from diverse visual formats, including tables, charts, and diagrams</a:t>
            </a:r>
            <a:endParaRPr sz="1200">
              <a:latin typeface="Calibri"/>
              <a:ea typeface="Calibri"/>
              <a:cs typeface="Calibri"/>
              <a:sym typeface="Calibri"/>
            </a:endParaRPr>
          </a:p>
        </p:txBody>
      </p:sp>
      <p:sp>
        <p:nvSpPr>
          <p:cNvPr id="185" name="Google Shape;185;p27"/>
          <p:cNvSpPr txBox="1"/>
          <p:nvPr/>
        </p:nvSpPr>
        <p:spPr>
          <a:xfrm>
            <a:off x="4604800" y="3302725"/>
            <a:ext cx="44676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Closing the US Department of Education</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https://www.newsweek.com/doge-announces-its-slashing-881m-education-department-contracts-live-updates-2029353</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"The cuts come as President Donald Trump is expected to issue an executive order closing down the department."</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6"/>
              </a:rPr>
              <a:t>https://www.youtube.com/watch?v=uyy1zx8j9MY</a:t>
            </a:r>
            <a:r>
              <a:rPr lang="en" sz="1200">
                <a:latin typeface="Calibri"/>
                <a:ea typeface="Calibri"/>
                <a:cs typeface="Calibri"/>
                <a:sym typeface="Calibri"/>
              </a:rPr>
              <a:t> - video</a:t>
            </a:r>
            <a:endParaRPr sz="1200">
              <a:latin typeface="Calibri"/>
              <a:ea typeface="Calibri"/>
              <a:cs typeface="Calibri"/>
              <a:sym typeface="Calibri"/>
            </a:endParaRPr>
          </a:p>
        </p:txBody>
      </p:sp>
      <p:sp>
        <p:nvSpPr>
          <p:cNvPr id="186" name="Google Shape;186;p27"/>
          <p:cNvSpPr txBox="1"/>
          <p:nvPr/>
        </p:nvSpPr>
        <p:spPr>
          <a:xfrm>
            <a:off x="4604800" y="1360450"/>
            <a:ext cx="44676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Goku and Goku+ - Hyperrealistic AI Video</a:t>
            </a:r>
            <a:endParaRPr sz="1200" b="1">
              <a:solidFill>
                <a:srgbClr val="FF0000"/>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by ByteDance and HKU</a:t>
            </a:r>
            <a:endParaRPr sz="1200">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7"/>
              </a:rPr>
              <a:t>https://arxiv.org/pdf/2502.04896</a:t>
            </a:r>
            <a:r>
              <a:rPr lang="en" sz="900">
                <a:latin typeface="Calibri"/>
                <a:ea typeface="Calibri"/>
                <a:cs typeface="Calibri"/>
                <a:sym typeface="Calibri"/>
              </a:rPr>
              <a:t> </a:t>
            </a:r>
            <a:endParaRPr sz="900">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8"/>
              </a:rPr>
              <a:t>https://saiyan-world.github.io/goku/</a:t>
            </a:r>
            <a:r>
              <a:rPr lang="en" sz="900">
                <a:latin typeface="Calibri"/>
                <a:ea typeface="Calibri"/>
                <a:cs typeface="Calibri"/>
                <a:sym typeface="Calibri"/>
              </a:rPr>
              <a:t> </a:t>
            </a:r>
            <a:endParaRPr sz="900">
              <a:latin typeface="Calibri"/>
              <a:ea typeface="Calibri"/>
              <a:cs typeface="Calibri"/>
              <a:sym typeface="Calibri"/>
            </a:endParaRPr>
          </a:p>
        </p:txBody>
      </p:sp>
      <p:sp>
        <p:nvSpPr>
          <p:cNvPr id="187" name="Google Shape;187;p27"/>
          <p:cNvSpPr txBox="1"/>
          <p:nvPr/>
        </p:nvSpPr>
        <p:spPr>
          <a:xfrm>
            <a:off x="4604800" y="2117650"/>
            <a:ext cx="4467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Luma Ray2 - realistic videos from images</a:t>
            </a:r>
            <a:endParaRPr sz="1200" b="1">
              <a:solidFill>
                <a:srgbClr val="FF0000"/>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9"/>
              </a:rPr>
              <a:t>https://x.com/LumaLabsAI/status/1889003847260979440</a:t>
            </a:r>
            <a:r>
              <a:rPr lang="en" sz="1200">
                <a:latin typeface="Calibri"/>
                <a:ea typeface="Calibri"/>
                <a:cs typeface="Calibri"/>
                <a:sym typeface="Calibri"/>
              </a:rPr>
              <a:t> </a:t>
            </a:r>
            <a:endParaRPr sz="12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93" name="Google Shape;193;p28"/>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94" name="Google Shape;194;p28"/>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4"/>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95" name="Google Shape;195;p28"/>
          <p:cNvSpPr txBox="1"/>
          <p:nvPr/>
        </p:nvSpPr>
        <p:spPr>
          <a:xfrm>
            <a:off x="1346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96" name="Google Shape;196;p28"/>
          <p:cNvSpPr txBox="1"/>
          <p:nvPr/>
        </p:nvSpPr>
        <p:spPr>
          <a:xfrm>
            <a:off x="5061974" y="65625"/>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203</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2,645,647</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2025-02-11</a:t>
            </a:r>
            <a:endParaRPr sz="1100">
              <a:solidFill>
                <a:srgbClr val="1F2937"/>
              </a:solidFill>
              <a:highlight>
                <a:schemeClr val="lt1"/>
              </a:highlight>
              <a:latin typeface="Calibri"/>
              <a:ea typeface="Calibri"/>
              <a:cs typeface="Calibri"/>
              <a:sym typeface="Calibri"/>
            </a:endParaRPr>
          </a:p>
        </p:txBody>
      </p:sp>
      <p:sp>
        <p:nvSpPr>
          <p:cNvPr id="197" name="Google Shape;197;p28"/>
          <p:cNvSpPr txBox="1"/>
          <p:nvPr/>
        </p:nvSpPr>
        <p:spPr>
          <a:xfrm>
            <a:off x="47098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198" name="Google Shape;198;p28"/>
          <p:cNvSpPr txBox="1"/>
          <p:nvPr/>
        </p:nvSpPr>
        <p:spPr>
          <a:xfrm flipH="1">
            <a:off x="631077" y="448426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199" name="Google Shape;199;p28"/>
          <p:cNvSpPr txBox="1"/>
          <p:nvPr/>
        </p:nvSpPr>
        <p:spPr>
          <a:xfrm>
            <a:off x="379478" y="174837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00" name="Google Shape;200;p28"/>
          <p:cNvSpPr/>
          <p:nvPr/>
        </p:nvSpPr>
        <p:spPr>
          <a:xfrm>
            <a:off x="685111" y="11785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1" name="Google Shape;201;p28"/>
          <p:cNvSpPr/>
          <p:nvPr/>
        </p:nvSpPr>
        <p:spPr>
          <a:xfrm>
            <a:off x="683354" y="13660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 name="Google Shape;202;p28"/>
          <p:cNvSpPr/>
          <p:nvPr/>
        </p:nvSpPr>
        <p:spPr>
          <a:xfrm>
            <a:off x="692336" y="468972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 name="Google Shape;203;p28"/>
          <p:cNvSpPr/>
          <p:nvPr/>
        </p:nvSpPr>
        <p:spPr>
          <a:xfrm>
            <a:off x="685335" y="429502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 name="Google Shape;204;p28"/>
          <p:cNvSpPr txBox="1"/>
          <p:nvPr/>
        </p:nvSpPr>
        <p:spPr>
          <a:xfrm>
            <a:off x="4837935" y="408976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05" name="Google Shape;205;p28"/>
          <p:cNvSpPr/>
          <p:nvPr/>
        </p:nvSpPr>
        <p:spPr>
          <a:xfrm>
            <a:off x="5001078" y="429177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 name="Google Shape;206;p28"/>
          <p:cNvSpPr/>
          <p:nvPr/>
        </p:nvSpPr>
        <p:spPr>
          <a:xfrm>
            <a:off x="4992955" y="117151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 name="Google Shape;207;p28"/>
          <p:cNvSpPr/>
          <p:nvPr/>
        </p:nvSpPr>
        <p:spPr>
          <a:xfrm>
            <a:off x="4992955" y="272390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 name="Google Shape;208;p28"/>
          <p:cNvSpPr/>
          <p:nvPr/>
        </p:nvSpPr>
        <p:spPr>
          <a:xfrm>
            <a:off x="4992943" y="487665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 name="Google Shape;209;p28"/>
          <p:cNvSpPr/>
          <p:nvPr/>
        </p:nvSpPr>
        <p:spPr>
          <a:xfrm>
            <a:off x="4996522" y="311165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 name="Google Shape;210;p28"/>
          <p:cNvSpPr/>
          <p:nvPr/>
        </p:nvSpPr>
        <p:spPr>
          <a:xfrm>
            <a:off x="4992955" y="157100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 name="Google Shape;211;p28"/>
          <p:cNvSpPr txBox="1"/>
          <p:nvPr/>
        </p:nvSpPr>
        <p:spPr>
          <a:xfrm>
            <a:off x="529306" y="291657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2" name="Google Shape;212;p28"/>
          <p:cNvSpPr txBox="1"/>
          <p:nvPr/>
        </p:nvSpPr>
        <p:spPr>
          <a:xfrm>
            <a:off x="519565" y="252200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3" name="Google Shape;213;p28"/>
          <p:cNvSpPr/>
          <p:nvPr/>
        </p:nvSpPr>
        <p:spPr>
          <a:xfrm>
            <a:off x="684707" y="156141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4" name="Google Shape;214;p28"/>
          <p:cNvSpPr/>
          <p:nvPr/>
        </p:nvSpPr>
        <p:spPr>
          <a:xfrm>
            <a:off x="692329" y="312197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5" name="Google Shape;215;p28"/>
          <p:cNvSpPr/>
          <p:nvPr/>
        </p:nvSpPr>
        <p:spPr>
          <a:xfrm>
            <a:off x="692322" y="232895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6" name="Google Shape;216;p28"/>
          <p:cNvSpPr/>
          <p:nvPr/>
        </p:nvSpPr>
        <p:spPr>
          <a:xfrm>
            <a:off x="4992955" y="21378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7" name="Google Shape;217;p28"/>
          <p:cNvSpPr/>
          <p:nvPr/>
        </p:nvSpPr>
        <p:spPr>
          <a:xfrm>
            <a:off x="4992955" y="137971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8" name="Google Shape;218;p28"/>
          <p:cNvSpPr/>
          <p:nvPr/>
        </p:nvSpPr>
        <p:spPr>
          <a:xfrm>
            <a:off x="4992955" y="23228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9" name="Google Shape;219;p28"/>
          <p:cNvSpPr/>
          <p:nvPr/>
        </p:nvSpPr>
        <p:spPr>
          <a:xfrm>
            <a:off x="692332" y="214079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 name="Google Shape;220;p28"/>
          <p:cNvSpPr/>
          <p:nvPr/>
        </p:nvSpPr>
        <p:spPr>
          <a:xfrm>
            <a:off x="682020" y="175011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1" name="Google Shape;221;p28"/>
          <p:cNvSpPr/>
          <p:nvPr/>
        </p:nvSpPr>
        <p:spPr>
          <a:xfrm>
            <a:off x="684337" y="195265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2" name="Google Shape;222;p28"/>
          <p:cNvSpPr txBox="1"/>
          <p:nvPr/>
        </p:nvSpPr>
        <p:spPr>
          <a:xfrm>
            <a:off x="4701962" y="388778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3" name="Google Shape;223;p28"/>
          <p:cNvSpPr txBox="1"/>
          <p:nvPr/>
        </p:nvSpPr>
        <p:spPr>
          <a:xfrm>
            <a:off x="528397" y="388413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4" name="Google Shape;224;p28"/>
          <p:cNvSpPr/>
          <p:nvPr/>
        </p:nvSpPr>
        <p:spPr>
          <a:xfrm>
            <a:off x="683452" y="488369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 name="Google Shape;225;p28"/>
          <p:cNvSpPr/>
          <p:nvPr/>
        </p:nvSpPr>
        <p:spPr>
          <a:xfrm>
            <a:off x="683362" y="351719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6" name="Google Shape;226;p28"/>
          <p:cNvSpPr txBox="1"/>
          <p:nvPr/>
        </p:nvSpPr>
        <p:spPr>
          <a:xfrm>
            <a:off x="4693345" y="350270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7" name="Google Shape;227;p28"/>
          <p:cNvSpPr txBox="1"/>
          <p:nvPr/>
        </p:nvSpPr>
        <p:spPr>
          <a:xfrm>
            <a:off x="4829773" y="467067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8" name="Google Shape;228;p28"/>
          <p:cNvSpPr txBox="1"/>
          <p:nvPr/>
        </p:nvSpPr>
        <p:spPr>
          <a:xfrm>
            <a:off x="372576" y="271784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9" name="Google Shape;229;p28"/>
          <p:cNvSpPr/>
          <p:nvPr/>
        </p:nvSpPr>
        <p:spPr>
          <a:xfrm>
            <a:off x="683341" y="272846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28"/>
          <p:cNvSpPr txBox="1"/>
          <p:nvPr/>
        </p:nvSpPr>
        <p:spPr>
          <a:xfrm>
            <a:off x="4718103" y="195695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1" name="Google Shape;231;p28"/>
          <p:cNvSpPr/>
          <p:nvPr/>
        </p:nvSpPr>
        <p:spPr>
          <a:xfrm>
            <a:off x="5001078" y="19624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28"/>
          <p:cNvSpPr/>
          <p:nvPr/>
        </p:nvSpPr>
        <p:spPr>
          <a:xfrm>
            <a:off x="4992955" y="176034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28"/>
          <p:cNvSpPr txBox="1"/>
          <p:nvPr/>
        </p:nvSpPr>
        <p:spPr>
          <a:xfrm>
            <a:off x="4829836" y="291854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4" name="Google Shape;234;p28"/>
          <p:cNvSpPr/>
          <p:nvPr/>
        </p:nvSpPr>
        <p:spPr>
          <a:xfrm>
            <a:off x="4993687" y="350814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28"/>
          <p:cNvSpPr txBox="1"/>
          <p:nvPr/>
        </p:nvSpPr>
        <p:spPr>
          <a:xfrm>
            <a:off x="4837920" y="368594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6" name="Google Shape;236;p28"/>
          <p:cNvSpPr/>
          <p:nvPr/>
        </p:nvSpPr>
        <p:spPr>
          <a:xfrm>
            <a:off x="684337" y="331510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7" name="Google Shape;237;p28"/>
          <p:cNvSpPr txBox="1"/>
          <p:nvPr/>
        </p:nvSpPr>
        <p:spPr>
          <a:xfrm>
            <a:off x="528397" y="408095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8" name="Google Shape;238;p28"/>
          <p:cNvSpPr/>
          <p:nvPr/>
        </p:nvSpPr>
        <p:spPr>
          <a:xfrm>
            <a:off x="4992955" y="25374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9" name="Google Shape;239;p28"/>
          <p:cNvSpPr txBox="1"/>
          <p:nvPr/>
        </p:nvSpPr>
        <p:spPr>
          <a:xfrm>
            <a:off x="529306" y="371930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0" name="Google Shape;240;p28"/>
          <p:cNvSpPr/>
          <p:nvPr/>
        </p:nvSpPr>
        <p:spPr>
          <a:xfrm>
            <a:off x="4996841" y="332171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41" name="Google Shape;241;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56100" y="858825"/>
            <a:ext cx="2762558" cy="4205900"/>
          </a:xfrm>
          <a:prstGeom prst="rect">
            <a:avLst/>
          </a:prstGeom>
          <a:noFill/>
          <a:ln w="9525" cap="flat" cmpd="sng">
            <a:solidFill>
              <a:srgbClr val="FF0000"/>
            </a:solidFill>
            <a:prstDash val="solid"/>
            <a:round/>
            <a:headEnd type="none" w="sm" len="sm"/>
            <a:tailEnd type="none" w="sm" len="sm"/>
          </a:ln>
        </p:spPr>
      </p:pic>
      <p:pic>
        <p:nvPicPr>
          <p:cNvPr id="242" name="Google Shape;242;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50931" y="858825"/>
            <a:ext cx="2762550" cy="4205890"/>
          </a:xfrm>
          <a:prstGeom prst="rect">
            <a:avLst/>
          </a:prstGeom>
          <a:noFill/>
          <a:ln w="9525" cap="flat" cmpd="sng">
            <a:solidFill>
              <a:srgbClr val="FF0000"/>
            </a:solidFill>
            <a:prstDash val="solid"/>
            <a:round/>
            <a:headEnd type="none" w="sm" len="sm"/>
            <a:tailEnd type="none" w="sm" len="sm"/>
          </a:ln>
        </p:spPr>
      </p:pic>
      <p:sp>
        <p:nvSpPr>
          <p:cNvPr id="243" name="Google Shape;243;p28"/>
          <p:cNvSpPr/>
          <p:nvPr/>
        </p:nvSpPr>
        <p:spPr>
          <a:xfrm>
            <a:off x="5001078" y="390255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4" name="Google Shape;244;p28"/>
          <p:cNvSpPr txBox="1"/>
          <p:nvPr/>
        </p:nvSpPr>
        <p:spPr>
          <a:xfrm>
            <a:off x="4829773" y="449141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9"/>
          <p:cNvSpPr txBox="1"/>
          <p:nvPr/>
        </p:nvSpPr>
        <p:spPr>
          <a:xfrm>
            <a:off x="136350" y="592150"/>
            <a:ext cx="2356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Google offers “voluntary exit” to all US platforms and devices employees</a:t>
            </a:r>
            <a:endParaRPr sz="900">
              <a:solidFill>
                <a:schemeClr val="dk1"/>
              </a:solidFill>
              <a:latin typeface="Calibri"/>
              <a:ea typeface="Calibri"/>
              <a:cs typeface="Calibri"/>
              <a:sym typeface="Calibri"/>
            </a:endParaRPr>
          </a:p>
        </p:txBody>
      </p:sp>
      <p:sp>
        <p:nvSpPr>
          <p:cNvPr id="250" name="Google Shape;250;p29"/>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Jobs </a:t>
            </a:r>
            <a:endParaRPr sz="2000" b="1" i="0" u="none" strike="noStrike" cap="none">
              <a:solidFill>
                <a:srgbClr val="000000"/>
              </a:solidFill>
              <a:latin typeface="Calibri"/>
              <a:ea typeface="Calibri"/>
              <a:cs typeface="Calibri"/>
              <a:sym typeface="Calibri"/>
            </a:endParaRPr>
          </a:p>
        </p:txBody>
      </p:sp>
      <p:sp>
        <p:nvSpPr>
          <p:cNvPr id="251" name="Google Shape;251;p29"/>
          <p:cNvSpPr txBox="1"/>
          <p:nvPr/>
        </p:nvSpPr>
        <p:spPr>
          <a:xfrm>
            <a:off x="136350" y="1111625"/>
            <a:ext cx="23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Microsoft has initiated performance-based job cuts, resulting in immediate termination of affected employees without severance pay.</a:t>
            </a:r>
            <a:endParaRPr sz="1200">
              <a:solidFill>
                <a:schemeClr val="dk1"/>
              </a:solidFill>
              <a:latin typeface="Calibri"/>
              <a:ea typeface="Calibri"/>
              <a:cs typeface="Calibri"/>
              <a:sym typeface="Calibri"/>
            </a:endParaRPr>
          </a:p>
        </p:txBody>
      </p:sp>
      <p:sp>
        <p:nvSpPr>
          <p:cNvPr id="252" name="Google Shape;252;p29"/>
          <p:cNvSpPr txBox="1"/>
          <p:nvPr/>
        </p:nvSpPr>
        <p:spPr>
          <a:xfrm>
            <a:off x="2730650" y="77688"/>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pic>
        <p:nvPicPr>
          <p:cNvPr id="253" name="Google Shape;253;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36350" y="2919501"/>
            <a:ext cx="4795350" cy="2070026"/>
          </a:xfrm>
          <a:prstGeom prst="rect">
            <a:avLst/>
          </a:prstGeom>
          <a:noFill/>
          <a:ln w="9525" cap="flat" cmpd="sng">
            <a:solidFill>
              <a:srgbClr val="FF0000"/>
            </a:solidFill>
            <a:prstDash val="solid"/>
            <a:round/>
            <a:headEnd type="none" w="sm" len="sm"/>
            <a:tailEnd type="none" w="sm" len="sm"/>
          </a:ln>
        </p:spPr>
      </p:pic>
      <p:pic>
        <p:nvPicPr>
          <p:cNvPr id="254" name="Google Shape;254;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005190" y="77700"/>
            <a:ext cx="3065510" cy="49118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30"/>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60" name="Google Shape;260;p30"/>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61" name="Google Shape;261;p30"/>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62" name="Google Shape;262;p3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63" name="Google Shape;263;p30"/>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64" name="Google Shape;264;p30"/>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1"/>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23450"/>
            <a:ext cx="2809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Chinese AI Chips</a:t>
            </a:r>
            <a:endParaRPr sz="2000" b="1">
              <a:solidFill>
                <a:schemeClr val="dk1"/>
              </a:solidFill>
              <a:latin typeface="Calibri"/>
              <a:ea typeface="Calibri"/>
              <a:cs typeface="Calibri"/>
              <a:sym typeface="Calibri"/>
            </a:endParaRPr>
          </a:p>
        </p:txBody>
      </p:sp>
      <p:sp>
        <p:nvSpPr>
          <p:cNvPr id="74" name="Google Shape;74;p16"/>
          <p:cNvSpPr txBox="1"/>
          <p:nvPr/>
        </p:nvSpPr>
        <p:spPr>
          <a:xfrm>
            <a:off x="76200" y="2163475"/>
            <a:ext cx="44448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Huawei's AI chip Ascend 910C</a:t>
            </a:r>
            <a:r>
              <a:rPr lang="en" sz="1200">
                <a:latin typeface="Calibri"/>
                <a:ea typeface="Calibri"/>
                <a:cs typeface="Calibri"/>
                <a:sym typeface="Calibri"/>
              </a:rPr>
              <a:t> with 80 GB memory</a:t>
            </a:r>
            <a:br>
              <a:rPr lang="en" sz="1200">
                <a:latin typeface="Calibri"/>
                <a:ea typeface="Calibri"/>
                <a:cs typeface="Calibri"/>
                <a:sym typeface="Calibri"/>
              </a:rPr>
            </a:br>
            <a:r>
              <a:rPr lang="en" sz="1200">
                <a:latin typeface="Calibri"/>
                <a:ea typeface="Calibri"/>
                <a:cs typeface="Calibri"/>
                <a:sym typeface="Calibri"/>
              </a:rPr>
              <a:t>achieves 60% of the inference performance of NVIDIA H100</a:t>
            </a:r>
            <a:br>
              <a:rPr lang="en" sz="1200">
                <a:latin typeface="Calibri"/>
                <a:ea typeface="Calibri"/>
                <a:cs typeface="Calibri"/>
                <a:sym typeface="Calibri"/>
              </a:rPr>
            </a:br>
            <a:r>
              <a:rPr lang="en" sz="1200">
                <a:latin typeface="Calibri"/>
                <a:ea typeface="Calibri"/>
                <a:cs typeface="Calibri"/>
                <a:sym typeface="Calibri"/>
              </a:rPr>
              <a:t>as tested by DeepSeek</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Moore Threads chip in GPU MTT S4000</a:t>
            </a:r>
            <a:r>
              <a:rPr lang="en" sz="1200">
                <a:latin typeface="Calibri"/>
                <a:ea typeface="Calibri"/>
                <a:cs typeface="Calibri"/>
                <a:sym typeface="Calibri"/>
              </a:rPr>
              <a:t> - 48GB and 200 TOPS</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Kunlun Core P800 chip from Baidu</a:t>
            </a:r>
            <a:r>
              <a:rPr lang="en" sz="1200">
                <a:latin typeface="Calibri"/>
                <a:ea typeface="Calibri"/>
                <a:cs typeface="Calibri"/>
                <a:sym typeface="Calibri"/>
              </a:rPr>
              <a:t> with  16GB memory. Baidu is using the P800 in a 30,000-unit AI cluster.</a:t>
            </a:r>
            <a:br>
              <a:rPr lang="en" sz="900">
                <a:latin typeface="Calibri"/>
                <a:ea typeface="Calibri"/>
                <a:cs typeface="Calibri"/>
                <a:sym typeface="Calibri"/>
              </a:rPr>
            </a:br>
            <a:r>
              <a:rPr lang="en" sz="900" u="sng">
                <a:solidFill>
                  <a:schemeClr val="hlink"/>
                </a:solidFill>
                <a:latin typeface="Calibri"/>
                <a:ea typeface="Calibri"/>
                <a:cs typeface="Calibri"/>
                <a:sym typeface="Calibri"/>
                <a:hlinkClick r:id="rId3"/>
              </a:rPr>
              <a:t>https://x.com/GameGPU_com/status/1887878461819068821</a:t>
            </a:r>
            <a:r>
              <a:rPr lang="en" sz="900">
                <a:latin typeface="Calibri"/>
                <a:ea typeface="Calibri"/>
                <a:cs typeface="Calibri"/>
                <a:sym typeface="Calibri"/>
              </a:rPr>
              <a:t> </a:t>
            </a:r>
            <a:endParaRPr sz="900">
              <a:latin typeface="Calibri"/>
              <a:ea typeface="Calibri"/>
              <a:cs typeface="Calibri"/>
              <a:sym typeface="Calibri"/>
            </a:endParaRPr>
          </a:p>
        </p:txBody>
      </p:sp>
      <p:sp>
        <p:nvSpPr>
          <p:cNvPr id="75" name="Google Shape;75;p16"/>
          <p:cNvSpPr txBox="1"/>
          <p:nvPr/>
        </p:nvSpPr>
        <p:spPr>
          <a:xfrm>
            <a:off x="4635775" y="392775"/>
            <a:ext cx="4444800" cy="434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https://wccftech.com/chinese-gpu-manufacturers-push-out-support-for-running-deepseek-ai-models-on-local-systems/</a:t>
            </a:r>
            <a:r>
              <a:rPr lang="en" sz="900">
                <a:latin typeface="Calibri"/>
                <a:ea typeface="Calibri"/>
                <a:cs typeface="Calibri"/>
                <a:sym typeface="Calibri"/>
              </a:rPr>
              <a:t> </a:t>
            </a:r>
            <a:endParaRPr sz="900">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https://www.technetbooks.com/2025/02/chinese-made-gpus-power-up-ai-models.html</a:t>
            </a:r>
            <a:r>
              <a:rPr lang="en" sz="900">
                <a:latin typeface="Calibri"/>
                <a:ea typeface="Calibri"/>
                <a:cs typeface="Calibri"/>
                <a:sym typeface="Calibri"/>
              </a:rPr>
              <a:t> </a:t>
            </a:r>
            <a:endParaRPr sz="900">
              <a:latin typeface="Calibri"/>
              <a:ea typeface="Calibri"/>
              <a:cs typeface="Calibri"/>
              <a:sym typeface="Calibri"/>
            </a:endParaRPr>
          </a:p>
        </p:txBody>
      </p:sp>
      <p:pic>
        <p:nvPicPr>
          <p:cNvPr id="76" name="Google Shape;76;p1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696225" y="3554325"/>
            <a:ext cx="2640698" cy="1485400"/>
          </a:xfrm>
          <a:prstGeom prst="rect">
            <a:avLst/>
          </a:prstGeom>
          <a:noFill/>
          <a:ln w="9525" cap="flat" cmpd="sng">
            <a:solidFill>
              <a:srgbClr val="FF0000"/>
            </a:solidFill>
            <a:prstDash val="solid"/>
            <a:round/>
            <a:headEnd type="none" w="sm" len="sm"/>
            <a:tailEnd type="none" w="sm" len="sm"/>
          </a:ln>
        </p:spPr>
      </p:pic>
      <p:pic>
        <p:nvPicPr>
          <p:cNvPr id="77" name="Google Shape;77;p1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6200" y="3554325"/>
            <a:ext cx="2558790" cy="1485401"/>
          </a:xfrm>
          <a:prstGeom prst="rect">
            <a:avLst/>
          </a:prstGeom>
          <a:noFill/>
          <a:ln w="9525" cap="flat" cmpd="sng">
            <a:solidFill>
              <a:srgbClr val="FF0000"/>
            </a:solidFill>
            <a:prstDash val="solid"/>
            <a:round/>
            <a:headEnd type="none" w="sm" len="sm"/>
            <a:tailEnd type="none" w="sm" len="sm"/>
          </a:ln>
        </p:spPr>
      </p:pic>
      <p:pic>
        <p:nvPicPr>
          <p:cNvPr id="78" name="Google Shape;78;p1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2806050" y="3554325"/>
            <a:ext cx="2712475" cy="1485399"/>
          </a:xfrm>
          <a:prstGeom prst="rect">
            <a:avLst/>
          </a:prstGeom>
          <a:noFill/>
          <a:ln w="9525" cap="flat" cmpd="sng">
            <a:solidFill>
              <a:srgbClr val="FF0000"/>
            </a:solidFill>
            <a:prstDash val="solid"/>
            <a:round/>
            <a:headEnd type="none" w="sm" len="sm"/>
            <a:tailEnd type="none" w="sm" len="sm"/>
          </a:ln>
        </p:spPr>
      </p:pic>
      <p:sp>
        <p:nvSpPr>
          <p:cNvPr id="79" name="Google Shape;79;p16"/>
          <p:cNvSpPr txBox="1"/>
          <p:nvPr/>
        </p:nvSpPr>
        <p:spPr>
          <a:xfrm>
            <a:off x="76200" y="392775"/>
            <a:ext cx="44448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a:latin typeface="Calibri"/>
                <a:ea typeface="Calibri"/>
                <a:cs typeface="Calibri"/>
                <a:sym typeface="Calibri"/>
              </a:rPr>
              <a:t>US restricts exports of high-performance AI chips to China due to security concerns</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Chinese manufacturers have been developing domestic AI chip</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The performance of the Ascend 910 is barely sufficient for the cost-efficient training of large AI models.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Still, when it comes to inference, it delivers 60% of Nvidia's H100 performance, according to researchers from DeepSeek.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While the Ascend 910C is not a performance champion, it can succeed in reducing China's reliance on Nvidia GPUs.</a:t>
            </a:r>
            <a:endParaRPr sz="1200">
              <a:latin typeface="Calibri"/>
              <a:ea typeface="Calibri"/>
              <a:cs typeface="Calibri"/>
              <a:sym typeface="Calibri"/>
            </a:endParaRPr>
          </a:p>
        </p:txBody>
      </p:sp>
      <p:pic>
        <p:nvPicPr>
          <p:cNvPr id="80" name="Google Shape;80;p1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812300" y="2121775"/>
            <a:ext cx="2268275" cy="1348500"/>
          </a:xfrm>
          <a:prstGeom prst="rect">
            <a:avLst/>
          </a:prstGeom>
          <a:noFill/>
          <a:ln w="9525" cap="flat" cmpd="sng">
            <a:solidFill>
              <a:srgbClr val="FF0000"/>
            </a:solidFill>
            <a:prstDash val="solid"/>
            <a:round/>
            <a:headEnd type="none" w="sm" len="sm"/>
            <a:tailEnd type="none" w="sm" len="sm"/>
          </a:ln>
        </p:spPr>
      </p:pic>
      <p:pic>
        <p:nvPicPr>
          <p:cNvPr id="81" name="Google Shape;81;p1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79272" y="2113825"/>
            <a:ext cx="1939821" cy="13485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p:nvPr/>
        </p:nvSpPr>
        <p:spPr>
          <a:xfrm>
            <a:off x="55075" y="-23450"/>
            <a:ext cx="460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Add Reasoning to a Model</a:t>
            </a:r>
            <a:endParaRPr sz="2000" b="1">
              <a:solidFill>
                <a:schemeClr val="dk1"/>
              </a:solidFill>
              <a:latin typeface="Calibri"/>
              <a:ea typeface="Calibri"/>
              <a:cs typeface="Calibri"/>
              <a:sym typeface="Calibri"/>
            </a:endParaRPr>
          </a:p>
        </p:txBody>
      </p:sp>
      <p:sp>
        <p:nvSpPr>
          <p:cNvPr id="87" name="Google Shape;87;p17"/>
          <p:cNvSpPr txBox="1"/>
          <p:nvPr/>
        </p:nvSpPr>
        <p:spPr>
          <a:xfrm>
            <a:off x="55075" y="302950"/>
            <a:ext cx="4280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Open-source DeepResearch</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https://huggingface.co/blog/open-deep-research</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The bump in performance is due mostly to letting our agents </a:t>
            </a:r>
            <a:r>
              <a:rPr lang="en" sz="1200" b="1">
                <a:solidFill>
                  <a:srgbClr val="FF0000"/>
                </a:solidFill>
                <a:latin typeface="Calibri"/>
                <a:ea typeface="Calibri"/>
                <a:cs typeface="Calibri"/>
                <a:sym typeface="Calibri"/>
              </a:rPr>
              <a:t>write their actions in code instead of JSON</a:t>
            </a:r>
            <a:r>
              <a:rPr lang="en" sz="1200">
                <a:latin typeface="Calibri"/>
                <a:ea typeface="Calibri"/>
                <a:cs typeface="Calibri"/>
                <a:sym typeface="Calibri"/>
              </a:rPr>
              <a:t>.</a:t>
            </a:r>
            <a:endParaRPr sz="1200">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code is specifically designed to express complex sequences of actions</a:t>
            </a:r>
            <a:endParaRPr sz="1200" b="1">
              <a:solidFill>
                <a:srgbClr val="3C78D8"/>
              </a:solidFill>
              <a:latin typeface="Calibri"/>
              <a:ea typeface="Calibri"/>
              <a:cs typeface="Calibri"/>
              <a:sym typeface="Calibri"/>
            </a:endParaRPr>
          </a:p>
        </p:txBody>
      </p:sp>
      <p:pic>
        <p:nvPicPr>
          <p:cNvPr id="88" name="Google Shape;88;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5075" y="1543975"/>
            <a:ext cx="5626148" cy="2368026"/>
          </a:xfrm>
          <a:prstGeom prst="rect">
            <a:avLst/>
          </a:prstGeom>
          <a:noFill/>
          <a:ln w="9525" cap="flat" cmpd="sng">
            <a:solidFill>
              <a:srgbClr val="FF0000"/>
            </a:solidFill>
            <a:prstDash val="solid"/>
            <a:round/>
            <a:headEnd type="none" w="sm" len="sm"/>
            <a:tailEnd type="none" w="sm" len="sm"/>
          </a:ln>
        </p:spPr>
      </p:pic>
      <p:sp>
        <p:nvSpPr>
          <p:cNvPr id="89" name="Google Shape;89;p17"/>
          <p:cNvSpPr txBox="1"/>
          <p:nvPr/>
        </p:nvSpPr>
        <p:spPr>
          <a:xfrm>
            <a:off x="4789950" y="58088"/>
            <a:ext cx="4280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lnSpc>
                <a:spcPct val="100000"/>
              </a:lnSpc>
              <a:spcBef>
                <a:spcPts val="0"/>
              </a:spcBef>
              <a:spcAft>
                <a:spcPts val="0"/>
              </a:spcAft>
              <a:buNone/>
            </a:pPr>
            <a:r>
              <a:rPr lang="en" sz="1200" b="1">
                <a:solidFill>
                  <a:srgbClr val="FF0000"/>
                </a:solidFill>
              </a:rPr>
              <a:t>How to add Reasoning to a model without training</a:t>
            </a:r>
            <a:r>
              <a:rPr lang="en" sz="1200">
                <a:solidFill>
                  <a:srgbClr val="1B1C1D"/>
                </a:solidFill>
              </a:rPr>
              <a:t>:</a:t>
            </a:r>
            <a:endParaRPr sz="1200">
              <a:solidFill>
                <a:srgbClr val="1B1C1D"/>
              </a:solidFill>
            </a:endParaRPr>
          </a:p>
          <a:p>
            <a:pPr marL="228600" lvl="0" indent="-133350" algn="l" rtl="0">
              <a:lnSpc>
                <a:spcPct val="100000"/>
              </a:lnSpc>
              <a:spcBef>
                <a:spcPts val="0"/>
              </a:spcBef>
              <a:spcAft>
                <a:spcPts val="0"/>
              </a:spcAft>
              <a:buClr>
                <a:srgbClr val="1B1C1D"/>
              </a:buClr>
              <a:buSzPts val="1200"/>
              <a:buChar char="●"/>
            </a:pPr>
            <a:r>
              <a:rPr lang="en" sz="1200">
                <a:solidFill>
                  <a:srgbClr val="1B1C1D"/>
                </a:solidFill>
              </a:rPr>
              <a:t>Chain-of-Thought (CoT) Prompting</a:t>
            </a:r>
            <a:endParaRPr sz="1200">
              <a:solidFill>
                <a:srgbClr val="1B1C1D"/>
              </a:solidFill>
            </a:endParaRPr>
          </a:p>
          <a:p>
            <a:pPr marL="228600" lvl="0" indent="-133350" algn="l" rtl="0">
              <a:lnSpc>
                <a:spcPct val="100000"/>
              </a:lnSpc>
              <a:spcBef>
                <a:spcPts val="0"/>
              </a:spcBef>
              <a:spcAft>
                <a:spcPts val="0"/>
              </a:spcAft>
              <a:buClr>
                <a:srgbClr val="1B1C1D"/>
              </a:buClr>
              <a:buSzPts val="1200"/>
              <a:buChar char="●"/>
            </a:pPr>
            <a:r>
              <a:rPr lang="en" sz="1200">
                <a:solidFill>
                  <a:srgbClr val="1B1C1D"/>
                </a:solidFill>
              </a:rPr>
              <a:t>Few-shot prompting </a:t>
            </a:r>
            <a:br>
              <a:rPr lang="en" sz="1200">
                <a:solidFill>
                  <a:srgbClr val="1B1C1D"/>
                </a:solidFill>
              </a:rPr>
            </a:br>
            <a:r>
              <a:rPr lang="en" sz="1200">
                <a:solidFill>
                  <a:srgbClr val="1B1C1D"/>
                </a:solidFill>
              </a:rPr>
              <a:t>( few examples before asking question)</a:t>
            </a:r>
            <a:endParaRPr sz="1200">
              <a:solidFill>
                <a:srgbClr val="1B1C1D"/>
              </a:solidFill>
            </a:endParaRPr>
          </a:p>
          <a:p>
            <a:pPr marL="228600" lvl="0" indent="-133350" algn="l" rtl="0">
              <a:lnSpc>
                <a:spcPct val="100000"/>
              </a:lnSpc>
              <a:spcBef>
                <a:spcPts val="0"/>
              </a:spcBef>
              <a:spcAft>
                <a:spcPts val="0"/>
              </a:spcAft>
              <a:buClr>
                <a:srgbClr val="1B1C1D"/>
              </a:buClr>
              <a:buSzPts val="1200"/>
              <a:buChar char="●"/>
            </a:pPr>
            <a:r>
              <a:rPr lang="en" sz="1200">
                <a:solidFill>
                  <a:srgbClr val="1B1C1D"/>
                </a:solidFill>
              </a:rPr>
              <a:t>Connect model to a RAG or Wiki system</a:t>
            </a:r>
            <a:endParaRPr sz="1200">
              <a:solidFill>
                <a:srgbClr val="1B1C1D"/>
              </a:solidFill>
            </a:endParaRPr>
          </a:p>
          <a:p>
            <a:pPr marL="228600" lvl="0" indent="-133350" algn="l" rtl="0">
              <a:lnSpc>
                <a:spcPct val="100000"/>
              </a:lnSpc>
              <a:spcBef>
                <a:spcPts val="0"/>
              </a:spcBef>
              <a:spcAft>
                <a:spcPts val="0"/>
              </a:spcAft>
              <a:buClr>
                <a:srgbClr val="1B1C1D"/>
              </a:buClr>
              <a:buSzPts val="1200"/>
              <a:buChar char="●"/>
            </a:pPr>
            <a:r>
              <a:rPr lang="en" sz="1200">
                <a:solidFill>
                  <a:srgbClr val="1B1C1D"/>
                </a:solidFill>
              </a:rPr>
              <a:t>Use Rule-Based Systems, Agentic systems</a:t>
            </a:r>
            <a:endParaRPr sz="1200">
              <a:latin typeface="Calibri"/>
              <a:ea typeface="Calibri"/>
              <a:cs typeface="Calibri"/>
              <a:sym typeface="Calibri"/>
            </a:endParaRPr>
          </a:p>
        </p:txBody>
      </p:sp>
      <p:sp>
        <p:nvSpPr>
          <p:cNvPr id="90" name="Google Shape;90;p17"/>
          <p:cNvSpPr txBox="1"/>
          <p:nvPr/>
        </p:nvSpPr>
        <p:spPr>
          <a:xfrm>
            <a:off x="5768850" y="1251450"/>
            <a:ext cx="33015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14300" algn="l" rtl="0">
              <a:lnSpc>
                <a:spcPct val="100000"/>
              </a:lnSpc>
              <a:spcBef>
                <a:spcPts val="0"/>
              </a:spcBef>
              <a:spcAft>
                <a:spcPts val="0"/>
              </a:spcAft>
              <a:buClr>
                <a:srgbClr val="1B1C1D"/>
              </a:buClr>
              <a:buSzPts val="900"/>
              <a:buChar char="●"/>
            </a:pPr>
            <a:r>
              <a:rPr lang="en" sz="900" u="sng">
                <a:solidFill>
                  <a:schemeClr val="hlink"/>
                </a:solidFill>
                <a:hlinkClick r:id="rId5"/>
              </a:rPr>
              <a:t>https://x.com/dzhng/status/1886603396578484630</a:t>
            </a:r>
            <a:endParaRPr sz="900">
              <a:solidFill>
                <a:srgbClr val="1B1C1D"/>
              </a:solidFill>
            </a:endParaRPr>
          </a:p>
          <a:p>
            <a:pPr marL="228600" lvl="0" indent="-114300" algn="l" rtl="0">
              <a:lnSpc>
                <a:spcPct val="100000"/>
              </a:lnSpc>
              <a:spcBef>
                <a:spcPts val="0"/>
              </a:spcBef>
              <a:spcAft>
                <a:spcPts val="0"/>
              </a:spcAft>
              <a:buClr>
                <a:srgbClr val="1B1C1D"/>
              </a:buClr>
              <a:buSzPts val="900"/>
              <a:buChar char="●"/>
            </a:pPr>
            <a:r>
              <a:rPr lang="en" sz="900" u="sng">
                <a:solidFill>
                  <a:schemeClr val="hlink"/>
                </a:solidFill>
                <a:hlinkClick r:id="rId6"/>
              </a:rPr>
              <a:t>https://github.com/assafelovic/gpt-researcher</a:t>
            </a:r>
            <a:endParaRPr sz="900">
              <a:solidFill>
                <a:srgbClr val="1B1C1D"/>
              </a:solidFill>
            </a:endParaRPr>
          </a:p>
          <a:p>
            <a:pPr marL="228600" lvl="0" indent="-114300" algn="l" rtl="0">
              <a:lnSpc>
                <a:spcPct val="100000"/>
              </a:lnSpc>
              <a:spcBef>
                <a:spcPts val="0"/>
              </a:spcBef>
              <a:spcAft>
                <a:spcPts val="0"/>
              </a:spcAft>
              <a:buClr>
                <a:srgbClr val="1B1C1D"/>
              </a:buClr>
              <a:buSzPts val="900"/>
              <a:buChar char="●"/>
            </a:pPr>
            <a:r>
              <a:rPr lang="en" sz="900" u="sng">
                <a:solidFill>
                  <a:schemeClr val="hlink"/>
                </a:solidFill>
                <a:hlinkClick r:id="rId7"/>
              </a:rPr>
              <a:t>https://github.com/nickscamara/open-deep-research</a:t>
            </a:r>
            <a:endParaRPr sz="900">
              <a:solidFill>
                <a:srgbClr val="1B1C1D"/>
              </a:solidFill>
            </a:endParaRPr>
          </a:p>
          <a:p>
            <a:pPr marL="228600" lvl="0" indent="-114300" algn="l" rtl="0">
              <a:lnSpc>
                <a:spcPct val="100000"/>
              </a:lnSpc>
              <a:spcBef>
                <a:spcPts val="0"/>
              </a:spcBef>
              <a:spcAft>
                <a:spcPts val="0"/>
              </a:spcAft>
              <a:buClr>
                <a:srgbClr val="1B1C1D"/>
              </a:buClr>
              <a:buSzPts val="900"/>
              <a:buChar char="●"/>
            </a:pPr>
            <a:r>
              <a:rPr lang="en" sz="900" u="sng">
                <a:solidFill>
                  <a:schemeClr val="hlink"/>
                </a:solidFill>
                <a:hlinkClick r:id="rId8"/>
              </a:rPr>
              <a:t>https://github.com/jina-ai/node-DeepResearch</a:t>
            </a:r>
            <a:endParaRPr sz="900">
              <a:solidFill>
                <a:srgbClr val="1B1C1D"/>
              </a:solidFill>
            </a:endParaRPr>
          </a:p>
          <a:p>
            <a:pPr marL="228600" lvl="0" indent="-114300" algn="l" rtl="0">
              <a:lnSpc>
                <a:spcPct val="100000"/>
              </a:lnSpc>
              <a:spcBef>
                <a:spcPts val="0"/>
              </a:spcBef>
              <a:spcAft>
                <a:spcPts val="0"/>
              </a:spcAft>
              <a:buClr>
                <a:srgbClr val="1B1C1D"/>
              </a:buClr>
              <a:buSzPts val="900"/>
              <a:buChar char="●"/>
            </a:pPr>
            <a:r>
              <a:rPr lang="en" sz="900" u="sng">
                <a:solidFill>
                  <a:schemeClr val="hlink"/>
                </a:solidFill>
                <a:hlinkClick r:id="rId9"/>
              </a:rPr>
              <a:t>https://x.com/mattshumer_/status/1886558939434664404</a:t>
            </a:r>
            <a:endParaRPr sz="900">
              <a:solidFill>
                <a:srgbClr val="1B1C1D"/>
              </a:solidFill>
            </a:endParaRPr>
          </a:p>
        </p:txBody>
      </p:sp>
      <p:sp>
        <p:nvSpPr>
          <p:cNvPr id="91" name="Google Shape;91;p17"/>
          <p:cNvSpPr txBox="1"/>
          <p:nvPr/>
        </p:nvSpPr>
        <p:spPr>
          <a:xfrm>
            <a:off x="5768852" y="2029037"/>
            <a:ext cx="3265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lnSpc>
                <a:spcPct val="100000"/>
              </a:lnSpc>
              <a:spcBef>
                <a:spcPts val="0"/>
              </a:spcBef>
              <a:spcAft>
                <a:spcPts val="0"/>
              </a:spcAft>
              <a:buNone/>
            </a:pPr>
            <a:r>
              <a:rPr lang="en" sz="1200" b="1">
                <a:solidFill>
                  <a:srgbClr val="FF0000"/>
                </a:solidFill>
              </a:rPr>
              <a:t>Add Reasoning using RL training, fine-tuning, distillation (DeepSeek way)</a:t>
            </a:r>
            <a:endParaRPr sz="1200" b="1">
              <a:solidFill>
                <a:srgbClr val="FF0000"/>
              </a:solidFill>
            </a:endParaRPr>
          </a:p>
          <a:p>
            <a:pPr marL="228600" lvl="0" indent="-133350" algn="l" rtl="0">
              <a:lnSpc>
                <a:spcPct val="100000"/>
              </a:lnSpc>
              <a:spcBef>
                <a:spcPts val="0"/>
              </a:spcBef>
              <a:spcAft>
                <a:spcPts val="0"/>
              </a:spcAft>
              <a:buClr>
                <a:srgbClr val="1B1C1D"/>
              </a:buClr>
              <a:buSzPts val="1200"/>
              <a:buChar char="●"/>
            </a:pPr>
            <a:r>
              <a:rPr lang="en" sz="1200">
                <a:solidFill>
                  <a:srgbClr val="1B1C1D"/>
                </a:solidFill>
              </a:rPr>
              <a:t>Started with a small dataset with step by step reasoning examples (Chain of Thought)  </a:t>
            </a:r>
            <a:endParaRPr sz="1200">
              <a:solidFill>
                <a:srgbClr val="1B1C1D"/>
              </a:solidFill>
            </a:endParaRPr>
          </a:p>
          <a:p>
            <a:pPr marL="228600" lvl="0" indent="-133350" algn="l" rtl="0">
              <a:lnSpc>
                <a:spcPct val="100000"/>
              </a:lnSpc>
              <a:spcBef>
                <a:spcPts val="0"/>
              </a:spcBef>
              <a:spcAft>
                <a:spcPts val="0"/>
              </a:spcAft>
              <a:buClr>
                <a:srgbClr val="1B1C1D"/>
              </a:buClr>
              <a:buSzPts val="1200"/>
              <a:buChar char="●"/>
            </a:pPr>
            <a:r>
              <a:rPr lang="en" sz="1200">
                <a:solidFill>
                  <a:srgbClr val="1B1C1D"/>
                </a:solidFill>
              </a:rPr>
              <a:t>Further trained the model with RL, math, coding, language consistency reward</a:t>
            </a:r>
            <a:endParaRPr sz="1200">
              <a:solidFill>
                <a:srgbClr val="1B1C1D"/>
              </a:solidFill>
            </a:endParaRPr>
          </a:p>
          <a:p>
            <a:pPr marL="228600" lvl="0" indent="-133350" algn="l" rtl="0">
              <a:lnSpc>
                <a:spcPct val="100000"/>
              </a:lnSpc>
              <a:spcBef>
                <a:spcPts val="0"/>
              </a:spcBef>
              <a:spcAft>
                <a:spcPts val="0"/>
              </a:spcAft>
              <a:buClr>
                <a:srgbClr val="1B1C1D"/>
              </a:buClr>
              <a:buSzPts val="1200"/>
              <a:buChar char="●"/>
            </a:pPr>
            <a:r>
              <a:rPr lang="en" sz="1200">
                <a:solidFill>
                  <a:srgbClr val="1B1C1D"/>
                </a:solidFill>
              </a:rPr>
              <a:t>Generate large dataset (using rejection sampling) - and fine-tuned the model</a:t>
            </a:r>
            <a:endParaRPr sz="1200">
              <a:solidFill>
                <a:srgbClr val="1B1C1D"/>
              </a:solidFill>
            </a:endParaRPr>
          </a:p>
          <a:p>
            <a:pPr marL="228600" lvl="0" indent="-133350" algn="l" rtl="0">
              <a:lnSpc>
                <a:spcPct val="100000"/>
              </a:lnSpc>
              <a:spcBef>
                <a:spcPts val="0"/>
              </a:spcBef>
              <a:spcAft>
                <a:spcPts val="0"/>
              </a:spcAft>
              <a:buClr>
                <a:srgbClr val="1B1C1D"/>
              </a:buClr>
              <a:buSzPts val="1200"/>
              <a:buChar char="●"/>
            </a:pPr>
            <a:r>
              <a:rPr lang="en" sz="1200">
                <a:solidFill>
                  <a:srgbClr val="1B1C1D"/>
                </a:solidFill>
              </a:rPr>
              <a:t>Second RL Phase to refine the model's alignment and performance.</a:t>
            </a:r>
            <a:endParaRPr sz="1200">
              <a:solidFill>
                <a:srgbClr val="1B1C1D"/>
              </a:solidFill>
            </a:endParaRPr>
          </a:p>
          <a:p>
            <a:pPr marL="228600" lvl="0" indent="-133350" algn="l" rtl="0">
              <a:lnSpc>
                <a:spcPct val="100000"/>
              </a:lnSpc>
              <a:spcBef>
                <a:spcPts val="0"/>
              </a:spcBef>
              <a:spcAft>
                <a:spcPts val="0"/>
              </a:spcAft>
              <a:buClr>
                <a:srgbClr val="1B1C1D"/>
              </a:buClr>
              <a:buSzPts val="1200"/>
              <a:buChar char="●"/>
            </a:pPr>
            <a:r>
              <a:rPr lang="en" sz="1200">
                <a:solidFill>
                  <a:srgbClr val="1B1C1D"/>
                </a:solidFill>
              </a:rPr>
              <a:t>Example: Running distillation on R1 to generate 800k reasoning traces - and use them to train/fine-tune the model</a:t>
            </a:r>
            <a:endParaRPr sz="12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p:nvPr/>
        </p:nvSpPr>
        <p:spPr>
          <a:xfrm>
            <a:off x="55075" y="-23450"/>
            <a:ext cx="460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How to Rig Chatbot Arena Results</a:t>
            </a:r>
            <a:endParaRPr sz="2000" b="1">
              <a:solidFill>
                <a:schemeClr val="dk1"/>
              </a:solidFill>
              <a:latin typeface="Calibri"/>
              <a:ea typeface="Calibri"/>
              <a:cs typeface="Calibri"/>
              <a:sym typeface="Calibri"/>
            </a:endParaRPr>
          </a:p>
        </p:txBody>
      </p:sp>
      <p:sp>
        <p:nvSpPr>
          <p:cNvPr id="97" name="Google Shape;97;p18"/>
          <p:cNvSpPr txBox="1"/>
          <p:nvPr/>
        </p:nvSpPr>
        <p:spPr>
          <a:xfrm>
            <a:off x="55075" y="469725"/>
            <a:ext cx="44676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https://www.fastcompany.com/91273226/rigged-votes-ai-model-rankings-chatbot-arena</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https://arxiv.org/pdf/2501.17858</a:t>
            </a:r>
            <a:r>
              <a:rPr lang="en" sz="1200">
                <a:latin typeface="Calibri"/>
                <a:ea typeface="Calibri"/>
                <a:cs typeface="Calibri"/>
                <a:sym typeface="Calibri"/>
              </a:rPr>
              <a:t>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Pang and his colleagues trained a classifier to identify which model is being used based on its outputs, with a high accuracy level.</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Then we can utilize the rating system to more efficiently improve the model ranking with the least number of new votes</a:t>
            </a:r>
            <a:endParaRPr sz="1200">
              <a:latin typeface="Calibri"/>
              <a:ea typeface="Calibri"/>
              <a:cs typeface="Calibri"/>
              <a:sym typeface="Calibri"/>
            </a:endParaRPr>
          </a:p>
        </p:txBody>
      </p:sp>
      <p:pic>
        <p:nvPicPr>
          <p:cNvPr id="98" name="Google Shape;98;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75075" y="455350"/>
            <a:ext cx="4316525" cy="334224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p:nvPr/>
        </p:nvSpPr>
        <p:spPr>
          <a:xfrm>
            <a:off x="55075" y="-23450"/>
            <a:ext cx="4608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Ensembles of Models or Agents</a:t>
            </a:r>
            <a:endParaRPr sz="2000" b="1">
              <a:solidFill>
                <a:schemeClr val="dk1"/>
              </a:solidFill>
              <a:latin typeface="Calibri"/>
              <a:ea typeface="Calibri"/>
              <a:cs typeface="Calibri"/>
              <a:sym typeface="Calibri"/>
            </a:endParaRPr>
          </a:p>
        </p:txBody>
      </p:sp>
      <p:sp>
        <p:nvSpPr>
          <p:cNvPr id="104" name="Google Shape;104;p19"/>
          <p:cNvSpPr txBox="1"/>
          <p:nvPr/>
        </p:nvSpPr>
        <p:spPr>
          <a:xfrm>
            <a:off x="55075" y="469725"/>
            <a:ext cx="44676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Princeton University Researchers Introduce Self-MoA and Self-MoA-Seq: Optimizing LLM Performance with Single-Model Ensembles</a:t>
            </a:r>
            <a:endParaRPr sz="1200">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https://www.marktechpost.com/2025/02/07/princeton-university-researchers-introduce-self-moa-and-self-moa-seq-optimizing-llm-performance-with-single-model-ensembles/</a:t>
            </a:r>
            <a:endParaRPr sz="900">
              <a:latin typeface="Calibri"/>
              <a:ea typeface="Calibri"/>
              <a:cs typeface="Calibri"/>
              <a:sym typeface="Calibri"/>
            </a:endParaRPr>
          </a:p>
        </p:txBody>
      </p:sp>
      <p:pic>
        <p:nvPicPr>
          <p:cNvPr id="105" name="Google Shape;105;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5075" y="1947800"/>
            <a:ext cx="4467601" cy="2228088"/>
          </a:xfrm>
          <a:prstGeom prst="rect">
            <a:avLst/>
          </a:prstGeom>
          <a:noFill/>
          <a:ln w="9525" cap="flat" cmpd="sng">
            <a:solidFill>
              <a:srgbClr val="FF0000"/>
            </a:solidFill>
            <a:prstDash val="solid"/>
            <a:round/>
            <a:headEnd type="none" w="sm" len="sm"/>
            <a:tailEnd type="none" w="sm" len="sm"/>
          </a:ln>
        </p:spPr>
      </p:pic>
      <p:sp>
        <p:nvSpPr>
          <p:cNvPr id="106" name="Google Shape;106;p19"/>
          <p:cNvSpPr txBox="1"/>
          <p:nvPr/>
        </p:nvSpPr>
        <p:spPr>
          <a:xfrm>
            <a:off x="4663375" y="73225"/>
            <a:ext cx="44676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a:latin typeface="Calibri"/>
                <a:ea typeface="Calibri"/>
                <a:cs typeface="Calibri"/>
                <a:sym typeface="Calibri"/>
              </a:rPr>
              <a:t>Ensembling - multiple models are combined to generate a final output. </a:t>
            </a:r>
            <a:r>
              <a:rPr lang="en" sz="1200">
                <a:solidFill>
                  <a:schemeClr val="dk1"/>
                </a:solidFill>
                <a:latin typeface="Calibri"/>
                <a:ea typeface="Calibri"/>
                <a:cs typeface="Calibri"/>
                <a:sym typeface="Calibri"/>
              </a:rPr>
              <a:t>The assumption is that diversity among models leads to better performance. </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Mixture-of-Agents (MoA)  - aggregate responses from different LLMs to synthesize a high-quality response - introduces fundamental trade-off between diversity and quality. Low quality responses decrease the performance</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Self-MoA</a:t>
            </a:r>
            <a:r>
              <a:rPr lang="en" sz="1200">
                <a:latin typeface="Calibri"/>
                <a:ea typeface="Calibri"/>
                <a:cs typeface="Calibri"/>
                <a:sym typeface="Calibri"/>
              </a:rPr>
              <a:t> - </a:t>
            </a:r>
            <a:r>
              <a:rPr lang="en" sz="1200" b="1">
                <a:solidFill>
                  <a:srgbClr val="FF0000"/>
                </a:solidFill>
                <a:latin typeface="Calibri"/>
                <a:ea typeface="Calibri"/>
                <a:cs typeface="Calibri"/>
                <a:sym typeface="Calibri"/>
              </a:rPr>
              <a:t>aggregating various outputs from a single high-performing model</a:t>
            </a:r>
            <a:r>
              <a:rPr lang="en" sz="1200">
                <a:latin typeface="Calibri"/>
                <a:ea typeface="Calibri"/>
                <a:cs typeface="Calibri"/>
                <a:sym typeface="Calibri"/>
              </a:rPr>
              <a:t> - repeatedly sampling from the same model. This approach ensures that only high-quality responses contribute to the final output, addressing the quality-diversity trade-off observed in Mixed-MoA configurations.</a:t>
            </a:r>
            <a:endParaRPr sz="1200">
              <a:latin typeface="Calibri"/>
              <a:ea typeface="Calibri"/>
              <a:cs typeface="Calibri"/>
              <a:sym typeface="Calibri"/>
            </a:endParaRPr>
          </a:p>
        </p:txBody>
      </p:sp>
      <p:pic>
        <p:nvPicPr>
          <p:cNvPr id="107" name="Google Shape;107;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514025" y="2550525"/>
            <a:ext cx="3575672" cy="25304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p:nvPr/>
        </p:nvSpPr>
        <p:spPr>
          <a:xfrm>
            <a:off x="55075" y="-23450"/>
            <a:ext cx="5118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DeepScaleR - tiny 1.5B Model beats OpenAI o1</a:t>
            </a:r>
            <a:endParaRPr sz="2000" b="1">
              <a:solidFill>
                <a:schemeClr val="dk1"/>
              </a:solidFill>
              <a:latin typeface="Calibri"/>
              <a:ea typeface="Calibri"/>
              <a:cs typeface="Calibri"/>
              <a:sym typeface="Calibri"/>
            </a:endParaRPr>
          </a:p>
        </p:txBody>
      </p:sp>
      <p:sp>
        <p:nvSpPr>
          <p:cNvPr id="113" name="Google Shape;113;p20"/>
          <p:cNvSpPr txBox="1"/>
          <p:nvPr/>
        </p:nvSpPr>
        <p:spPr>
          <a:xfrm>
            <a:off x="618475" y="971950"/>
            <a:ext cx="7741200" cy="291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20650" algn="l" rtl="0">
              <a:spcBef>
                <a:spcPts val="0"/>
              </a:spcBef>
              <a:spcAft>
                <a:spcPts val="0"/>
              </a:spcAft>
              <a:buSzPts val="1000"/>
              <a:buFont typeface="Calibri"/>
              <a:buChar char="●"/>
            </a:pPr>
            <a:r>
              <a:rPr lang="en" sz="1300" b="1">
                <a:solidFill>
                  <a:srgbClr val="FF0000"/>
                </a:solidFill>
                <a:latin typeface="Calibri"/>
                <a:ea typeface="Calibri"/>
                <a:cs typeface="Calibri"/>
                <a:sym typeface="Calibri"/>
              </a:rPr>
              <a:t>DeepScaleR</a:t>
            </a:r>
            <a:r>
              <a:rPr lang="en" sz="1300">
                <a:latin typeface="Calibri"/>
                <a:ea typeface="Calibri"/>
                <a:cs typeface="Calibri"/>
                <a:sym typeface="Calibri"/>
              </a:rPr>
              <a:t> - a small 1.5B model which beats OpenAI's o1 at math</a:t>
            </a:r>
            <a:endParaRPr sz="1300">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300">
                <a:latin typeface="Calibri"/>
                <a:ea typeface="Calibri"/>
                <a:cs typeface="Calibri"/>
                <a:sym typeface="Calibri"/>
              </a:rPr>
              <a:t>Developed at Berkeley using Deep Seek method</a:t>
            </a:r>
            <a:endParaRPr sz="1300">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300">
                <a:latin typeface="Calibri"/>
                <a:ea typeface="Calibri"/>
                <a:cs typeface="Calibri"/>
                <a:sym typeface="Calibri"/>
              </a:rPr>
              <a:t>Achieves 43.1% score on AIM 2024 benchmark, beating GPT-4's 40%</a:t>
            </a:r>
            <a:endParaRPr sz="1300">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300">
                <a:latin typeface="Calibri"/>
                <a:ea typeface="Calibri"/>
                <a:cs typeface="Calibri"/>
                <a:sym typeface="Calibri"/>
              </a:rPr>
              <a:t>Only cost $4,500 to train using 3.8K GPU hours (18.42x reduction compared to Deep Seek R1)</a:t>
            </a:r>
            <a:endParaRPr sz="1300">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300">
                <a:latin typeface="Calibri"/>
                <a:ea typeface="Calibri"/>
                <a:cs typeface="Calibri"/>
                <a:sym typeface="Calibri"/>
              </a:rPr>
              <a:t>Open-sourced and publicly available</a:t>
            </a:r>
            <a:endParaRPr sz="1300">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300">
                <a:latin typeface="Calibri"/>
                <a:ea typeface="Calibri"/>
                <a:cs typeface="Calibri"/>
                <a:sym typeface="Calibri"/>
              </a:rPr>
              <a:t>Uses distributed RL (Reinforcement Learning)</a:t>
            </a:r>
            <a:endParaRPr sz="1300">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300">
                <a:latin typeface="Calibri"/>
                <a:ea typeface="Calibri"/>
                <a:cs typeface="Calibri"/>
                <a:sym typeface="Calibri"/>
              </a:rPr>
              <a:t>Employs an outcome reward model rather than a process reward model</a:t>
            </a:r>
            <a:endParaRPr sz="1300">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300">
                <a:latin typeface="Calibri"/>
                <a:ea typeface="Calibri"/>
                <a:cs typeface="Calibri"/>
                <a:sym typeface="Calibri"/>
              </a:rPr>
              <a:t>Available in different versions (full F32 precision at 7GB, quantized Q5 version at 1.12GB)</a:t>
            </a:r>
            <a:endParaRPr sz="1300">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300">
                <a:latin typeface="Calibri"/>
                <a:ea typeface="Calibri"/>
                <a:cs typeface="Calibri"/>
                <a:sym typeface="Calibri"/>
              </a:rPr>
              <a:t>Can run efficiently on consumer hardware like an M2 Mac</a:t>
            </a:r>
            <a:endParaRPr sz="1300">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300">
                <a:latin typeface="Calibri"/>
                <a:ea typeface="Calibri"/>
                <a:cs typeface="Calibri"/>
                <a:sym typeface="Calibri"/>
              </a:rPr>
              <a:t>This demonstrates how smaller models can achieve impressive results with high-quality training data distilled from larger models.</a:t>
            </a:r>
            <a:endParaRPr sz="1300">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https://www.youtube.com/watch?v=QxZ7oQRJqik</a:t>
            </a:r>
            <a:r>
              <a:rPr lang="en" sz="900">
                <a:latin typeface="Calibri"/>
                <a:ea typeface="Calibri"/>
                <a:cs typeface="Calibri"/>
                <a:sym typeface="Calibri"/>
              </a:rPr>
              <a:t> </a:t>
            </a:r>
            <a:endParaRPr sz="900">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https://ollama.com/library/deepscaler:1.5b</a:t>
            </a:r>
            <a:r>
              <a:rPr lang="en" sz="900">
                <a:latin typeface="Calibri"/>
                <a:ea typeface="Calibri"/>
                <a:cs typeface="Calibri"/>
                <a:sym typeface="Calibri"/>
              </a:rPr>
              <a:t> </a:t>
            </a:r>
            <a:endParaRPr sz="900">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https://pretty-radio-b75.notion.site/DeepScaleR-Surpassing-O1-Preview-with-a-1-5B-Model-by-Scaling-RL-19681902c1468005bed8ca303013a4e2</a:t>
            </a:r>
            <a:r>
              <a:rPr lang="en" sz="900">
                <a:latin typeface="Calibri"/>
                <a:ea typeface="Calibri"/>
                <a:cs typeface="Calibri"/>
                <a:sym typeface="Calibri"/>
              </a:rPr>
              <a:t> </a:t>
            </a:r>
            <a:endParaRPr sz="900">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https://github.com/agentica-project/deepscaler</a:t>
            </a:r>
            <a:r>
              <a:rPr lang="en" sz="900">
                <a:latin typeface="Calibri"/>
                <a:ea typeface="Calibri"/>
                <a:cs typeface="Calibri"/>
                <a:sym typeface="Calibri"/>
              </a:rPr>
              <a:t> </a:t>
            </a:r>
            <a:endParaRPr sz="900">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7"/>
              </a:rPr>
              <a:t>https://huggingface.co/agentica-org/DeepScaleR-1.5B-Preview</a:t>
            </a:r>
            <a:r>
              <a:rPr lang="en" sz="900">
                <a:latin typeface="Calibri"/>
                <a:ea typeface="Calibri"/>
                <a:cs typeface="Calibri"/>
                <a:sym typeface="Calibri"/>
              </a:rPr>
              <a:t> </a:t>
            </a:r>
            <a:endParaRPr sz="9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p:nvPr/>
        </p:nvSpPr>
        <p:spPr>
          <a:xfrm>
            <a:off x="55075" y="-23450"/>
            <a:ext cx="373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ChatGPT Search for Everyone</a:t>
            </a:r>
            <a:endParaRPr sz="2000" b="1">
              <a:solidFill>
                <a:schemeClr val="dk1"/>
              </a:solidFill>
              <a:latin typeface="Calibri"/>
              <a:ea typeface="Calibri"/>
              <a:cs typeface="Calibri"/>
              <a:sym typeface="Calibri"/>
            </a:endParaRPr>
          </a:p>
        </p:txBody>
      </p:sp>
      <p:sp>
        <p:nvSpPr>
          <p:cNvPr id="119" name="Google Shape;119;p21"/>
          <p:cNvSpPr txBox="1"/>
          <p:nvPr/>
        </p:nvSpPr>
        <p:spPr>
          <a:xfrm>
            <a:off x="55075" y="368325"/>
            <a:ext cx="37332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In ChatGPT window click on "Search" button</a:t>
            </a:r>
            <a:endParaRPr sz="1200">
              <a:latin typeface="Calibri"/>
              <a:ea typeface="Calibri"/>
              <a:cs typeface="Calibri"/>
              <a:sym typeface="Calibri"/>
            </a:endParaRPr>
          </a:p>
        </p:txBody>
      </p:sp>
      <p:pic>
        <p:nvPicPr>
          <p:cNvPr id="120" name="Google Shape;120;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075" y="685250"/>
            <a:ext cx="3733330" cy="2701276"/>
          </a:xfrm>
          <a:prstGeom prst="rect">
            <a:avLst/>
          </a:prstGeom>
          <a:noFill/>
          <a:ln w="9525" cap="flat" cmpd="sng">
            <a:solidFill>
              <a:srgbClr val="FF0000"/>
            </a:solidFill>
            <a:prstDash val="solid"/>
            <a:round/>
            <a:headEnd type="none" w="sm" len="sm"/>
            <a:tailEnd type="none" w="sm" len="sm"/>
          </a:ln>
        </p:spPr>
      </p:pic>
      <p:sp>
        <p:nvSpPr>
          <p:cNvPr id="121" name="Google Shape;121;p21"/>
          <p:cNvSpPr txBox="1"/>
          <p:nvPr/>
        </p:nvSpPr>
        <p:spPr>
          <a:xfrm>
            <a:off x="4046350" y="183525"/>
            <a:ext cx="4985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o3-mini</a:t>
            </a:r>
            <a:r>
              <a:rPr lang="en" sz="1200">
                <a:latin typeface="Calibri"/>
                <a:ea typeface="Calibri"/>
                <a:cs typeface="Calibri"/>
                <a:sym typeface="Calibri"/>
              </a:rPr>
              <a:t> is better than o1 in STEM (science, coding, math)</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faster than o1</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reasoning not very deep</a:t>
            </a:r>
            <a:endParaRPr sz="1200">
              <a:latin typeface="Calibri"/>
              <a:ea typeface="Calibri"/>
              <a:cs typeface="Calibri"/>
              <a:sym typeface="Calibri"/>
            </a:endParaRPr>
          </a:p>
        </p:txBody>
      </p:sp>
      <p:sp>
        <p:nvSpPr>
          <p:cNvPr id="122" name="Google Shape;122;p21"/>
          <p:cNvSpPr txBox="1"/>
          <p:nvPr/>
        </p:nvSpPr>
        <p:spPr>
          <a:xfrm>
            <a:off x="4046350" y="856075"/>
            <a:ext cx="4985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o3-mini-high</a:t>
            </a:r>
            <a:r>
              <a:rPr lang="en" sz="1200">
                <a:latin typeface="Calibri"/>
                <a:ea typeface="Calibri"/>
                <a:cs typeface="Calibri"/>
                <a:sym typeface="Calibri"/>
              </a:rPr>
              <a:t>: additional chain-of-thought steps, deeper analysis</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Enhanced accuracy and detail for complex problems.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Advanced coding tasks, complex math, logical puzzles</a:t>
            </a:r>
            <a:endParaRPr sz="1200">
              <a:latin typeface="Calibri"/>
              <a:ea typeface="Calibri"/>
              <a:cs typeface="Calibri"/>
              <a:sym typeface="Calibri"/>
            </a:endParaRPr>
          </a:p>
        </p:txBody>
      </p:sp>
      <p:sp>
        <p:nvSpPr>
          <p:cNvPr id="123" name="Google Shape;123;p21"/>
          <p:cNvSpPr txBox="1"/>
          <p:nvPr/>
        </p:nvSpPr>
        <p:spPr>
          <a:xfrm>
            <a:off x="4046350" y="1528625"/>
            <a:ext cx="49857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OpenAI has changed the way that its </a:t>
            </a:r>
            <a:r>
              <a:rPr lang="en" sz="1200" b="1">
                <a:solidFill>
                  <a:srgbClr val="FF0000"/>
                </a:solidFill>
                <a:latin typeface="Calibri"/>
                <a:ea typeface="Calibri"/>
                <a:cs typeface="Calibri"/>
                <a:sym typeface="Calibri"/>
              </a:rPr>
              <a:t>new ChatGPT o3-mini model displays its chain of thought (CoT)</a:t>
            </a:r>
            <a:r>
              <a:rPr lang="en" sz="1200">
                <a:latin typeface="Calibri"/>
                <a:ea typeface="Calibri"/>
                <a:cs typeface="Calibri"/>
                <a:sym typeface="Calibri"/>
              </a:rPr>
              <a:t> to "make it easier for people to understand how the model thinks,"</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While the model’s raw CoT remains hidden, the model can organise those thoughts so that they are easy to read. The model reviews the raw chain of thought, removing any unsafe content and then simplifies any complex ideas.</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It has faced an almost immediate backlash from users and accusations that it is copying the way that DeepSeek's R1 model displays its reasoning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OpenAI said: "Users have told us that understanding how the model reasons through a response not only supports more informed decision-making but also helps build trust in its answers."</a:t>
            </a:r>
            <a:endParaRPr sz="12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2"/>
          <p:cNvSpPr txBox="1"/>
          <p:nvPr/>
        </p:nvSpPr>
        <p:spPr>
          <a:xfrm>
            <a:off x="55075" y="-23450"/>
            <a:ext cx="4266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Anthropic's "Constitutional Classifiers"</a:t>
            </a:r>
            <a:endParaRPr sz="2000" b="1">
              <a:solidFill>
                <a:schemeClr val="dk1"/>
              </a:solidFill>
              <a:latin typeface="Calibri"/>
              <a:ea typeface="Calibri"/>
              <a:cs typeface="Calibri"/>
              <a:sym typeface="Calibri"/>
            </a:endParaRPr>
          </a:p>
        </p:txBody>
      </p:sp>
      <p:sp>
        <p:nvSpPr>
          <p:cNvPr id="129" name="Google Shape;129;p22"/>
          <p:cNvSpPr txBox="1"/>
          <p:nvPr/>
        </p:nvSpPr>
        <p:spPr>
          <a:xfrm>
            <a:off x="55075" y="368325"/>
            <a:ext cx="44676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Anthropic's "Constitutional Classifiers" are a sophisticated framework designed to safeguard large language models (LLMs), like Claude, against "jailbreaking" attempts</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This system builds on Anthropic's earlier "Constitutional AI" approach</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The system operates based on a "constitution," which is a set of explicit principles defining permissible and restricted content</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Classifiers are trained on special synthetic prompts and completions</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Input Classifier - screens user prompts before reaching LLM</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Output Classifier - evaluates LLM output, halting generation if harmful content is detected</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The constitution can be updated to address emerging threats</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Extensive testing over 3,000 hours with 405 participants demonstrated that Constitutional Classifiers blocked 95% of jailbreak attempts, compared to only 14% for unguarded models</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The classifiers introduced minimal disruption to legitimate queries, with only a 0.38% increase in refusal rates for benign prompts</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Computational overhead increased by 23.7%</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https://www.hackster.io/news/anthropic-researchers-develop-constitutional-classifiers-to-protect-llms-from-universal-jailbreaks-178110139d64</a:t>
            </a:r>
            <a:r>
              <a:rPr lang="en" sz="1200">
                <a:latin typeface="Calibri"/>
                <a:ea typeface="Calibri"/>
                <a:cs typeface="Calibri"/>
                <a:sym typeface="Calibri"/>
              </a:rPr>
              <a:t> </a:t>
            </a:r>
            <a:endParaRPr sz="1200">
              <a:latin typeface="Calibri"/>
              <a:ea typeface="Calibri"/>
              <a:cs typeface="Calibri"/>
              <a:sym typeface="Calibri"/>
            </a:endParaRPr>
          </a:p>
        </p:txBody>
      </p:sp>
      <p:pic>
        <p:nvPicPr>
          <p:cNvPr id="130" name="Google Shape;130;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48100" y="878975"/>
            <a:ext cx="4316526" cy="2755877"/>
          </a:xfrm>
          <a:prstGeom prst="rect">
            <a:avLst/>
          </a:prstGeom>
          <a:noFill/>
          <a:ln w="9525" cap="flat" cmpd="sng">
            <a:solidFill>
              <a:srgbClr val="FF0000"/>
            </a:solidFill>
            <a:prstDash val="solid"/>
            <a:round/>
            <a:headEnd type="none" w="sm" len="sm"/>
            <a:tailEnd type="none" w="sm" len="sm"/>
          </a:ln>
        </p:spPr>
      </p:pic>
      <p:sp>
        <p:nvSpPr>
          <p:cNvPr id="131" name="Google Shape;131;p22"/>
          <p:cNvSpPr txBox="1"/>
          <p:nvPr/>
        </p:nvSpPr>
        <p:spPr>
          <a:xfrm>
            <a:off x="5242696" y="92375"/>
            <a:ext cx="2751000" cy="6342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Deep Research</a:t>
            </a:r>
            <a:endParaRPr sz="20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Good vs Original</a:t>
            </a:r>
            <a:endParaRPr sz="2000" b="1">
              <a:solidFill>
                <a:schemeClr val="dk1"/>
              </a:solidFill>
              <a:latin typeface="Calibri"/>
              <a:ea typeface="Calibri"/>
              <a:cs typeface="Calibri"/>
              <a:sym typeface="Calibri"/>
            </a:endParaRPr>
          </a:p>
        </p:txBody>
      </p:sp>
      <p:sp>
        <p:nvSpPr>
          <p:cNvPr id="132" name="Google Shape;132;p22"/>
          <p:cNvSpPr txBox="1"/>
          <p:nvPr/>
        </p:nvSpPr>
        <p:spPr>
          <a:xfrm>
            <a:off x="4748100" y="3787250"/>
            <a:ext cx="4316400" cy="29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https://www.linkedin.com/posts/igor-halperin-092175a_your-manuscript-is-good-and-original-but-activity-7293411967724081152-KjlB/</a:t>
            </a:r>
            <a:r>
              <a:rPr lang="en" sz="900">
                <a:latin typeface="Calibri"/>
                <a:ea typeface="Calibri"/>
                <a:cs typeface="Calibri"/>
                <a:sym typeface="Calibri"/>
              </a:rPr>
              <a:t> </a:t>
            </a:r>
            <a:endParaRPr sz="9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pic>
        <p:nvPicPr>
          <p:cNvPr id="137" name="Google Shape;137;p2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594900" y="706671"/>
            <a:ext cx="4467599" cy="4376353"/>
          </a:xfrm>
          <a:prstGeom prst="rect">
            <a:avLst/>
          </a:prstGeom>
          <a:noFill/>
          <a:ln w="9525" cap="flat" cmpd="sng">
            <a:solidFill>
              <a:srgbClr val="FF0000"/>
            </a:solidFill>
            <a:prstDash val="solid"/>
            <a:round/>
            <a:headEnd type="none" w="sm" len="sm"/>
            <a:tailEnd type="none" w="sm" len="sm"/>
          </a:ln>
        </p:spPr>
      </p:pic>
      <p:sp>
        <p:nvSpPr>
          <p:cNvPr id="138" name="Google Shape;138;p23"/>
          <p:cNvSpPr txBox="1"/>
          <p:nvPr/>
        </p:nvSpPr>
        <p:spPr>
          <a:xfrm>
            <a:off x="55075" y="-23450"/>
            <a:ext cx="4266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Anthropic Economic Index</a:t>
            </a:r>
            <a:endParaRPr sz="2000" b="1">
              <a:solidFill>
                <a:schemeClr val="dk1"/>
              </a:solidFill>
              <a:latin typeface="Calibri"/>
              <a:ea typeface="Calibri"/>
              <a:cs typeface="Calibri"/>
              <a:sym typeface="Calibri"/>
            </a:endParaRPr>
          </a:p>
        </p:txBody>
      </p:sp>
      <p:sp>
        <p:nvSpPr>
          <p:cNvPr id="139" name="Google Shape;139;p23"/>
          <p:cNvSpPr txBox="1"/>
          <p:nvPr/>
        </p:nvSpPr>
        <p:spPr>
          <a:xfrm>
            <a:off x="55075" y="368325"/>
            <a:ext cx="44676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The Anthropic Economic Index - an initiative aimed at understanding AI's effects on labor markets and the economy over time.</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https://www.anthropic.com/news/the-anthropic-economic-index</a:t>
            </a:r>
            <a:r>
              <a:rPr lang="en" sz="1200">
                <a:latin typeface="Calibri"/>
                <a:ea typeface="Calibri"/>
                <a:cs typeface="Calibri"/>
                <a:sym typeface="Calibri"/>
              </a:rPr>
              <a:t> </a:t>
            </a:r>
            <a:endParaRPr sz="1200">
              <a:latin typeface="Calibri"/>
              <a:ea typeface="Calibri"/>
              <a:cs typeface="Calibri"/>
              <a:sym typeface="Calibri"/>
            </a:endParaRPr>
          </a:p>
        </p:txBody>
      </p:sp>
      <p:sp>
        <p:nvSpPr>
          <p:cNvPr id="140" name="Google Shape;140;p23"/>
          <p:cNvSpPr txBox="1"/>
          <p:nvPr/>
        </p:nvSpPr>
        <p:spPr>
          <a:xfrm>
            <a:off x="55075" y="1074600"/>
            <a:ext cx="4467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The initial report shows that questions in the "computer and mathematical" category made up 37.5% of all queries sent to Claude. </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"in just over half of cases, AI was not being used to replace people doing tasks, but instead worked with them."</a:t>
            </a:r>
            <a:endParaRPr sz="1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2700</Words>
  <Application>Microsoft Macintosh PowerPoint</Application>
  <PresentationFormat>On-screen Show (16:9)</PresentationFormat>
  <Paragraphs>238</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2025-02-13T14:00:00Z</dcterms:modified>
</cp:coreProperties>
</file>