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5143500" type="screen16x9"/>
  <p:notesSz cx="6858000" cy="9144000"/>
  <p:embeddedFontLst>
    <p:embeddedFont>
      <p:font typeface="Roboto" panose="02000000000000000000" pitchFamily="2" charset="0"/>
      <p:regular r:id="rId24"/>
      <p:bold r:id="rId25"/>
      <p:italic r:id="rId26"/>
      <p:boldItalic r:id="rId27"/>
    </p:embeddedFont>
    <p:embeddedFont>
      <p:font typeface="Roboto Mono" pitchFamily="49"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61" d="100"/>
          <a:sy n="161" d="100"/>
        </p:scale>
        <p:origin x="784"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g2dfea7fbe3a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g2dfea7fbe3a_0_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31a689a0796_0_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31a689a0796_0_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d62025da90_1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g2d62025da90_1_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19ec337c8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4" name="Google Shape;164;g319ec337c8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d614930f45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2d614930f45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1a0048212b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g31a0048212b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2d6155f79f3_0_4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8" name="Google Shape;188;g2d6155f79f3_0_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2d62025da90_1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7" name="Google Shape;197;g2d62025da90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31a689a0796_0_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g31a689a0796_0_7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2f03ac7ac9f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2f03ac7ac9f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315dd03e98c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2" name="Google Shape;252;g315dd03e98c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d6155f79f3_0_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8" name="Google Shape;68;g2d6155f79f3_0_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1"/>
        <p:cNvGrpSpPr/>
        <p:nvPr/>
      </p:nvGrpSpPr>
      <p:grpSpPr>
        <a:xfrm>
          <a:off x="0" y="0"/>
          <a:ext cx="0" cy="0"/>
          <a:chOff x="0" y="0"/>
          <a:chExt cx="0" cy="0"/>
        </a:xfrm>
      </p:grpSpPr>
      <p:sp>
        <p:nvSpPr>
          <p:cNvPr id="262" name="Google Shape;26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3" name="Google Shape;26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2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3" name="Google Shape;27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31a689a0796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g31a689a0796_0_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319ec337c84_0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g319ec337c84_0_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d6155f79f3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g2d6155f79f3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315dd03e98c_0_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3" name="Google Shape;103;g315dd03e98c_0_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319ec337c84_0_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3" name="Google Shape;113;g319ec337c84_0_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31a689a0796_0_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g31a689a0796_0_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31a689a0796_0_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4" name="Google Shape;134;g31a689a0796_0_5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rtl="0">
              <a:spcBef>
                <a:spcPts val="0"/>
              </a:spcBef>
              <a:spcAft>
                <a:spcPts val="0"/>
              </a:spcAft>
              <a:buSzPts val="2800"/>
              <a:buNone/>
              <a:defRPr/>
            </a:lvl1pPr>
            <a:lvl2pPr lvl="1" algn="l" rtl="0">
              <a:spcBef>
                <a:spcPts val="0"/>
              </a:spcBef>
              <a:spcAft>
                <a:spcPts val="0"/>
              </a:spcAft>
              <a:buSzPts val="2800"/>
              <a:buNone/>
              <a:defRPr/>
            </a:lvl2pPr>
            <a:lvl3pPr lvl="2" algn="l" rtl="0">
              <a:spcBef>
                <a:spcPts val="0"/>
              </a:spcBef>
              <a:spcAft>
                <a:spcPts val="0"/>
              </a:spcAft>
              <a:buSzPts val="2800"/>
              <a:buNone/>
              <a:defRPr/>
            </a:lvl3pPr>
            <a:lvl4pPr lvl="3" algn="l" rtl="0">
              <a:spcBef>
                <a:spcPts val="0"/>
              </a:spcBef>
              <a:spcAft>
                <a:spcPts val="0"/>
              </a:spcAft>
              <a:buSzPts val="2800"/>
              <a:buNone/>
              <a:defRPr/>
            </a:lvl4pPr>
            <a:lvl5pPr lvl="4" algn="l" rtl="0">
              <a:spcBef>
                <a:spcPts val="0"/>
              </a:spcBef>
              <a:spcAft>
                <a:spcPts val="0"/>
              </a:spcAft>
              <a:buSzPts val="2800"/>
              <a:buNone/>
              <a:defRPr/>
            </a:lvl5pPr>
            <a:lvl6pPr lvl="5" algn="l" rtl="0">
              <a:spcBef>
                <a:spcPts val="0"/>
              </a:spcBef>
              <a:spcAft>
                <a:spcPts val="0"/>
              </a:spcAft>
              <a:buSzPts val="2800"/>
              <a:buNone/>
              <a:defRPr/>
            </a:lvl6pPr>
            <a:lvl7pPr lvl="6" algn="l" rtl="0">
              <a:spcBef>
                <a:spcPts val="0"/>
              </a:spcBef>
              <a:spcAft>
                <a:spcPts val="0"/>
              </a:spcAft>
              <a:buSzPts val="2800"/>
              <a:buNone/>
              <a:defRPr/>
            </a:lvl7pPr>
            <a:lvl8pPr lvl="7" algn="l" rtl="0">
              <a:spcBef>
                <a:spcPts val="0"/>
              </a:spcBef>
              <a:spcAft>
                <a:spcPts val="0"/>
              </a:spcAft>
              <a:buSzPts val="2800"/>
              <a:buNone/>
              <a:defRPr/>
            </a:lvl8pPr>
            <a:lvl9pPr lvl="8" algn="l" rtl="0">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rtl="0">
              <a:spcBef>
                <a:spcPts val="0"/>
              </a:spcBef>
              <a:spcAft>
                <a:spcPts val="0"/>
              </a:spcAft>
              <a:buSzPts val="1800"/>
              <a:buNone/>
              <a:defRPr/>
            </a:lvl1pPr>
            <a:lvl2pPr marL="914400" lvl="1" indent="-228600" algn="l" rtl="0">
              <a:spcBef>
                <a:spcPts val="0"/>
              </a:spcBef>
              <a:spcAft>
                <a:spcPts val="0"/>
              </a:spcAft>
              <a:buSzPts val="1400"/>
              <a:buNone/>
              <a:defRPr/>
            </a:lvl2pPr>
            <a:lvl3pPr marL="1371600" lvl="2" indent="-228600" algn="l" rtl="0">
              <a:spcBef>
                <a:spcPts val="0"/>
              </a:spcBef>
              <a:spcAft>
                <a:spcPts val="0"/>
              </a:spcAft>
              <a:buSzPts val="1400"/>
              <a:buNone/>
              <a:defRPr/>
            </a:lvl3pPr>
            <a:lvl4pPr marL="1828800" lvl="3" indent="-228600" algn="l" rtl="0">
              <a:spcBef>
                <a:spcPts val="0"/>
              </a:spcBef>
              <a:spcAft>
                <a:spcPts val="0"/>
              </a:spcAft>
              <a:buSzPts val="1400"/>
              <a:buNone/>
              <a:defRPr/>
            </a:lvl4pPr>
            <a:lvl5pPr marL="2286000" lvl="4" indent="-228600" algn="l" rtl="0">
              <a:spcBef>
                <a:spcPts val="0"/>
              </a:spcBef>
              <a:spcAft>
                <a:spcPts val="0"/>
              </a:spcAft>
              <a:buSzPts val="1400"/>
              <a:buNone/>
              <a:defRPr/>
            </a:lvl5pPr>
            <a:lvl6pPr marL="2743200" lvl="5" indent="-228600" algn="l" rtl="0">
              <a:spcBef>
                <a:spcPts val="0"/>
              </a:spcBef>
              <a:spcAft>
                <a:spcPts val="0"/>
              </a:spcAft>
              <a:buSzPts val="1400"/>
              <a:buNone/>
              <a:defRPr/>
            </a:lvl6pPr>
            <a:lvl7pPr marL="3200400" lvl="6" indent="-228600" algn="l" rtl="0">
              <a:spcBef>
                <a:spcPts val="0"/>
              </a:spcBef>
              <a:spcAft>
                <a:spcPts val="0"/>
              </a:spcAft>
              <a:buSzPts val="1400"/>
              <a:buNone/>
              <a:defRPr/>
            </a:lvl7pPr>
            <a:lvl8pPr marL="3657600" lvl="7" indent="-228600" algn="l" rtl="0">
              <a:spcBef>
                <a:spcPts val="0"/>
              </a:spcBef>
              <a:spcAft>
                <a:spcPts val="0"/>
              </a:spcAft>
              <a:buSzPts val="1400"/>
              <a:buNone/>
              <a:defRPr/>
            </a:lvl8pPr>
            <a:lvl9pPr marL="4114800" lvl="8" indent="-228600" algn="l" rtl="0">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a:lnSpc>
                <a:spcPct val="100000"/>
              </a:lnSpc>
              <a:spcBef>
                <a:spcPts val="0"/>
              </a:spcBef>
              <a:spcAft>
                <a:spcPts val="0"/>
              </a:spcAft>
              <a:buSzPts val="1100"/>
              <a:buNone/>
              <a:defRPr sz="900">
                <a:solidFill>
                  <a:srgbClr val="888888"/>
                </a:solidFill>
                <a:latin typeface="Calibri"/>
                <a:ea typeface="Calibri"/>
                <a:cs typeface="Calibri"/>
                <a:sym typeface="Calibri"/>
              </a:defRPr>
            </a:lvl1pPr>
            <a:lvl2pPr marR="0" lvl="1"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2pPr>
            <a:lvl3pPr marR="0" lvl="2"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3pPr>
            <a:lvl4pPr marR="0" lvl="3"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4pPr>
            <a:lvl5pPr marR="0" lvl="4"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5pPr>
            <a:lvl6pPr marR="0" lvl="5"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6pPr>
            <a:lvl7pPr marR="0" lvl="6"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7pPr>
            <a:lvl8pPr marR="0" lvl="7"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8pPr>
            <a:lvl9pPr marR="0" lvl="8" algn="l">
              <a:lnSpc>
                <a:spcPct val="100000"/>
              </a:lnSpc>
              <a:spcBef>
                <a:spcPts val="0"/>
              </a:spcBef>
              <a:spcAft>
                <a:spcPts val="0"/>
              </a:spcAft>
              <a:buSzPts val="1100"/>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hyperlink" Target="https://allenai.org/olmo" TargetMode="External"/><Relationship Id="rId3" Type="http://schemas.openxmlformats.org/officeDocument/2006/relationships/hyperlink" Target="https://github.com/awslabs/multi-agent-orchestrator" TargetMode="External"/><Relationship Id="rId7" Type="http://schemas.openxmlformats.org/officeDocument/2006/relationships/hyperlink" Target="https://github.com/langchain-ai/open-canvas"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huggingface.co/blog/mikelabs/llava-o1-let-vision-language-models-reason" TargetMode="External"/><Relationship Id="rId5" Type="http://schemas.openxmlformats.org/officeDocument/2006/relationships/hyperlink" Target="https://arxiv.org/abs/2411.10440" TargetMode="External"/><Relationship Id="rId4" Type="http://schemas.openxmlformats.org/officeDocument/2006/relationships/hyperlink" Target="https://blog.stackademic.com/boltz-1-open-source-biomolecular-interaction-modeling-with-python-and-r-code-tool-playground-77e1e660294b" TargetMode="External"/><Relationship Id="rId9" Type="http://schemas.openxmlformats.org/officeDocument/2006/relationships/hyperlink" Target="https://techcrunch.com/2024/11/26/ai2-releases-new-language-models-competitive-with-metas-llama/"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hyperlink" Target="https://x.com/rohanpaul_ai/status/1846242281973486063"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20.png"/><Relationship Id="rId4" Type="http://schemas.openxmlformats.org/officeDocument/2006/relationships/hyperlink" Target="https://www.youtube.com/watch?v=hM_h0UA7upI"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QzRPtorrZVo"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21.png"/><Relationship Id="rId4" Type="http://schemas.openxmlformats.org/officeDocument/2006/relationships/hyperlink" Target="https://mer.vin/2024/11/ollama-tools-call/"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www.youtube.com/watch?v=u5wvklDW4mg"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hyperlink" Target="https://www.anthropic.com/news/the-case-for-targeted-regulation"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hyperlink" Target="https://www.youtube.com/watch?v=T15R398-mUA"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hyperlink" Target="https://console.x.ai" TargetMode="External"/><Relationship Id="rId4" Type="http://schemas.openxmlformats.org/officeDocument/2006/relationships/hyperlink" Target="https://mer.vin/2024/11/xai-grok-api-code/"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chat.lmsys.org/?leaderboard" TargetMode="External"/><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27.png"/><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hyperlink" Target="https://papers.ssrn.com/sol3/papers.cfm?abstract_id=4991774" TargetMode="External"/><Relationship Id="rId4" Type="http://schemas.openxmlformats.org/officeDocument/2006/relationships/hyperlink" Target="https://layoffs.fyi" TargetMode="External"/></Relationships>
</file>

<file path=ppt/slides/_rels/slide2.xml.rels><?xml version="1.0" encoding="UTF-8" standalone="yes"?>
<Relationships xmlns="http://schemas.openxmlformats.org/package/2006/relationships"><Relationship Id="rId8" Type="http://schemas.openxmlformats.org/officeDocument/2006/relationships/hyperlink" Target="https://www.youtube.com/watch?v=EWTWS1nghY0" TargetMode="External"/><Relationship Id="rId3" Type="http://schemas.openxmlformats.org/officeDocument/2006/relationships/hyperlink" Target="https://qwenlm.github.io/blog/qwq-32b-preview/" TargetMode="External"/><Relationship Id="rId7" Type="http://schemas.openxmlformats.org/officeDocument/2006/relationships/hyperlink" Target="https://www.youtube.com/watch?v=QSA5tt-MVeA"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huggingface.co/spaces/Qwen/QwQ-32B-preview" TargetMode="External"/><Relationship Id="rId5" Type="http://schemas.openxmlformats.org/officeDocument/2006/relationships/hyperlink" Target="https://huggingface.co/Qwen/QwQ-32B-Preview" TargetMode="External"/><Relationship Id="rId10" Type="http://schemas.openxmlformats.org/officeDocument/2006/relationships/image" Target="../media/image2.png"/><Relationship Id="rId4" Type="http://schemas.openxmlformats.org/officeDocument/2006/relationships/hyperlink" Target="https://x.com/Marktechpost/status/1861964229039071469" TargetMode="External"/><Relationship Id="rId9"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aibase.com/news/13389"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hyperlink" Target="https://developer.nvidia.com/blog/hymba-hybrid-head-architecture-boosts-small-language-model-performance/"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hyperlink" Target="https://writer.com/engineering/self-evolving-models/" TargetMode="External"/><Relationship Id="rId7"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hyperlink" Target="https://www.hcompany.ai" TargetMode="External"/><Relationship Id="rId4" Type="http://schemas.openxmlformats.org/officeDocument/2006/relationships/hyperlink" Target="https://www.youtube.com/watch?v=B-4sW4RqboI"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uber.com/us/en/scaled-solution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hyperlink" Target="https://daily.ai" TargetMode="Externa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hyperlink" Target="https://codeium.com/windsurf"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hyperlink" Target="https://www.youtube.com/watch?v=_pFqyBoLGS0" TargetMode="External"/><Relationship Id="rId4" Type="http://schemas.openxmlformats.org/officeDocument/2006/relationships/hyperlink" Target="https://www.youtube.com/@codeiumdev"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chatllm.abacus.ai"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6.png"/><Relationship Id="rId4" Type="http://schemas.openxmlformats.org/officeDocument/2006/relationships/hyperlink" Target="https://www.youtube.com/watch?v=5CZQgl3zQXw"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313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Qwen QwQ-32b from Alibaba - open source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Matrix from Alibaba - infinite video generation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Sana-1.6B</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Nvidia HyMBA</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Self-Evolving LLM from Writer.com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Runner H from HCompany.ai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Uber doing data labeling service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daily.ai - generate newsletter using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Mistral is opening an office in Palo Alto</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Runway "Frames" - AI Image Creation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Boosted.ai "Alfa" for investment professionals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Windsurf AI Editor by Codeium</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Chat LLM for Teams by Abacus 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Claude Styles</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White House AI czar - rumors </a:t>
            </a:r>
            <a:endParaRPr sz="1600" b="1">
              <a:solidFill>
                <a:srgbClr val="3C78D8"/>
              </a:solidFill>
              <a:latin typeface="Calibri"/>
              <a:ea typeface="Calibri"/>
              <a:cs typeface="Calibri"/>
              <a:sym typeface="Calibri"/>
            </a:endParaRPr>
          </a:p>
        </p:txBody>
      </p:sp>
      <p:sp>
        <p:nvSpPr>
          <p:cNvPr id="64" name="Google Shape;64;p15"/>
          <p:cNvSpPr txBox="1"/>
          <p:nvPr/>
        </p:nvSpPr>
        <p:spPr>
          <a:xfrm>
            <a:off x="3294350" y="38325"/>
            <a:ext cx="2536800" cy="8496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600" b="1" i="0" u="none" strike="noStrike" cap="none">
                <a:solidFill>
                  <a:srgbClr val="3C78D8"/>
                </a:solidFill>
                <a:latin typeface="Calibri"/>
                <a:ea typeface="Calibri"/>
                <a:cs typeface="Calibri"/>
                <a:sym typeface="Calibri"/>
              </a:rPr>
              <a:t>AI Updates </a:t>
            </a:r>
            <a:endParaRPr sz="36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2400"/>
              <a:buFont typeface="Arial"/>
              <a:buNone/>
            </a:pPr>
            <a:r>
              <a:rPr lang="en" sz="1800" b="1">
                <a:solidFill>
                  <a:srgbClr val="3C78D8"/>
                </a:solidFill>
                <a:latin typeface="Calibri"/>
                <a:ea typeface="Calibri"/>
                <a:cs typeface="Calibri"/>
                <a:sym typeface="Calibri"/>
              </a:rPr>
              <a:t>November 29</a:t>
            </a:r>
            <a:r>
              <a:rPr lang="en" sz="1800" b="1" i="0" u="none" strike="noStrike" cap="none">
                <a:solidFill>
                  <a:srgbClr val="3C78D8"/>
                </a:solidFill>
                <a:latin typeface="Calibri"/>
                <a:ea typeface="Calibri"/>
                <a:cs typeface="Calibri"/>
                <a:sym typeface="Calibri"/>
              </a:rPr>
              <a:t>, 2024</a:t>
            </a:r>
            <a:endParaRPr sz="18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603084" y="961096"/>
            <a:ext cx="4420200" cy="3879000"/>
          </a:xfrm>
          <a:prstGeom prst="rect">
            <a:avLst/>
          </a:prstGeom>
          <a:no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Model Context Protocol (mCP)</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AWS multi-agent orchestrator</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Boltz.One AlphaFold 3 level accuracy</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Llava 01 (11B, China) - VLM with reasoning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 Canvas from langchain.ai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Google Gemini Live - an AI voice assistant</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Ai2 OLMo-2 7B &amp; 13B open source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OpenAI Sora Leaked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Andrej Karpathy - cognitive core can be small</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Ollama Tool Calling</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Democracy and Tech Revolution</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Anthropic - 18 Months to Catastrophe</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Working with Grok-2 API</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Crowd-sourced "Arena" Leaderboard</a:t>
            </a:r>
            <a:endParaRPr sz="1600" b="1">
              <a:solidFill>
                <a:srgbClr val="3C78D8"/>
              </a:solidFill>
              <a:latin typeface="Calibri"/>
              <a:ea typeface="Calibri"/>
              <a:cs typeface="Calibri"/>
              <a:sym typeface="Calibri"/>
            </a:endParaRPr>
          </a:p>
          <a:p>
            <a:pPr marL="228600" lvl="0" indent="-215900" algn="l" rtl="0">
              <a:spcBef>
                <a:spcPts val="0"/>
              </a:spcBef>
              <a:spcAft>
                <a:spcPts val="0"/>
              </a:spcAft>
              <a:buClr>
                <a:srgbClr val="3C78D8"/>
              </a:buClr>
              <a:buSzPts val="1600"/>
              <a:buFont typeface="Calibri"/>
              <a:buChar char="●"/>
            </a:pPr>
            <a:r>
              <a:rPr lang="en" sz="1600" b="1">
                <a:solidFill>
                  <a:srgbClr val="3C78D8"/>
                </a:solidFill>
                <a:latin typeface="Calibri"/>
                <a:ea typeface="Calibri"/>
                <a:cs typeface="Calibri"/>
                <a:sym typeface="Calibri"/>
              </a:rPr>
              <a:t>Tech Layoffs in 2024</a:t>
            </a:r>
            <a:endParaRPr sz="1600" b="1">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4"/>
          <p:cNvSpPr txBox="1"/>
          <p:nvPr/>
        </p:nvSpPr>
        <p:spPr>
          <a:xfrm>
            <a:off x="91750" y="22650"/>
            <a:ext cx="3619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Claude Updates</a:t>
            </a:r>
            <a:endParaRPr sz="2000" b="1">
              <a:solidFill>
                <a:schemeClr val="dk1"/>
              </a:solidFill>
              <a:latin typeface="Calibri"/>
              <a:ea typeface="Calibri"/>
              <a:cs typeface="Calibri"/>
              <a:sym typeface="Calibri"/>
            </a:endParaRPr>
          </a:p>
        </p:txBody>
      </p:sp>
      <p:sp>
        <p:nvSpPr>
          <p:cNvPr id="144" name="Google Shape;144;p24"/>
          <p:cNvSpPr txBox="1"/>
          <p:nvPr/>
        </p:nvSpPr>
        <p:spPr>
          <a:xfrm>
            <a:off x="91750" y="501800"/>
            <a:ext cx="4432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Claude Preset Styles: </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Normal, Formal, Concise, Explanatory</a:t>
            </a:r>
            <a:endParaRPr sz="1300" b="1">
              <a:solidFill>
                <a:srgbClr val="3C78D8"/>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b="1">
                <a:solidFill>
                  <a:srgbClr val="3C78D8"/>
                </a:solidFill>
                <a:latin typeface="Calibri"/>
                <a:ea typeface="Calibri"/>
                <a:cs typeface="Calibri"/>
                <a:sym typeface="Calibri"/>
              </a:rPr>
              <a:t>Users can also create custom styles </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by uploading their own writing samples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to train Claude to mimic their specific style.</a:t>
            </a:r>
            <a:endParaRPr sz="1300">
              <a:solidFill>
                <a:schemeClr val="dk1"/>
              </a:solidFill>
              <a:latin typeface="Calibri"/>
              <a:ea typeface="Calibri"/>
              <a:cs typeface="Calibri"/>
              <a:sym typeface="Calibri"/>
            </a:endParaRPr>
          </a:p>
        </p:txBody>
      </p:sp>
      <p:pic>
        <p:nvPicPr>
          <p:cNvPr id="145" name="Google Shape;145;p2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48200" y="834350"/>
            <a:ext cx="2682775" cy="1141425"/>
          </a:xfrm>
          <a:prstGeom prst="rect">
            <a:avLst/>
          </a:prstGeom>
          <a:noFill/>
          <a:ln w="9525" cap="flat" cmpd="sng">
            <a:solidFill>
              <a:srgbClr val="FF0000"/>
            </a:solidFill>
            <a:prstDash val="solid"/>
            <a:round/>
            <a:headEnd type="none" w="sm" len="sm"/>
            <a:tailEnd type="none" w="sm" len="sm"/>
          </a:ln>
        </p:spPr>
      </p:pic>
      <p:sp>
        <p:nvSpPr>
          <p:cNvPr id="146" name="Google Shape;146;p24"/>
          <p:cNvSpPr txBox="1"/>
          <p:nvPr/>
        </p:nvSpPr>
        <p:spPr>
          <a:xfrm>
            <a:off x="91750" y="2334850"/>
            <a:ext cx="4432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 announced that Claude can now read Google Docs</a:t>
            </a:r>
            <a:endParaRPr sz="1300" b="1">
              <a:solidFill>
                <a:srgbClr val="FF0000"/>
              </a:solidFill>
              <a:latin typeface="Calibri"/>
              <a:ea typeface="Calibri"/>
              <a:cs typeface="Calibri"/>
              <a:sym typeface="Calibri"/>
            </a:endParaRPr>
          </a:p>
          <a:p>
            <a:pPr marL="0" lvl="0" indent="0" algn="l" rtl="0">
              <a:spcBef>
                <a:spcPts val="0"/>
              </a:spcBef>
              <a:spcAft>
                <a:spcPts val="0"/>
              </a:spcAft>
              <a:buNone/>
            </a:pP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But this features doesn't work for me yet. Claude answers: </a:t>
            </a:r>
            <a:endParaRPr sz="13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rgbClr val="6AA84F"/>
                </a:solidFill>
                <a:latin typeface="Calibri"/>
                <a:ea typeface="Calibri"/>
                <a:cs typeface="Calibri"/>
                <a:sym typeface="Calibri"/>
              </a:rPr>
              <a:t>I cannot access Google Docs links. To help you, please copy and paste the document content directly into our conversation.</a:t>
            </a:r>
            <a:endParaRPr sz="1300">
              <a:solidFill>
                <a:srgbClr val="6AA84F"/>
              </a:solidFill>
              <a:latin typeface="Calibri"/>
              <a:ea typeface="Calibri"/>
              <a:cs typeface="Calibri"/>
              <a:sym typeface="Calibri"/>
            </a:endParaRPr>
          </a:p>
        </p:txBody>
      </p:sp>
      <p:pic>
        <p:nvPicPr>
          <p:cNvPr id="147" name="Google Shape;147;p24"/>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848200" y="2137625"/>
            <a:ext cx="4144600" cy="27190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5"/>
          <p:cNvSpPr txBox="1"/>
          <p:nvPr/>
        </p:nvSpPr>
        <p:spPr>
          <a:xfrm>
            <a:off x="91750" y="22650"/>
            <a:ext cx="160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3</a:t>
            </a:r>
            <a:endParaRPr sz="2000" b="1">
              <a:solidFill>
                <a:schemeClr val="dk1"/>
              </a:solidFill>
              <a:latin typeface="Calibri"/>
              <a:ea typeface="Calibri"/>
              <a:cs typeface="Calibri"/>
              <a:sym typeface="Calibri"/>
            </a:endParaRPr>
          </a:p>
        </p:txBody>
      </p:sp>
      <p:sp>
        <p:nvSpPr>
          <p:cNvPr id="153" name="Google Shape;153;p25"/>
          <p:cNvSpPr txBox="1"/>
          <p:nvPr/>
        </p:nvSpPr>
        <p:spPr>
          <a:xfrm>
            <a:off x="91750" y="400175"/>
            <a:ext cx="44328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There are rumors that President-elect Trump is considering appointing a </a:t>
            </a:r>
            <a:r>
              <a:rPr lang="en" sz="1300" b="1">
                <a:solidFill>
                  <a:srgbClr val="FF0000"/>
                </a:solidFill>
                <a:latin typeface="Calibri"/>
                <a:ea typeface="Calibri"/>
                <a:cs typeface="Calibri"/>
                <a:sym typeface="Calibri"/>
              </a:rPr>
              <a:t>White House AI czar</a:t>
            </a:r>
            <a:r>
              <a:rPr lang="en" sz="1300">
                <a:solidFill>
                  <a:schemeClr val="dk1"/>
                </a:solidFill>
                <a:latin typeface="Calibri"/>
                <a:ea typeface="Calibri"/>
                <a:cs typeface="Calibri"/>
                <a:sym typeface="Calibri"/>
              </a:rPr>
              <a:t> - a person who would be charged with focusing public and private resources to keep America at the AI forefront.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role could be combined with a similar role for the crypto industry, but this is not certain.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czar would not require Senate consent, allowing the person to get to work much more quickly.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One of the names thrown around for the role is Max Tegmark, an MIT professor and AI safety advocate.</a:t>
            </a:r>
            <a:endParaRPr sz="1300">
              <a:solidFill>
                <a:schemeClr val="dk1"/>
              </a:solidFill>
              <a:latin typeface="Calibri"/>
              <a:ea typeface="Calibri"/>
              <a:cs typeface="Calibri"/>
              <a:sym typeface="Calibri"/>
            </a:endParaRPr>
          </a:p>
        </p:txBody>
      </p:sp>
      <p:sp>
        <p:nvSpPr>
          <p:cNvPr id="154" name="Google Shape;154;p25"/>
          <p:cNvSpPr txBox="1"/>
          <p:nvPr/>
        </p:nvSpPr>
        <p:spPr>
          <a:xfrm>
            <a:off x="91750" y="2470600"/>
            <a:ext cx="4432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Senator Peter Welch has introduced a new bill aimed at making </a:t>
            </a:r>
            <a:r>
              <a:rPr lang="en" sz="1300" b="1">
                <a:solidFill>
                  <a:srgbClr val="FF0000"/>
                </a:solidFill>
                <a:latin typeface="Calibri"/>
                <a:ea typeface="Calibri"/>
                <a:cs typeface="Calibri"/>
                <a:sym typeface="Calibri"/>
              </a:rPr>
              <a:t>copyright enforcement</a:t>
            </a:r>
            <a:r>
              <a:rPr lang="en" sz="1300">
                <a:solidFill>
                  <a:schemeClr val="dk1"/>
                </a:solidFill>
                <a:latin typeface="Calibri"/>
                <a:ea typeface="Calibri"/>
                <a:cs typeface="Calibri"/>
                <a:sym typeface="Calibri"/>
              </a:rPr>
              <a:t> easier when it comes to </a:t>
            </a:r>
            <a:r>
              <a:rPr lang="en" sz="1300" b="1">
                <a:solidFill>
                  <a:srgbClr val="3C78D8"/>
                </a:solidFill>
                <a:latin typeface="Calibri"/>
                <a:ea typeface="Calibri"/>
                <a:cs typeface="Calibri"/>
                <a:sym typeface="Calibri"/>
              </a:rPr>
              <a:t>AI model training</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bill would require AI developers to reveal training material to copyright holders if they have a good faith belief that their work was used to train the model.</a:t>
            </a:r>
            <a:endParaRPr sz="1300">
              <a:solidFill>
                <a:schemeClr val="dk1"/>
              </a:solidFill>
              <a:latin typeface="Calibri"/>
              <a:ea typeface="Calibri"/>
              <a:cs typeface="Calibri"/>
              <a:sym typeface="Calibri"/>
            </a:endParaRPr>
          </a:p>
        </p:txBody>
      </p:sp>
      <p:sp>
        <p:nvSpPr>
          <p:cNvPr id="155" name="Google Shape;155;p25"/>
          <p:cNvSpPr txBox="1"/>
          <p:nvPr/>
        </p:nvSpPr>
        <p:spPr>
          <a:xfrm>
            <a:off x="91750" y="3776075"/>
            <a:ext cx="4432800" cy="1018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Anthropic</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tool for connecting AI assistants to external data</a:t>
            </a:r>
            <a:r>
              <a:rPr lang="en" sz="1300">
                <a:solidFill>
                  <a:schemeClr val="dk1"/>
                </a:solidFill>
                <a:latin typeface="Calibri"/>
                <a:ea typeface="Calibri"/>
                <a:cs typeface="Calibri"/>
                <a:sym typeface="Calibri"/>
              </a:rPr>
              <a:t> sources called the </a:t>
            </a:r>
            <a:r>
              <a:rPr lang="en" sz="1300" b="1">
                <a:solidFill>
                  <a:srgbClr val="FF0000"/>
                </a:solidFill>
                <a:latin typeface="Calibri"/>
                <a:ea typeface="Calibri"/>
                <a:cs typeface="Calibri"/>
                <a:sym typeface="Calibri"/>
              </a:rPr>
              <a:t>Model Context Protocol (mCP)</a:t>
            </a:r>
            <a:r>
              <a:rPr lang="en" sz="1300">
                <a:solidFill>
                  <a:schemeClr val="dk1"/>
                </a:solidFill>
                <a:latin typeface="Calibri"/>
                <a:ea typeface="Calibri"/>
                <a:cs typeface="Calibri"/>
                <a:sym typeface="Calibri"/>
              </a:rPr>
              <a:t>. It is an </a:t>
            </a:r>
            <a:r>
              <a:rPr lang="en" sz="1300" b="1">
                <a:solidFill>
                  <a:srgbClr val="3C78D8"/>
                </a:solidFill>
                <a:latin typeface="Calibri"/>
                <a:ea typeface="Calibri"/>
                <a:cs typeface="Calibri"/>
                <a:sym typeface="Calibri"/>
              </a:rPr>
              <a:t>open source standard</a:t>
            </a:r>
            <a:r>
              <a:rPr lang="en" sz="1300">
                <a:solidFill>
                  <a:schemeClr val="dk1"/>
                </a:solidFill>
                <a:latin typeface="Calibri"/>
                <a:ea typeface="Calibri"/>
                <a:cs typeface="Calibri"/>
                <a:sym typeface="Calibri"/>
              </a:rPr>
              <a:t> for any model to draw data from business tools and software or content repositories. Anthropic has also shared </a:t>
            </a:r>
            <a:r>
              <a:rPr lang="en" sz="1300" b="1">
                <a:solidFill>
                  <a:srgbClr val="3C78D8"/>
                </a:solidFill>
                <a:latin typeface="Calibri"/>
                <a:ea typeface="Calibri"/>
                <a:cs typeface="Calibri"/>
                <a:sym typeface="Calibri"/>
              </a:rPr>
              <a:t>pre-built mCP servers for Google Drive, Slack, and GitHub</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p:txBody>
      </p:sp>
      <p:sp>
        <p:nvSpPr>
          <p:cNvPr id="156" name="Google Shape;156;p25"/>
          <p:cNvSpPr txBox="1"/>
          <p:nvPr/>
        </p:nvSpPr>
        <p:spPr>
          <a:xfrm>
            <a:off x="4634675" y="196725"/>
            <a:ext cx="44328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AWS multi-agent orchestrator</a:t>
            </a:r>
            <a:r>
              <a:rPr lang="en" sz="1300">
                <a:solidFill>
                  <a:schemeClr val="dk1"/>
                </a:solidFill>
                <a:latin typeface="Calibri"/>
                <a:ea typeface="Calibri"/>
                <a:cs typeface="Calibri"/>
                <a:sym typeface="Calibri"/>
              </a:rPr>
              <a:t> - new open-source multi-agent AI framework (python &amp; TypeScript)</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https://github.com/awslabs/multi-agent-orchestrator</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p:txBody>
      </p:sp>
      <p:sp>
        <p:nvSpPr>
          <p:cNvPr id="157" name="Google Shape;157;p25"/>
          <p:cNvSpPr txBox="1"/>
          <p:nvPr/>
        </p:nvSpPr>
        <p:spPr>
          <a:xfrm>
            <a:off x="4634675" y="887050"/>
            <a:ext cx="4432800" cy="895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Boltz.One</a:t>
            </a:r>
            <a:r>
              <a:rPr lang="en" sz="1300">
                <a:solidFill>
                  <a:schemeClr val="dk1"/>
                </a:solidFill>
                <a:latin typeface="Calibri"/>
                <a:ea typeface="Calibri"/>
                <a:cs typeface="Calibri"/>
                <a:sym typeface="Calibri"/>
              </a:rPr>
              <a:t> - open-source model for biomolecular structure prediction achieves AlphaFold 3 level accuracy. Open and commercially available - </a:t>
            </a:r>
            <a:r>
              <a:rPr lang="en" sz="900" u="sng">
                <a:solidFill>
                  <a:schemeClr val="hlink"/>
                </a:solidFill>
                <a:latin typeface="Calibri"/>
                <a:ea typeface="Calibri"/>
                <a:cs typeface="Calibri"/>
                <a:sym typeface="Calibri"/>
                <a:hlinkClick r:id="rId4"/>
              </a:rPr>
              <a:t>https://blog.stackademic.com/boltz-1-open-source-biomolecular-interaction-modeling-with-python-and-r-code-tool-playground-77e1e660294b</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58" name="Google Shape;158;p25"/>
          <p:cNvSpPr txBox="1"/>
          <p:nvPr/>
        </p:nvSpPr>
        <p:spPr>
          <a:xfrm>
            <a:off x="4634675" y="1830163"/>
            <a:ext cx="44328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Llava 01</a:t>
            </a:r>
            <a:r>
              <a:rPr lang="en" sz="1300">
                <a:solidFill>
                  <a:schemeClr val="dk1"/>
                </a:solidFill>
                <a:latin typeface="Calibri"/>
                <a:ea typeface="Calibri"/>
                <a:cs typeface="Calibri"/>
                <a:sym typeface="Calibri"/>
              </a:rPr>
              <a:t> (11B, China) - a new VLM (visual language model) with reasoning capabilities </a:t>
            </a: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https://arxiv.org/abs/2411.10440</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 </a:t>
            </a:r>
            <a:r>
              <a:rPr lang="en" sz="900" u="sng">
                <a:solidFill>
                  <a:schemeClr val="hlink"/>
                </a:solidFill>
                <a:latin typeface="Calibri"/>
                <a:ea typeface="Calibri"/>
                <a:cs typeface="Calibri"/>
                <a:sym typeface="Calibri"/>
                <a:hlinkClick r:id="rId6"/>
              </a:rPr>
              <a:t>https://huggingface.co/blog/mikelabs/llava-o1-let-vision-language-models-reason</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1300">
                <a:solidFill>
                  <a:schemeClr val="dk1"/>
                </a:solidFill>
                <a:latin typeface="Calibri"/>
                <a:ea typeface="Calibri"/>
                <a:cs typeface="Calibri"/>
                <a:sym typeface="Calibri"/>
              </a:rPr>
              <a:t>It outperforms Gemini 1.5, GPT-4, and Llama 3 in reasoning</a:t>
            </a:r>
            <a:endParaRPr sz="1300">
              <a:solidFill>
                <a:schemeClr val="dk1"/>
              </a:solidFill>
              <a:latin typeface="Calibri"/>
              <a:ea typeface="Calibri"/>
              <a:cs typeface="Calibri"/>
              <a:sym typeface="Calibri"/>
            </a:endParaRPr>
          </a:p>
        </p:txBody>
      </p:sp>
      <p:sp>
        <p:nvSpPr>
          <p:cNvPr id="159" name="Google Shape;159;p25"/>
          <p:cNvSpPr txBox="1"/>
          <p:nvPr/>
        </p:nvSpPr>
        <p:spPr>
          <a:xfrm>
            <a:off x="4634675" y="2650625"/>
            <a:ext cx="4432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Open Canvas</a:t>
            </a:r>
            <a:r>
              <a:rPr lang="en" sz="1300">
                <a:solidFill>
                  <a:schemeClr val="dk1"/>
                </a:solidFill>
                <a:latin typeface="Calibri"/>
                <a:ea typeface="Calibri"/>
                <a:cs typeface="Calibri"/>
                <a:sym typeface="Calibri"/>
              </a:rPr>
              <a:t> </a:t>
            </a:r>
            <a:r>
              <a:rPr lang="en" sz="1300" u="sng">
                <a:solidFill>
                  <a:schemeClr val="hlink"/>
                </a:solidFill>
                <a:latin typeface="Calibri"/>
                <a:ea typeface="Calibri"/>
                <a:cs typeface="Calibri"/>
                <a:sym typeface="Calibri"/>
                <a:hlinkClick r:id="rId7"/>
              </a:rPr>
              <a:t>https://github.com/langchain-ai/open-canvas</a:t>
            </a:r>
            <a:r>
              <a:rPr lang="en" sz="1300">
                <a:solidFill>
                  <a:schemeClr val="dk1"/>
                </a:solidFill>
                <a:latin typeface="Calibri"/>
                <a:ea typeface="Calibri"/>
                <a:cs typeface="Calibri"/>
                <a:sym typeface="Calibri"/>
              </a:rPr>
              <a:t> offers an open-source UI for working with LLMs (like Llama3). It uses a </a:t>
            </a:r>
            <a:r>
              <a:rPr lang="en" sz="1300" b="1">
                <a:solidFill>
                  <a:srgbClr val="FF0000"/>
                </a:solidFill>
                <a:latin typeface="Calibri"/>
                <a:ea typeface="Calibri"/>
                <a:cs typeface="Calibri"/>
                <a:sym typeface="Calibri"/>
              </a:rPr>
              <a:t>reflection AI agent</a:t>
            </a:r>
            <a:r>
              <a:rPr lang="en" sz="1300">
                <a:solidFill>
                  <a:schemeClr val="dk1"/>
                </a:solidFill>
                <a:latin typeface="Calibri"/>
                <a:ea typeface="Calibri"/>
                <a:cs typeface="Calibri"/>
                <a:sym typeface="Calibri"/>
              </a:rPr>
              <a:t> to store style rules and user insights, enhancing workflow integration and collaboration.</a:t>
            </a:r>
            <a:endParaRPr sz="1300">
              <a:solidFill>
                <a:schemeClr val="dk1"/>
              </a:solidFill>
              <a:latin typeface="Calibri"/>
              <a:ea typeface="Calibri"/>
              <a:cs typeface="Calibri"/>
              <a:sym typeface="Calibri"/>
            </a:endParaRPr>
          </a:p>
        </p:txBody>
      </p:sp>
      <p:sp>
        <p:nvSpPr>
          <p:cNvPr id="160" name="Google Shape;160;p25"/>
          <p:cNvSpPr txBox="1"/>
          <p:nvPr/>
        </p:nvSpPr>
        <p:spPr>
          <a:xfrm>
            <a:off x="4634675" y="3532575"/>
            <a:ext cx="443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Google Gemini Live</a:t>
            </a:r>
            <a:r>
              <a:rPr lang="en" sz="1300">
                <a:solidFill>
                  <a:schemeClr val="dk1"/>
                </a:solidFill>
                <a:latin typeface="Calibri"/>
                <a:ea typeface="Calibri"/>
                <a:cs typeface="Calibri"/>
                <a:sym typeface="Calibri"/>
              </a:rPr>
              <a:t> - an AI voice assistant that allows users to have natural conversations with Gemini</a:t>
            </a:r>
            <a:endParaRPr sz="1300">
              <a:solidFill>
                <a:schemeClr val="dk1"/>
              </a:solidFill>
              <a:latin typeface="Calibri"/>
              <a:ea typeface="Calibri"/>
              <a:cs typeface="Calibri"/>
              <a:sym typeface="Calibri"/>
            </a:endParaRPr>
          </a:p>
        </p:txBody>
      </p:sp>
      <p:sp>
        <p:nvSpPr>
          <p:cNvPr id="161" name="Google Shape;161;p25"/>
          <p:cNvSpPr txBox="1"/>
          <p:nvPr/>
        </p:nvSpPr>
        <p:spPr>
          <a:xfrm>
            <a:off x="4634675" y="4014325"/>
            <a:ext cx="4432800" cy="109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Ai2 (nonprofit AI research by Microsoft co-founder Paul Allen), released OLMo 2 ("open language model") - 7B &amp; 13B - competitive with Meta Llama-3.1.</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u="sng">
                <a:solidFill>
                  <a:schemeClr val="hlink"/>
                </a:solidFill>
                <a:latin typeface="Calibri"/>
                <a:ea typeface="Calibri"/>
                <a:cs typeface="Calibri"/>
                <a:sym typeface="Calibri"/>
                <a:hlinkClick r:id="rId8"/>
              </a:rPr>
              <a:t>https://allenai.org/olmo</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9"/>
              </a:rPr>
              <a:t>https://techcrunch.com/2024/11/26/ai2-releases-new-language-models-competitive-with-metas-llama/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6"/>
          <p:cNvSpPr txBox="1"/>
          <p:nvPr/>
        </p:nvSpPr>
        <p:spPr>
          <a:xfrm>
            <a:off x="91750" y="22650"/>
            <a:ext cx="4237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 Sora Leaked</a:t>
            </a:r>
            <a:endParaRPr sz="2000" b="1">
              <a:solidFill>
                <a:schemeClr val="dk1"/>
              </a:solidFill>
              <a:latin typeface="Calibri"/>
              <a:ea typeface="Calibri"/>
              <a:cs typeface="Calibri"/>
              <a:sym typeface="Calibri"/>
            </a:endParaRPr>
          </a:p>
        </p:txBody>
      </p:sp>
      <p:sp>
        <p:nvSpPr>
          <p:cNvPr id="167" name="Google Shape;167;p26"/>
          <p:cNvSpPr txBox="1"/>
          <p:nvPr/>
        </p:nvSpPr>
        <p:spPr>
          <a:xfrm>
            <a:off x="91750" y="400175"/>
            <a:ext cx="44286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14300" algn="l" rtl="0">
              <a:spcBef>
                <a:spcPts val="0"/>
              </a:spcBef>
              <a:spcAft>
                <a:spcPts val="0"/>
              </a:spcAft>
              <a:buClr>
                <a:schemeClr val="dk1"/>
              </a:buClr>
              <a:buSzPts val="900"/>
              <a:buFont typeface="Calibri"/>
              <a:buChar char="●"/>
            </a:pPr>
            <a:r>
              <a:rPr lang="en" sz="1200" b="1">
                <a:solidFill>
                  <a:srgbClr val="FF0000"/>
                </a:solidFill>
                <a:latin typeface="Calibri"/>
                <a:ea typeface="Calibri"/>
                <a:cs typeface="Calibri"/>
                <a:sym typeface="Calibri"/>
              </a:rPr>
              <a:t>OpenAI’s Sora, a text-to-video AI model</a:t>
            </a:r>
            <a:r>
              <a:rPr lang="en" sz="1200">
                <a:solidFill>
                  <a:schemeClr val="dk1"/>
                </a:solidFill>
                <a:latin typeface="Calibri"/>
                <a:ea typeface="Calibri"/>
                <a:cs typeface="Calibri"/>
                <a:sym typeface="Calibri"/>
              </a:rPr>
              <a:t>, has been leaked by a group of artists who were granted early access</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leaked version of Sora was temporarily available on a Hugging Face repository and several videos generated using the model were shared online before OpenAI shut it down</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leaked videos showcase Sora's ability to create highly realistic and creative videos, but also reveal some inconsistencies and areas for improvement.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OpenAI's Sora was originally released in </a:t>
            </a:r>
            <a:r>
              <a:rPr lang="en" sz="1200" b="1">
                <a:solidFill>
                  <a:srgbClr val="FF0000"/>
                </a:solidFill>
                <a:latin typeface="Calibri"/>
                <a:ea typeface="Calibri"/>
                <a:cs typeface="Calibri"/>
                <a:sym typeface="Calibri"/>
              </a:rPr>
              <a:t>February of 2024</a:t>
            </a:r>
            <a:r>
              <a:rPr lang="en" sz="1200">
                <a:solidFill>
                  <a:schemeClr val="dk1"/>
                </a:solidFill>
                <a:latin typeface="Calibri"/>
                <a:ea typeface="Calibri"/>
                <a:cs typeface="Calibri"/>
                <a:sym typeface="Calibri"/>
              </a:rPr>
              <a:t>, but only a private release was made available. A public release has not been made at this time.</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artists, who were tasked with red teaming and providing feedback, released an open letter explaining their reasons for the leak. They objected to unpaid labor for a $150B company, have concerns about Sora's potential to replace artists without fair compensation, and having limited control over the creative process and use of generated content. They believed that the early access program was more about PR and less about genuine collaboration with artists</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leak has sparked discussions about artists' rights, fair compensation for use of their work in AI training data, and the ethics of AI development</a:t>
            </a:r>
            <a:endParaRPr sz="1200">
              <a:solidFill>
                <a:schemeClr val="dk1"/>
              </a:solidFill>
              <a:latin typeface="Calibri"/>
              <a:ea typeface="Calibri"/>
              <a:cs typeface="Calibri"/>
              <a:sym typeface="Calibri"/>
            </a:endParaRPr>
          </a:p>
          <a:p>
            <a:pPr marL="228600" lvl="0" indent="-114300" algn="l" rtl="0">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leakers encourage the use of open-source AI tools and artist-controlled datasets</a:t>
            </a:r>
            <a:endParaRPr sz="1200">
              <a:solidFill>
                <a:schemeClr val="dk1"/>
              </a:solidFill>
              <a:latin typeface="Calibri"/>
              <a:ea typeface="Calibri"/>
              <a:cs typeface="Calibri"/>
              <a:sym typeface="Calibri"/>
            </a:endParaRPr>
          </a:p>
        </p:txBody>
      </p:sp>
      <p:pic>
        <p:nvPicPr>
          <p:cNvPr id="168" name="Google Shape;168;p26"/>
          <p:cNvPicPr preferRelativeResize="0"/>
          <p:nvPr/>
        </p:nvPicPr>
        <p:blipFill>
          <a:blip r:embed="rId3">
            <a:alphaModFix/>
          </a:blip>
          <a:stretch>
            <a:fillRect/>
          </a:stretch>
        </p:blipFill>
        <p:spPr>
          <a:xfrm>
            <a:off x="5398475" y="400175"/>
            <a:ext cx="2847975" cy="1600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7"/>
          <p:cNvSpPr txBox="1"/>
          <p:nvPr/>
        </p:nvSpPr>
        <p:spPr>
          <a:xfrm>
            <a:off x="91750" y="22650"/>
            <a:ext cx="33156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Andrej Karpathy</a:t>
            </a:r>
            <a:endParaRPr sz="2000" b="1">
              <a:solidFill>
                <a:schemeClr val="dk1"/>
              </a:solidFill>
              <a:latin typeface="Calibri"/>
              <a:ea typeface="Calibri"/>
              <a:cs typeface="Calibri"/>
              <a:sym typeface="Calibri"/>
            </a:endParaRPr>
          </a:p>
        </p:txBody>
      </p:sp>
      <p:sp>
        <p:nvSpPr>
          <p:cNvPr id="174" name="Google Shape;174;p27"/>
          <p:cNvSpPr txBox="1"/>
          <p:nvPr/>
        </p:nvSpPr>
        <p:spPr>
          <a:xfrm>
            <a:off x="91750" y="400175"/>
            <a:ext cx="44391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46050" algn="l" rtl="0">
              <a:spcBef>
                <a:spcPts val="0"/>
              </a:spcBef>
              <a:spcAft>
                <a:spcPts val="0"/>
              </a:spcAft>
              <a:buSzPts val="1400"/>
              <a:buFont typeface="Calibri"/>
              <a:buChar char="●"/>
            </a:pPr>
            <a:r>
              <a:rPr lang="en" sz="1300" b="1">
                <a:solidFill>
                  <a:srgbClr val="FF0000"/>
                </a:solidFill>
                <a:latin typeface="Calibri"/>
                <a:ea typeface="Calibri"/>
                <a:cs typeface="Calibri"/>
                <a:sym typeface="Calibri"/>
              </a:rPr>
              <a:t>Andrej Karpathy on the importance of extremely smaller-sized distilled models</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46050" algn="l" rtl="0">
              <a:spcBef>
                <a:spcPts val="0"/>
              </a:spcBef>
              <a:spcAft>
                <a:spcPts val="0"/>
              </a:spcAft>
              <a:buSzPts val="1400"/>
              <a:buFont typeface="Calibri"/>
              <a:buChar char="●"/>
            </a:pPr>
            <a:r>
              <a:rPr lang="en" sz="1300">
                <a:solidFill>
                  <a:schemeClr val="dk1"/>
                </a:solidFill>
                <a:latin typeface="Calibri"/>
                <a:ea typeface="Calibri"/>
                <a:cs typeface="Calibri"/>
                <a:sym typeface="Calibri"/>
              </a:rPr>
              <a:t>Cognitive core maybe small - even 1Bn param model should be good enough </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https://x.com/rohanpaul_ai/status/1846242281973486063</a:t>
            </a:r>
            <a:r>
              <a:rPr lang="en" sz="10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46050" algn="l" rtl="0">
              <a:spcBef>
                <a:spcPts val="0"/>
              </a:spcBef>
              <a:spcAft>
                <a:spcPts val="0"/>
              </a:spcAft>
              <a:buSzPts val="1400"/>
              <a:buChar char="●"/>
            </a:pPr>
            <a:r>
              <a:rPr lang="en" sz="1300">
                <a:solidFill>
                  <a:schemeClr val="dk1"/>
                </a:solidFill>
                <a:latin typeface="Calibri"/>
                <a:ea typeface="Calibri"/>
                <a:cs typeface="Calibri"/>
                <a:sym typeface="Calibri"/>
              </a:rPr>
              <a:t>Original Video (</a:t>
            </a:r>
            <a:r>
              <a:rPr lang="en" sz="1050">
                <a:solidFill>
                  <a:schemeClr val="dk1"/>
                </a:solidFill>
                <a:latin typeface="Roboto"/>
                <a:ea typeface="Roboto"/>
                <a:cs typeface="Roboto"/>
                <a:sym typeface="Roboto"/>
              </a:rPr>
              <a:t>Sep 5, 2024 )</a:t>
            </a:r>
            <a:r>
              <a:rPr lang="en" sz="1300">
                <a:solidFill>
                  <a:schemeClr val="dk1"/>
                </a:solidFill>
                <a:latin typeface="Calibri"/>
                <a:ea typeface="Calibri"/>
                <a:cs typeface="Calibri"/>
                <a:sym typeface="Calibri"/>
              </a:rPr>
              <a:t>: No Priors: AI, Machine Learning, Tech, &amp; Startups</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4"/>
              </a:rPr>
              <a:t>https://www.youtube.com/watch?v=hM_h0UA7upI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Self-Driving cars can provide fully autonomous rides - transition is expected within the next few years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Karpathy believes Tesla is ahead of Waymo due to its focus on solving the software problem through massive data collection and end-to-end deep learning, while Waymo is hindered by its reliance on expensive hardware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Tesla is using expensive sensors like LiDAR at training time to distill information into a vision-only system for deployment</a:t>
            </a:r>
            <a:endParaRPr sz="1300">
              <a:solidFill>
                <a:schemeClr val="dk1"/>
              </a:solidFill>
              <a:latin typeface="Calibri"/>
              <a:ea typeface="Calibri"/>
              <a:cs typeface="Calibri"/>
              <a:sym typeface="Calibri"/>
            </a:endParaRPr>
          </a:p>
        </p:txBody>
      </p:sp>
      <p:sp>
        <p:nvSpPr>
          <p:cNvPr id="175" name="Google Shape;175;p27"/>
          <p:cNvSpPr txBox="1"/>
          <p:nvPr/>
        </p:nvSpPr>
        <p:spPr>
          <a:xfrm>
            <a:off x="4629550" y="2655625"/>
            <a:ext cx="4439100" cy="221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transformer architecture, loss functions, datasets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Transformers exhibit impressive memorization capabilities, surpassing humans in certain cognitive aspects.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Karpathy believes that gradient-based optimization in transformers might be more efficient than learning mechanisms in the human brain.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 Augmentation of Education is inevitable. Importance of STEM education (Science, Technology, Engineering, Math)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Eureka (Karpathy's AI Education Company) - first course aims to provide a deep understanding of AI concepts and is expected to launch early next year.</a:t>
            </a:r>
            <a:endParaRPr sz="1300">
              <a:solidFill>
                <a:schemeClr val="dk1"/>
              </a:solidFill>
              <a:latin typeface="Calibri"/>
              <a:ea typeface="Calibri"/>
              <a:cs typeface="Calibri"/>
              <a:sym typeface="Calibri"/>
            </a:endParaRPr>
          </a:p>
        </p:txBody>
      </p:sp>
      <p:pic>
        <p:nvPicPr>
          <p:cNvPr id="176" name="Google Shape;176;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5049" y="57725"/>
            <a:ext cx="4408098" cy="236233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8"/>
          <p:cNvSpPr txBox="1"/>
          <p:nvPr/>
        </p:nvSpPr>
        <p:spPr>
          <a:xfrm>
            <a:off x="91750" y="22650"/>
            <a:ext cx="443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Ollama Tool Calling</a:t>
            </a:r>
            <a:endParaRPr sz="2000" b="1">
              <a:solidFill>
                <a:schemeClr val="dk1"/>
              </a:solidFill>
              <a:latin typeface="Calibri"/>
              <a:ea typeface="Calibri"/>
              <a:cs typeface="Calibri"/>
              <a:sym typeface="Calibri"/>
            </a:endParaRPr>
          </a:p>
        </p:txBody>
      </p:sp>
      <p:sp>
        <p:nvSpPr>
          <p:cNvPr id="182" name="Google Shape;182;p28"/>
          <p:cNvSpPr txBox="1"/>
          <p:nvPr/>
        </p:nvSpPr>
        <p:spPr>
          <a:xfrm>
            <a:off x="91750" y="467575"/>
            <a:ext cx="4439100" cy="322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In this video - </a:t>
            </a:r>
            <a:r>
              <a:rPr lang="en" sz="1000" u="sng">
                <a:solidFill>
                  <a:schemeClr val="hlink"/>
                </a:solidFill>
                <a:latin typeface="Calibri"/>
                <a:ea typeface="Calibri"/>
                <a:cs typeface="Calibri"/>
                <a:sym typeface="Calibri"/>
                <a:hlinkClick r:id="rId3"/>
              </a:rPr>
              <a:t>https://www.youtube.com/watch?v=QzRPtorrZVo</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457200" lvl="0" indent="0" algn="l" rtl="0">
              <a:spcBef>
                <a:spcPts val="0"/>
              </a:spcBef>
              <a:spcAft>
                <a:spcPts val="0"/>
              </a:spcAft>
              <a:buNone/>
            </a:pPr>
            <a:r>
              <a:rPr lang="en" sz="1300">
                <a:solidFill>
                  <a:schemeClr val="dk1"/>
                </a:solidFill>
                <a:latin typeface="Calibri"/>
                <a:ea typeface="Calibri"/>
                <a:cs typeface="Calibri"/>
                <a:sym typeface="Calibri"/>
              </a:rPr>
              <a:t>Mervin Praison explains how to integrate Python functions with the Ollama LLM using a feature called "</a:t>
            </a:r>
            <a:r>
              <a:rPr lang="en" sz="1300" b="1">
                <a:solidFill>
                  <a:srgbClr val="FF0000"/>
                </a:solidFill>
                <a:latin typeface="Calibri"/>
                <a:ea typeface="Calibri"/>
                <a:cs typeface="Calibri"/>
                <a:sym typeface="Calibri"/>
              </a:rPr>
              <a:t>tool calling</a:t>
            </a:r>
            <a:r>
              <a:rPr lang="en" sz="1300">
                <a:solidFill>
                  <a:schemeClr val="dk1"/>
                </a:solidFill>
                <a:latin typeface="Calibri"/>
                <a:ea typeface="Calibri"/>
                <a:cs typeface="Calibri"/>
                <a:sym typeface="Calibri"/>
              </a:rPr>
              <a:t>".</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code is here: </a:t>
            </a:r>
            <a:r>
              <a:rPr lang="en" sz="1000" u="sng">
                <a:solidFill>
                  <a:schemeClr val="hlink"/>
                </a:solidFill>
                <a:latin typeface="Calibri"/>
                <a:ea typeface="Calibri"/>
                <a:cs typeface="Calibri"/>
                <a:sym typeface="Calibri"/>
                <a:hlinkClick r:id="rId4"/>
              </a:rPr>
              <a:t>https://mer.vin/2024/11/ollama-tools-call/</a:t>
            </a:r>
            <a:endParaRPr sz="10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He starts by demonstrating how to create a custom tool to fetch stock prices using the Yahoo Finance library. He then shows how to register this tool with Ollama and use it to answer questions like "What is the stock price of Apple?".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Next, he explains how to use asynchronous tools for tasks like adding or subtracting numbers.</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Finally, he demonstrates how to use existing Python functions, such as the requests library for making web requests, as tools in Ollama. He shows how to use this to fetch the HTML content of a web page.</a:t>
            </a:r>
            <a:endParaRPr sz="1300">
              <a:solidFill>
                <a:schemeClr val="dk1"/>
              </a:solidFill>
              <a:latin typeface="Calibri"/>
              <a:ea typeface="Calibri"/>
              <a:cs typeface="Calibri"/>
              <a:sym typeface="Calibri"/>
            </a:endParaRPr>
          </a:p>
          <a:p>
            <a:pPr marL="457200" lvl="0" indent="-31115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Note: that all major vendors (OpenAI, Gemini, Claude) also offer function calling (tool calling, tool use, ...)</a:t>
            </a:r>
            <a:endParaRPr sz="1300">
              <a:solidFill>
                <a:schemeClr val="dk1"/>
              </a:solidFill>
              <a:latin typeface="Calibri"/>
              <a:ea typeface="Calibri"/>
              <a:cs typeface="Calibri"/>
              <a:sym typeface="Calibri"/>
            </a:endParaRPr>
          </a:p>
        </p:txBody>
      </p:sp>
      <p:pic>
        <p:nvPicPr>
          <p:cNvPr id="183" name="Google Shape;183;p28"/>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91750" y="3750969"/>
            <a:ext cx="2178677" cy="1234050"/>
          </a:xfrm>
          <a:prstGeom prst="rect">
            <a:avLst/>
          </a:prstGeom>
          <a:noFill/>
          <a:ln>
            <a:noFill/>
          </a:ln>
        </p:spPr>
      </p:pic>
      <p:sp>
        <p:nvSpPr>
          <p:cNvPr id="184" name="Google Shape;184;p28"/>
          <p:cNvSpPr txBox="1"/>
          <p:nvPr/>
        </p:nvSpPr>
        <p:spPr>
          <a:xfrm>
            <a:off x="4630400" y="80304"/>
            <a:ext cx="4439100" cy="4759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import ollama</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import yfinance as yf</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from typing import Dict, Any, Callable</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def </a:t>
            </a:r>
            <a:r>
              <a:rPr lang="en" sz="700" b="1">
                <a:solidFill>
                  <a:srgbClr val="3C78D8"/>
                </a:solidFill>
                <a:latin typeface="Roboto Mono"/>
                <a:ea typeface="Roboto Mono"/>
                <a:cs typeface="Roboto Mono"/>
                <a:sym typeface="Roboto Mono"/>
              </a:rPr>
              <a:t>get_stock_price</a:t>
            </a:r>
            <a:r>
              <a:rPr lang="en" sz="700">
                <a:solidFill>
                  <a:schemeClr val="dk1"/>
                </a:solidFill>
                <a:latin typeface="Roboto Mono"/>
                <a:ea typeface="Roboto Mono"/>
                <a:cs typeface="Roboto Mono"/>
                <a:sym typeface="Roboto Mono"/>
              </a:rPr>
              <a:t>(symbol: str) -&gt; float:</a:t>
            </a:r>
            <a:endParaRPr sz="7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700">
                <a:solidFill>
                  <a:schemeClr val="dk1"/>
                </a:solidFill>
                <a:latin typeface="Roboto Mono"/>
                <a:ea typeface="Roboto Mono"/>
                <a:cs typeface="Roboto Mono"/>
                <a:sym typeface="Roboto Mono"/>
              </a:rPr>
              <a:t>    #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return fast_info.last_price</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raise Exception("Could not find valid price data")</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b="1">
                <a:solidFill>
                  <a:srgbClr val="3C78D8"/>
                </a:solidFill>
                <a:latin typeface="Roboto Mono"/>
                <a:ea typeface="Roboto Mono"/>
                <a:cs typeface="Roboto Mono"/>
                <a:sym typeface="Roboto Mono"/>
              </a:rPr>
              <a:t>get_stock_price_tool</a:t>
            </a:r>
            <a:r>
              <a:rPr lang="en" sz="700">
                <a:solidFill>
                  <a:schemeClr val="dk1"/>
                </a:solidFill>
                <a:latin typeface="Roboto Mono"/>
                <a:ea typeface="Roboto Mono"/>
                <a:cs typeface="Roboto Mono"/>
                <a:sym typeface="Roboto Mono"/>
              </a:rPr>
              <a:t> = {    # tool definition</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'type': 'function',</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'function':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'name': '</a:t>
            </a:r>
            <a:r>
              <a:rPr lang="en" sz="700" b="1">
                <a:solidFill>
                  <a:srgbClr val="3C78D8"/>
                </a:solidFill>
                <a:latin typeface="Roboto Mono"/>
                <a:ea typeface="Roboto Mono"/>
                <a:cs typeface="Roboto Mono"/>
                <a:sym typeface="Roboto Mono"/>
              </a:rPr>
              <a:t>get_stock_price</a:t>
            </a:r>
            <a:r>
              <a:rPr lang="en" sz="700">
                <a:solidFill>
                  <a:schemeClr val="dk1"/>
                </a:solidFill>
                <a:latin typeface="Roboto Mono"/>
                <a:ea typeface="Roboto Mono"/>
                <a:cs typeface="Roboto Mono"/>
                <a:sym typeface="Roboto Mono"/>
              </a:rPr>
              <a: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'description': 'Get the current stock price for any symbol',</a:t>
            </a:r>
            <a:endParaRPr sz="7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700">
                <a:solidFill>
                  <a:schemeClr val="dk1"/>
                </a:solidFill>
                <a:latin typeface="Roboto Mono"/>
                <a:ea typeface="Roboto Mono"/>
                <a:cs typeface="Roboto Mono"/>
                <a:sym typeface="Roboto Mono"/>
              </a:rPr>
              <a:t>        'parameters': {'type':'object',</a:t>
            </a:r>
            <a:endParaRPr sz="7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700">
                <a:solidFill>
                  <a:schemeClr val="dk1"/>
                </a:solidFill>
                <a:latin typeface="Roboto Mono"/>
                <a:ea typeface="Roboto Mono"/>
                <a:cs typeface="Roboto Mono"/>
                <a:sym typeface="Roboto Mono"/>
              </a:rPr>
              <a:t>            'required': ['symbol'],</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'properties': {</a:t>
            </a:r>
            <a:endParaRPr sz="7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700">
                <a:solidFill>
                  <a:schemeClr val="dk1"/>
                </a:solidFill>
                <a:latin typeface="Roboto Mono"/>
                <a:ea typeface="Roboto Mono"/>
                <a:cs typeface="Roboto Mono"/>
                <a:sym typeface="Roboto Mono"/>
              </a:rPr>
              <a:t>                'symbol': {'type': 'string',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'description': 'The stock symbol (e.g., AAPL, GOOGL)'},</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prompt = 'What is the current stock price of Apple?'</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print('Prompt:', prompt)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available_functions:Dict[str,Callable] = {'get_stock_price':get_stock_price,}</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response = </a:t>
            </a:r>
            <a:r>
              <a:rPr lang="en" sz="700" b="1">
                <a:solidFill>
                  <a:srgbClr val="3C78D8"/>
                </a:solidFill>
                <a:latin typeface="Roboto Mono"/>
                <a:ea typeface="Roboto Mono"/>
                <a:cs typeface="Roboto Mono"/>
                <a:sym typeface="Roboto Mono"/>
              </a:rPr>
              <a:t>ollama.chat</a:t>
            </a:r>
            <a:r>
              <a:rPr lang="en" sz="700">
                <a:solidFill>
                  <a:schemeClr val="dk1"/>
                </a:solidFill>
                <a:latin typeface="Roboto Mono"/>
                <a:ea typeface="Roboto Mono"/>
                <a:cs typeface="Roboto Mono"/>
                <a:sym typeface="Roboto Mono"/>
              </a:rPr>
              <a: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'llama3.2',</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messages=[{'role': 'user', 'content': prompt}],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a:t>
            </a:r>
            <a:r>
              <a:rPr lang="en" sz="700" b="1">
                <a:solidFill>
                  <a:srgbClr val="3C78D8"/>
                </a:solidFill>
                <a:latin typeface="Roboto Mono"/>
                <a:ea typeface="Roboto Mono"/>
                <a:cs typeface="Roboto Mono"/>
                <a:sym typeface="Roboto Mono"/>
              </a:rPr>
              <a:t>tools=[get_stock_price_tool]</a:t>
            </a:r>
            <a:r>
              <a:rPr lang="en" sz="700">
                <a:solidFill>
                  <a:schemeClr val="dk1"/>
                </a:solidFill>
                <a:latin typeface="Roboto Mono"/>
                <a:ea typeface="Roboto Mono"/>
                <a:cs typeface="Roboto Mono"/>
                <a:sym typeface="Roboto Mono"/>
              </a:rPr>
              <a: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if response.message.tool_calls:</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for tool in response.message.tool_calls:</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if function_to_call := available_functions.get(tool.function.name):</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print('Calling function:', tool.function.name)</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print('Arguments:', tool.function.arguments)</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print('Function output:', function_to_call(**tool.function.arguments))</a:t>
            </a:r>
            <a:endParaRPr sz="7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700">
                <a:solidFill>
                  <a:schemeClr val="dk1"/>
                </a:solidFill>
                <a:latin typeface="Roboto Mono"/>
                <a:ea typeface="Roboto Mono"/>
                <a:cs typeface="Roboto Mono"/>
                <a:sym typeface="Roboto Mono"/>
              </a:rPr>
              <a:t>        else:</a:t>
            </a:r>
            <a:endParaRPr sz="7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700">
                <a:solidFill>
                  <a:schemeClr val="dk1"/>
                </a:solidFill>
                <a:latin typeface="Roboto Mono"/>
                <a:ea typeface="Roboto Mono"/>
                <a:cs typeface="Roboto Mono"/>
                <a:sym typeface="Roboto Mono"/>
              </a:rPr>
              <a:t>            print('Function', tool.function.name, 'not found')</a:t>
            </a:r>
            <a:endParaRPr sz="700">
              <a:solidFill>
                <a:schemeClr val="dk1"/>
              </a:solidFill>
              <a:latin typeface="Roboto Mono"/>
              <a:ea typeface="Roboto Mono"/>
              <a:cs typeface="Roboto Mono"/>
              <a:sym typeface="Roboto Mono"/>
            </a:endParaRPr>
          </a:p>
        </p:txBody>
      </p:sp>
      <p:sp>
        <p:nvSpPr>
          <p:cNvPr id="185" name="Google Shape;185;p28"/>
          <p:cNvSpPr txBox="1"/>
          <p:nvPr/>
        </p:nvSpPr>
        <p:spPr>
          <a:xfrm>
            <a:off x="2322800" y="3750975"/>
            <a:ext cx="21786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Function Calling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 numbers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Crawl URL </a:t>
            </a:r>
            <a:endParaRPr sz="13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9"/>
          <p:cNvSpPr txBox="1"/>
          <p:nvPr/>
        </p:nvSpPr>
        <p:spPr>
          <a:xfrm>
            <a:off x="91750" y="22650"/>
            <a:ext cx="5453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Democracy Might Not Survive the Tech Revolution</a:t>
            </a:r>
            <a:endParaRPr sz="2000" b="1">
              <a:solidFill>
                <a:schemeClr val="dk1"/>
              </a:solidFill>
              <a:latin typeface="Calibri"/>
              <a:ea typeface="Calibri"/>
              <a:cs typeface="Calibri"/>
              <a:sym typeface="Calibri"/>
            </a:endParaRPr>
          </a:p>
        </p:txBody>
      </p:sp>
      <p:sp>
        <p:nvSpPr>
          <p:cNvPr id="191" name="Google Shape;191;p29"/>
          <p:cNvSpPr txBox="1"/>
          <p:nvPr/>
        </p:nvSpPr>
        <p:spPr>
          <a:xfrm>
            <a:off x="91750" y="421720"/>
            <a:ext cx="44391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Peter H. Diamandis</a:t>
            </a:r>
            <a:r>
              <a:rPr lang="en" sz="1200">
                <a:solidFill>
                  <a:schemeClr val="dk1"/>
                </a:solidFill>
                <a:latin typeface="Calibri"/>
                <a:ea typeface="Calibri"/>
                <a:cs typeface="Calibri"/>
                <a:sym typeface="Calibri"/>
              </a:rPr>
              <a:t> interviews </a:t>
            </a:r>
            <a:r>
              <a:rPr lang="en" sz="1200" b="1">
                <a:solidFill>
                  <a:srgbClr val="FF0000"/>
                </a:solidFill>
                <a:latin typeface="Calibri"/>
                <a:ea typeface="Calibri"/>
                <a:cs typeface="Calibri"/>
                <a:sym typeface="Calibri"/>
              </a:rPr>
              <a:t>Salim Ismail </a:t>
            </a:r>
            <a:r>
              <a:rPr lang="en" sz="1200">
                <a:solidFill>
                  <a:schemeClr val="dk1"/>
                </a:solidFill>
                <a:latin typeface="Calibri"/>
                <a:ea typeface="Calibri"/>
                <a:cs typeface="Calibri"/>
                <a:sym typeface="Calibri"/>
              </a:rPr>
              <a:t> - a serial entrepreneur and technology strategist well known for his expertise in Exponential organizations. He is the Founding Executive Director of Singularity University, and the founder and chairman of ExO Works and OpenExO</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https://www.youtube.com/watch?v=u5wvklDW4mg</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a world of rapid technological advancement, our current democratic systems are struggling to keep up.</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 Traditional structures like </a:t>
            </a:r>
            <a:r>
              <a:rPr lang="en" sz="1200" b="1">
                <a:solidFill>
                  <a:srgbClr val="FF0000"/>
                </a:solidFill>
                <a:latin typeface="Calibri"/>
                <a:ea typeface="Calibri"/>
                <a:cs typeface="Calibri"/>
                <a:sym typeface="Calibri"/>
              </a:rPr>
              <a:t>nation-states are becoming obsolete</a:t>
            </a:r>
            <a:r>
              <a:rPr lang="en" sz="1200">
                <a:solidFill>
                  <a:schemeClr val="dk1"/>
                </a:solidFill>
                <a:latin typeface="Calibri"/>
                <a:ea typeface="Calibri"/>
                <a:cs typeface="Calibri"/>
                <a:sym typeface="Calibri"/>
              </a:rPr>
              <a:t>, unable to effectively address global challenges such as climate change.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rise of digital technology and abundance of information has made </a:t>
            </a:r>
            <a:r>
              <a:rPr lang="en" sz="1200" b="1">
                <a:solidFill>
                  <a:srgbClr val="FF0000"/>
                </a:solidFill>
                <a:latin typeface="Calibri"/>
                <a:ea typeface="Calibri"/>
                <a:cs typeface="Calibri"/>
                <a:sym typeface="Calibri"/>
              </a:rPr>
              <a:t>representative government less relevant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future of democracy may lie in </a:t>
            </a:r>
            <a:r>
              <a:rPr lang="en" sz="1200" b="1">
                <a:solidFill>
                  <a:srgbClr val="FF0000"/>
                </a:solidFill>
                <a:latin typeface="Calibri"/>
                <a:ea typeface="Calibri"/>
                <a:cs typeface="Calibri"/>
                <a:sym typeface="Calibri"/>
              </a:rPr>
              <a:t>decentralization and localized governance</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City-states and network states could offer more flexible and responsive alternatives to traditional nation-states.</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These smaller entities would allow for greater self-determination and cater to the unique needs and values of their communities.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are several ways to improve our current democratic systems without resorting to revolution.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Prioritizing local laws over federal ones</a:t>
            </a:r>
            <a:r>
              <a:rPr lang="en" sz="1200">
                <a:solidFill>
                  <a:schemeClr val="dk1"/>
                </a:solidFill>
                <a:latin typeface="Calibri"/>
                <a:ea typeface="Calibri"/>
                <a:cs typeface="Calibri"/>
                <a:sym typeface="Calibri"/>
              </a:rPr>
              <a:t> would allow for greater flexibility and responsiveness to local needs.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Implementing "sunset clauses" for laws would prevent outdated regulations from remaining in effect.</a:t>
            </a:r>
            <a:endParaRPr sz="1200" b="1">
              <a:solidFill>
                <a:srgbClr val="FF0000"/>
              </a:solidFill>
              <a:latin typeface="Calibri"/>
              <a:ea typeface="Calibri"/>
              <a:cs typeface="Calibri"/>
              <a:sym typeface="Calibri"/>
            </a:endParaRPr>
          </a:p>
        </p:txBody>
      </p:sp>
      <p:pic>
        <p:nvPicPr>
          <p:cNvPr id="192" name="Google Shape;192;p2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40450" y="653850"/>
            <a:ext cx="1476801" cy="1140125"/>
          </a:xfrm>
          <a:prstGeom prst="rect">
            <a:avLst/>
          </a:prstGeom>
          <a:noFill/>
          <a:ln w="9525" cap="flat" cmpd="sng">
            <a:solidFill>
              <a:srgbClr val="FF0000"/>
            </a:solidFill>
            <a:prstDash val="solid"/>
            <a:round/>
            <a:headEnd type="none" w="sm" len="sm"/>
            <a:tailEnd type="none" w="sm" len="sm"/>
          </a:ln>
        </p:spPr>
      </p:pic>
      <p:pic>
        <p:nvPicPr>
          <p:cNvPr id="193" name="Google Shape;193;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813625" y="653850"/>
            <a:ext cx="1476801" cy="1140135"/>
          </a:xfrm>
          <a:prstGeom prst="rect">
            <a:avLst/>
          </a:prstGeom>
          <a:noFill/>
          <a:ln w="9525" cap="flat" cmpd="sng">
            <a:solidFill>
              <a:srgbClr val="FF0000"/>
            </a:solidFill>
            <a:prstDash val="solid"/>
            <a:round/>
            <a:headEnd type="none" w="sm" len="sm"/>
            <a:tailEnd type="none" w="sm" len="sm"/>
          </a:ln>
        </p:spPr>
      </p:pic>
      <p:sp>
        <p:nvSpPr>
          <p:cNvPr id="194" name="Google Shape;194;p29"/>
          <p:cNvSpPr txBox="1"/>
          <p:nvPr/>
        </p:nvSpPr>
        <p:spPr>
          <a:xfrm>
            <a:off x="4613175" y="2238475"/>
            <a:ext cx="4439100" cy="278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Liquid democracy, where individuals can delegate their votes on specific issues to experts</a:t>
            </a:r>
            <a:r>
              <a:rPr lang="en" sz="1200">
                <a:solidFill>
                  <a:schemeClr val="dk1"/>
                </a:solidFill>
                <a:latin typeface="Calibri"/>
                <a:ea typeface="Calibri"/>
                <a:cs typeface="Calibri"/>
                <a:sym typeface="Calibri"/>
              </a:rPr>
              <a:t>, could lead to more informed decision-making.</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Disruption to traditional governance structures is inevitable</a:t>
            </a:r>
            <a:r>
              <a:rPr lang="en" sz="1200">
                <a:solidFill>
                  <a:schemeClr val="dk1"/>
                </a:solidFill>
                <a:latin typeface="Calibri"/>
                <a:ea typeface="Calibri"/>
                <a:cs typeface="Calibri"/>
                <a:sym typeface="Calibri"/>
              </a:rPr>
              <a:t>, whether from within or outside existing systems.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Governments and companies must be willing to adapt and innovate to remain relevant in a rapidly changing world.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Virtual governments and network states</a:t>
            </a:r>
            <a:r>
              <a:rPr lang="en" sz="1200">
                <a:solidFill>
                  <a:schemeClr val="dk1"/>
                </a:solidFill>
                <a:latin typeface="Calibri"/>
                <a:ea typeface="Calibri"/>
                <a:cs typeface="Calibri"/>
                <a:sym typeface="Calibri"/>
              </a:rPr>
              <a:t> may emerge as powerful alternatives to traditional governance models.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abundance of information and technology available today necessitates a </a:t>
            </a:r>
            <a:r>
              <a:rPr lang="en" sz="1200" b="1">
                <a:solidFill>
                  <a:srgbClr val="3C78D8"/>
                </a:solidFill>
                <a:latin typeface="Calibri"/>
                <a:ea typeface="Calibri"/>
                <a:cs typeface="Calibri"/>
                <a:sym typeface="Calibri"/>
              </a:rPr>
              <a:t>rethinking of our democratic processes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Direct democracy, enabled by technology, could become a viable alternative to representative government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New forms of governance may emerge that are better suited to the challenges and opportunities of the 21st century.</a:t>
            </a:r>
            <a:endParaRPr sz="1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30"/>
          <p:cNvSpPr txBox="1"/>
          <p:nvPr/>
        </p:nvSpPr>
        <p:spPr>
          <a:xfrm>
            <a:off x="91750" y="22650"/>
            <a:ext cx="443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Anthropic - 18 Months to Catastrophe</a:t>
            </a:r>
            <a:endParaRPr sz="2000" b="1">
              <a:solidFill>
                <a:schemeClr val="dk1"/>
              </a:solidFill>
              <a:latin typeface="Calibri"/>
              <a:ea typeface="Calibri"/>
              <a:cs typeface="Calibri"/>
              <a:sym typeface="Calibri"/>
            </a:endParaRPr>
          </a:p>
        </p:txBody>
      </p:sp>
      <p:sp>
        <p:nvSpPr>
          <p:cNvPr id="200" name="Google Shape;200;p30"/>
          <p:cNvSpPr txBox="1"/>
          <p:nvPr/>
        </p:nvSpPr>
        <p:spPr>
          <a:xfrm>
            <a:off x="91750" y="467575"/>
            <a:ext cx="4439100" cy="3374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Anthropic released an article warning that we have 18 months to implement AI safety regulations before catastrophic risks become a reality (October 31, 2024)</a:t>
            </a:r>
            <a:br>
              <a:rPr lang="en" sz="1300">
                <a:solidFill>
                  <a:schemeClr val="dk1"/>
                </a:solidFill>
                <a:latin typeface="Calibri"/>
                <a:ea typeface="Calibri"/>
                <a:cs typeface="Calibri"/>
                <a:sym typeface="Calibri"/>
              </a:rPr>
            </a:br>
            <a:r>
              <a:rPr lang="en" sz="1000" u="sng">
                <a:solidFill>
                  <a:schemeClr val="hlink"/>
                </a:solidFill>
                <a:latin typeface="Calibri"/>
                <a:ea typeface="Calibri"/>
                <a:cs typeface="Calibri"/>
                <a:sym typeface="Calibri"/>
                <a:hlinkClick r:id="rId3"/>
              </a:rPr>
              <a:t>https://www.anthropic.com/news/the-case-for-targeted-regulation</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Exponential Growth of AI models capabilities creates potential for misuse (cybersecurity, bioweapons,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Urgent government action required to implement AI regulations. "Responsible scaling policy" - continuous monitoring and adjustment of safety measures in proportion to AI capabilities.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need for transparency from AI companies about their safety practices and the importance of independent verification to ensure compliance with safety standards.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Focus on empirically measured risks, regardless of whether a system is open source or closed source.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Balance Innovation and Safety - to ensure that regulations do not impose unnecessary burdens on AI development.</a:t>
            </a:r>
            <a:endParaRPr sz="1300">
              <a:solidFill>
                <a:schemeClr val="dk1"/>
              </a:solidFill>
              <a:latin typeface="Calibri"/>
              <a:ea typeface="Calibri"/>
              <a:cs typeface="Calibri"/>
              <a:sym typeface="Calibri"/>
            </a:endParaRPr>
          </a:p>
        </p:txBody>
      </p:sp>
      <p:pic>
        <p:nvPicPr>
          <p:cNvPr id="201" name="Google Shape;201;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83250" y="457200"/>
            <a:ext cx="4308352" cy="281493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p:nvPr/>
        </p:nvSpPr>
        <p:spPr>
          <a:xfrm>
            <a:off x="91750" y="22650"/>
            <a:ext cx="44391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Working with Grok-2 API</a:t>
            </a:r>
            <a:endParaRPr sz="2000" b="1">
              <a:solidFill>
                <a:schemeClr val="dk1"/>
              </a:solidFill>
              <a:latin typeface="Calibri"/>
              <a:ea typeface="Calibri"/>
              <a:cs typeface="Calibri"/>
              <a:sym typeface="Calibri"/>
            </a:endParaRPr>
          </a:p>
        </p:txBody>
      </p:sp>
      <p:sp>
        <p:nvSpPr>
          <p:cNvPr id="207" name="Google Shape;207;p31"/>
          <p:cNvSpPr txBox="1"/>
          <p:nvPr/>
        </p:nvSpPr>
        <p:spPr>
          <a:xfrm>
            <a:off x="91750" y="467575"/>
            <a:ext cx="44391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Grok 2 API - </a:t>
            </a:r>
            <a:r>
              <a:rPr lang="en" sz="1200" u="sng">
                <a:solidFill>
                  <a:schemeClr val="hlink"/>
                </a:solidFill>
                <a:latin typeface="Calibri"/>
                <a:ea typeface="Calibri"/>
                <a:cs typeface="Calibri"/>
                <a:sym typeface="Calibri"/>
                <a:hlinkClick r:id="rId3"/>
              </a:rPr>
              <a:t>h</a:t>
            </a:r>
            <a:r>
              <a:rPr lang="en" sz="1200" u="sng">
                <a:solidFill>
                  <a:schemeClr val="hlink"/>
                </a:solidFill>
                <a:latin typeface="Calibri"/>
                <a:ea typeface="Calibri"/>
                <a:cs typeface="Calibri"/>
                <a:sym typeface="Calibri"/>
                <a:hlinkClick r:id="rId3"/>
              </a:rPr>
              <a:t>ttps://www.youtube.com/watch?v=T15R398-mUA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a:t>
            </a:r>
            <a:r>
              <a:rPr lang="en" sz="1200" u="sng">
                <a:solidFill>
                  <a:schemeClr val="hlink"/>
                </a:solidFill>
                <a:latin typeface="Calibri"/>
                <a:ea typeface="Calibri"/>
                <a:cs typeface="Calibri"/>
                <a:sym typeface="Calibri"/>
                <a:hlinkClick r:id="rId4"/>
              </a:rPr>
              <a:t>https://mer.vin/2024/11/xai-grok-api-code/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Create API key:  </a:t>
            </a:r>
            <a:r>
              <a:rPr lang="en" sz="1200" u="sng">
                <a:solidFill>
                  <a:schemeClr val="hlink"/>
                </a:solidFill>
                <a:latin typeface="Calibri"/>
                <a:ea typeface="Calibri"/>
                <a:cs typeface="Calibri"/>
                <a:sym typeface="Calibri"/>
                <a:hlinkClick r:id="rId5"/>
              </a:rPr>
              <a:t>https://console.x.ai</a:t>
            </a:r>
            <a:r>
              <a:rPr lang="en" sz="1200">
                <a:solidFill>
                  <a:schemeClr val="dk1"/>
                </a:solidFill>
                <a:latin typeface="Calibri"/>
                <a:ea typeface="Calibri"/>
                <a:cs typeface="Calibri"/>
                <a:sym typeface="Calibri"/>
              </a:rPr>
              <a:t> - </a:t>
            </a:r>
            <a:endParaRPr sz="1200">
              <a:solidFill>
                <a:schemeClr val="dk1"/>
              </a:solidFill>
              <a:latin typeface="Calibri"/>
              <a:ea typeface="Calibri"/>
              <a:cs typeface="Calibri"/>
              <a:sym typeface="Calibri"/>
            </a:endParaRPr>
          </a:p>
        </p:txBody>
      </p:sp>
      <p:sp>
        <p:nvSpPr>
          <p:cNvPr id="208" name="Google Shape;208;p31"/>
          <p:cNvSpPr txBox="1"/>
          <p:nvPr/>
        </p:nvSpPr>
        <p:spPr>
          <a:xfrm>
            <a:off x="4622200" y="207800"/>
            <a:ext cx="4439100" cy="365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bash:</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pip install -U openai langchain_xai chainlit</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100">
                <a:solidFill>
                  <a:srgbClr val="3C78D8"/>
                </a:solidFill>
                <a:latin typeface="Roboto Mono"/>
                <a:ea typeface="Roboto Mono"/>
                <a:cs typeface="Roboto Mono"/>
                <a:sym typeface="Roboto Mono"/>
              </a:rPr>
              <a:t>export XAI_API_KEY=XXXXXXXXXX </a:t>
            </a:r>
            <a:endParaRPr sz="1100">
              <a:solidFill>
                <a:srgbClr val="3C78D8"/>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r>
              <a:rPr lang="en" sz="1100">
                <a:solidFill>
                  <a:schemeClr val="dk1"/>
                </a:solidFill>
                <a:latin typeface="Roboto Mono"/>
                <a:ea typeface="Roboto Mono"/>
                <a:cs typeface="Roboto Mono"/>
                <a:sym typeface="Roboto Mono"/>
              </a:rPr>
              <a:t># python</a:t>
            </a:r>
            <a:endParaRPr sz="1100">
              <a:solidFill>
                <a:schemeClr val="dk1"/>
              </a:solidFill>
              <a:latin typeface="Roboto Mono"/>
              <a:ea typeface="Roboto Mono"/>
              <a:cs typeface="Roboto Mono"/>
              <a:sym typeface="Roboto Mono"/>
            </a:endParaRPr>
          </a:p>
          <a:p>
            <a:pPr marL="0" lvl="0" indent="0" algn="l" rtl="0">
              <a:spcBef>
                <a:spcPts val="0"/>
              </a:spcBef>
              <a:spcAft>
                <a:spcPts val="0"/>
              </a:spcAft>
              <a:buNone/>
            </a:pPr>
            <a:endParaRPr sz="1100">
              <a:solidFill>
                <a:schemeClr val="dk1"/>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client = OpenAI(</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api_key=XAI_API_KEY,</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base_url="</a:t>
            </a:r>
            <a:r>
              <a:rPr lang="en" sz="1000">
                <a:solidFill>
                  <a:srgbClr val="6AA84F"/>
                </a:solidFill>
                <a:latin typeface="Roboto Mono"/>
                <a:ea typeface="Roboto Mono"/>
                <a:cs typeface="Roboto Mono"/>
                <a:sym typeface="Roboto Mono"/>
              </a:rPr>
              <a:t>https://api.x.ai/v1</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6AA84F"/>
                </a:solidFill>
                <a:latin typeface="Roboto Mono"/>
                <a:ea typeface="Roboto Mono"/>
                <a:cs typeface="Roboto Mono"/>
                <a:sym typeface="Roboto Mono"/>
              </a:rPr>
              <a:t># 1. Basic Chat</a:t>
            </a:r>
            <a:endParaRPr sz="1000">
              <a:solidFill>
                <a:srgbClr val="6AA84F"/>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response = client.chat.completions.create(</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model="</a:t>
            </a:r>
            <a:r>
              <a:rPr lang="en" sz="1000">
                <a:solidFill>
                  <a:srgbClr val="6AA84F"/>
                </a:solidFill>
                <a:latin typeface="Roboto Mono"/>
                <a:ea typeface="Roboto Mono"/>
                <a:cs typeface="Roboto Mono"/>
                <a:sym typeface="Roboto Mono"/>
              </a:rPr>
              <a:t>grok-beta</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messages=[</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{"role": "system",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"content": "</a:t>
            </a:r>
            <a:r>
              <a:rPr lang="en" sz="1000">
                <a:solidFill>
                  <a:srgbClr val="6AA84F"/>
                </a:solidFill>
                <a:latin typeface="Roboto Mono"/>
                <a:ea typeface="Roboto Mono"/>
                <a:cs typeface="Roboto Mono"/>
                <a:sym typeface="Roboto Mono"/>
              </a:rPr>
              <a:t>You are Grok, a helful chatbot.</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        {"role": "user",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"content": "</a:t>
            </a:r>
            <a:r>
              <a:rPr lang="en" sz="1000">
                <a:solidFill>
                  <a:srgbClr val="6AA84F"/>
                </a:solidFill>
                <a:latin typeface="Roboto Mono"/>
                <a:ea typeface="Roboto Mono"/>
                <a:cs typeface="Roboto Mono"/>
                <a:sym typeface="Roboto Mono"/>
              </a:rPr>
              <a:t>Give me a meal plan for me today</a:t>
            </a: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r>
              <a:rPr lang="en" sz="1000">
                <a:solidFill>
                  <a:srgbClr val="3C78D8"/>
                </a:solidFill>
                <a:latin typeface="Roboto Mono"/>
                <a:ea typeface="Roboto Mono"/>
                <a:cs typeface="Roboto Mono"/>
                <a:sym typeface="Roboto Mono"/>
              </a:rPr>
              <a:t>    ],</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a:t>
            </a:r>
            <a:endParaRPr sz="1000">
              <a:solidFill>
                <a:srgbClr val="3C78D8"/>
              </a:solidFill>
              <a:latin typeface="Roboto Mono"/>
              <a:ea typeface="Roboto Mono"/>
              <a:cs typeface="Roboto Mono"/>
              <a:sym typeface="Roboto Mono"/>
            </a:endParaRPr>
          </a:p>
          <a:p>
            <a:pPr marL="0" lvl="0" indent="0" algn="l" rtl="0">
              <a:spcBef>
                <a:spcPts val="0"/>
              </a:spcBef>
              <a:spcAft>
                <a:spcPts val="0"/>
              </a:spcAft>
              <a:buClr>
                <a:schemeClr val="dk1"/>
              </a:buClr>
              <a:buSzPts val="1100"/>
              <a:buFont typeface="Arial"/>
              <a:buNone/>
            </a:pPr>
            <a:endParaRPr sz="1000">
              <a:solidFill>
                <a:srgbClr val="3C78D8"/>
              </a:solidFill>
              <a:latin typeface="Roboto Mono"/>
              <a:ea typeface="Roboto Mono"/>
              <a:cs typeface="Roboto Mono"/>
              <a:sym typeface="Roboto Mono"/>
            </a:endParaRPr>
          </a:p>
          <a:p>
            <a:pPr marL="0" lvl="0" indent="0" algn="l" rtl="0">
              <a:spcBef>
                <a:spcPts val="0"/>
              </a:spcBef>
              <a:spcAft>
                <a:spcPts val="0"/>
              </a:spcAft>
              <a:buNone/>
            </a:pPr>
            <a:r>
              <a:rPr lang="en" sz="1000">
                <a:solidFill>
                  <a:srgbClr val="3C78D8"/>
                </a:solidFill>
                <a:latin typeface="Roboto Mono"/>
                <a:ea typeface="Roboto Mono"/>
                <a:cs typeface="Roboto Mono"/>
                <a:sym typeface="Roboto Mono"/>
              </a:rPr>
              <a:t>print(response.choices[0].message.content)</a:t>
            </a:r>
            <a:endParaRPr sz="1000">
              <a:solidFill>
                <a:srgbClr val="3C78D8"/>
              </a:solidFill>
              <a:latin typeface="Roboto Mono"/>
              <a:ea typeface="Roboto Mono"/>
              <a:cs typeface="Roboto Mono"/>
              <a:sym typeface="Roboto Mono"/>
            </a:endParaRPr>
          </a:p>
        </p:txBody>
      </p:sp>
      <p:pic>
        <p:nvPicPr>
          <p:cNvPr id="209" name="Google Shape;209;p3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1192675"/>
            <a:ext cx="4317399" cy="2401132"/>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32"/>
          <p:cNvSpPr txBox="1"/>
          <p:nvPr/>
        </p:nvSpPr>
        <p:spPr>
          <a:xfrm>
            <a:off x="7261325" y="52350"/>
            <a:ext cx="18315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p:txBody>
      </p:sp>
      <p:sp>
        <p:nvSpPr>
          <p:cNvPr id="215" name="Google Shape;215;p32"/>
          <p:cNvSpPr txBox="1"/>
          <p:nvPr/>
        </p:nvSpPr>
        <p:spPr>
          <a:xfrm>
            <a:off x="-38048" y="-108050"/>
            <a:ext cx="4151700" cy="4926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"Arena" Leaderboard</a:t>
            </a:r>
            <a:endParaRPr sz="2000" b="1" i="0" u="none" strike="noStrike" cap="none">
              <a:solidFill>
                <a:srgbClr val="000000"/>
              </a:solidFill>
              <a:latin typeface="Calibri"/>
              <a:ea typeface="Calibri"/>
              <a:cs typeface="Calibri"/>
              <a:sym typeface="Calibri"/>
            </a:endParaRPr>
          </a:p>
        </p:txBody>
      </p:sp>
      <p:sp>
        <p:nvSpPr>
          <p:cNvPr id="216" name="Google Shape;216;p32"/>
          <p:cNvSpPr txBox="1"/>
          <p:nvPr/>
        </p:nvSpPr>
        <p:spPr>
          <a:xfrm>
            <a:off x="0" y="157800"/>
            <a:ext cx="2076900" cy="3387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u="sng">
                <a:solidFill>
                  <a:schemeClr val="hlink"/>
                </a:solidFill>
                <a:latin typeface="Calibri"/>
                <a:ea typeface="Calibri"/>
                <a:cs typeface="Calibri"/>
                <a:sym typeface="Calibri"/>
                <a:hlinkClick r:id="rId3"/>
              </a:rPr>
              <a:t>https://chat.lmsys.org/?leaderboard</a:t>
            </a:r>
            <a:r>
              <a:rPr lang="en" sz="1000">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p:txBody>
      </p:sp>
      <p:sp>
        <p:nvSpPr>
          <p:cNvPr id="217" name="Google Shape;217;p32"/>
          <p:cNvSpPr txBox="1"/>
          <p:nvPr/>
        </p:nvSpPr>
        <p:spPr>
          <a:xfrm>
            <a:off x="1346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English-only queries</a:t>
            </a:r>
            <a:endParaRPr sz="1200">
              <a:solidFill>
                <a:schemeClr val="dk1"/>
              </a:solidFill>
              <a:latin typeface="Calibri"/>
              <a:ea typeface="Calibri"/>
              <a:cs typeface="Calibri"/>
              <a:sym typeface="Calibri"/>
            </a:endParaRPr>
          </a:p>
        </p:txBody>
      </p:sp>
      <p:sp>
        <p:nvSpPr>
          <p:cNvPr id="218" name="Google Shape;218;p32"/>
          <p:cNvSpPr txBox="1"/>
          <p:nvPr/>
        </p:nvSpPr>
        <p:spPr>
          <a:xfrm>
            <a:off x="5439489" y="55350"/>
            <a:ext cx="17613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#models: 169.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Total #votes: 2,296,813.    </a:t>
            </a:r>
            <a:endParaRPr sz="1100">
              <a:solidFill>
                <a:srgbClr val="1F2937"/>
              </a:solidFill>
              <a:highlight>
                <a:schemeClr val="lt1"/>
              </a:highlight>
              <a:latin typeface="Calibri"/>
              <a:ea typeface="Calibri"/>
              <a:cs typeface="Calibri"/>
              <a:sym typeface="Calibri"/>
            </a:endParaRPr>
          </a:p>
          <a:p>
            <a:pPr marL="0" lvl="0" indent="0" algn="l" rtl="0">
              <a:spcBef>
                <a:spcPts val="0"/>
              </a:spcBef>
              <a:spcAft>
                <a:spcPts val="0"/>
              </a:spcAft>
              <a:buClr>
                <a:schemeClr val="dk1"/>
              </a:buClr>
              <a:buSzPts val="1100"/>
              <a:buFont typeface="Arial"/>
              <a:buNone/>
            </a:pPr>
            <a:r>
              <a:rPr lang="en" sz="1100">
                <a:solidFill>
                  <a:srgbClr val="1F2937"/>
                </a:solidFill>
                <a:highlight>
                  <a:schemeClr val="lt1"/>
                </a:highlight>
                <a:latin typeface="Calibri"/>
                <a:ea typeface="Calibri"/>
                <a:cs typeface="Calibri"/>
                <a:sym typeface="Calibri"/>
              </a:rPr>
              <a:t>Last updated: 2024-11-21.</a:t>
            </a:r>
            <a:endParaRPr sz="1100">
              <a:solidFill>
                <a:srgbClr val="1F2937"/>
              </a:solidFill>
              <a:highlight>
                <a:srgbClr val="FFFFFF"/>
              </a:highlight>
              <a:latin typeface="Calibri"/>
              <a:ea typeface="Calibri"/>
              <a:cs typeface="Calibri"/>
              <a:sym typeface="Calibri"/>
            </a:endParaRPr>
          </a:p>
        </p:txBody>
      </p:sp>
      <p:sp>
        <p:nvSpPr>
          <p:cNvPr id="219" name="Google Shape;219;p32"/>
          <p:cNvSpPr txBox="1"/>
          <p:nvPr/>
        </p:nvSpPr>
        <p:spPr>
          <a:xfrm>
            <a:off x="4624306" y="581838"/>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endParaRPr sz="1200">
              <a:solidFill>
                <a:schemeClr val="dk1"/>
              </a:solidFill>
              <a:latin typeface="Calibri"/>
              <a:ea typeface="Calibri"/>
              <a:cs typeface="Calibri"/>
              <a:sym typeface="Calibri"/>
            </a:endParaRPr>
          </a:p>
        </p:txBody>
      </p:sp>
      <p:pic>
        <p:nvPicPr>
          <p:cNvPr id="220" name="Google Shape;220;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94300" y="878675"/>
            <a:ext cx="3071994" cy="4069301"/>
          </a:xfrm>
          <a:prstGeom prst="rect">
            <a:avLst/>
          </a:prstGeom>
          <a:noFill/>
          <a:ln w="9525" cap="flat" cmpd="sng">
            <a:solidFill>
              <a:srgbClr val="FF0000"/>
            </a:solidFill>
            <a:prstDash val="solid"/>
            <a:round/>
            <a:headEnd type="none" w="sm" len="sm"/>
            <a:tailEnd type="none" w="sm" len="sm"/>
          </a:ln>
        </p:spPr>
      </p:pic>
      <p:pic>
        <p:nvPicPr>
          <p:cNvPr id="221" name="Google Shape;221;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76608" y="878675"/>
            <a:ext cx="3071994" cy="4069301"/>
          </a:xfrm>
          <a:prstGeom prst="rect">
            <a:avLst/>
          </a:prstGeom>
          <a:noFill/>
          <a:ln w="9525" cap="flat" cmpd="sng">
            <a:solidFill>
              <a:srgbClr val="FF0000"/>
            </a:solidFill>
            <a:prstDash val="solid"/>
            <a:round/>
            <a:headEnd type="none" w="sm" len="sm"/>
            <a:tailEnd type="none" w="sm" len="sm"/>
          </a:ln>
        </p:spPr>
      </p:pic>
      <p:sp>
        <p:nvSpPr>
          <p:cNvPr id="222" name="Google Shape;222;p32"/>
          <p:cNvSpPr/>
          <p:nvPr/>
        </p:nvSpPr>
        <p:spPr>
          <a:xfrm>
            <a:off x="5004733" y="31187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3" name="Google Shape;223;p32"/>
          <p:cNvSpPr txBox="1"/>
          <p:nvPr/>
        </p:nvSpPr>
        <p:spPr>
          <a:xfrm flipH="1">
            <a:off x="389563" y="2157237"/>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24" name="Google Shape;224;p32"/>
          <p:cNvSpPr txBox="1"/>
          <p:nvPr/>
        </p:nvSpPr>
        <p:spPr>
          <a:xfrm>
            <a:off x="271375" y="2004199"/>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25" name="Google Shape;225;p32"/>
          <p:cNvSpPr/>
          <p:nvPr/>
        </p:nvSpPr>
        <p:spPr>
          <a:xfrm>
            <a:off x="5004728" y="2931271"/>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6" name="Google Shape;226;p32"/>
          <p:cNvSpPr/>
          <p:nvPr/>
        </p:nvSpPr>
        <p:spPr>
          <a:xfrm>
            <a:off x="1475728" y="128293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7" name="Google Shape;227;p32"/>
          <p:cNvSpPr/>
          <p:nvPr/>
        </p:nvSpPr>
        <p:spPr>
          <a:xfrm>
            <a:off x="1479168" y="164640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8" name="Google Shape;228;p32"/>
          <p:cNvSpPr/>
          <p:nvPr/>
        </p:nvSpPr>
        <p:spPr>
          <a:xfrm>
            <a:off x="5971528" y="165251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29" name="Google Shape;229;p32"/>
          <p:cNvSpPr/>
          <p:nvPr/>
        </p:nvSpPr>
        <p:spPr>
          <a:xfrm>
            <a:off x="5974968" y="1822435"/>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0" name="Google Shape;230;p32"/>
          <p:cNvSpPr/>
          <p:nvPr/>
        </p:nvSpPr>
        <p:spPr>
          <a:xfrm>
            <a:off x="517683" y="25677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1" name="Google Shape;231;p32"/>
          <p:cNvSpPr/>
          <p:nvPr/>
        </p:nvSpPr>
        <p:spPr>
          <a:xfrm>
            <a:off x="517683" y="29312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2" name="Google Shape;232;p32"/>
          <p:cNvSpPr/>
          <p:nvPr/>
        </p:nvSpPr>
        <p:spPr>
          <a:xfrm>
            <a:off x="517683" y="31187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3" name="Google Shape;233;p32"/>
          <p:cNvSpPr/>
          <p:nvPr/>
        </p:nvSpPr>
        <p:spPr>
          <a:xfrm>
            <a:off x="517683" y="34821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4" name="Google Shape;234;p32"/>
          <p:cNvSpPr/>
          <p:nvPr/>
        </p:nvSpPr>
        <p:spPr>
          <a:xfrm>
            <a:off x="517683" y="43965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5" name="Google Shape;235;p32"/>
          <p:cNvSpPr/>
          <p:nvPr/>
        </p:nvSpPr>
        <p:spPr>
          <a:xfrm>
            <a:off x="1596519" y="238212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36" name="Google Shape;236;p32"/>
          <p:cNvSpPr txBox="1"/>
          <p:nvPr/>
        </p:nvSpPr>
        <p:spPr>
          <a:xfrm>
            <a:off x="271375" y="4205237"/>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7" name="Google Shape;237;p32"/>
          <p:cNvSpPr txBox="1"/>
          <p:nvPr/>
        </p:nvSpPr>
        <p:spPr>
          <a:xfrm>
            <a:off x="271375" y="4559950"/>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38" name="Google Shape;238;p32"/>
          <p:cNvSpPr txBox="1"/>
          <p:nvPr/>
        </p:nvSpPr>
        <p:spPr>
          <a:xfrm flipH="1">
            <a:off x="389563" y="3816112"/>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39" name="Google Shape;239;p32"/>
          <p:cNvSpPr txBox="1"/>
          <p:nvPr/>
        </p:nvSpPr>
        <p:spPr>
          <a:xfrm>
            <a:off x="4758413" y="217068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0" name="Google Shape;240;p32"/>
          <p:cNvSpPr/>
          <p:nvPr/>
        </p:nvSpPr>
        <p:spPr>
          <a:xfrm>
            <a:off x="6092319" y="27455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1" name="Google Shape;241;p32"/>
          <p:cNvSpPr/>
          <p:nvPr/>
        </p:nvSpPr>
        <p:spPr>
          <a:xfrm>
            <a:off x="5004733" y="366964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2" name="Google Shape;242;p32"/>
          <p:cNvSpPr/>
          <p:nvPr/>
        </p:nvSpPr>
        <p:spPr>
          <a:xfrm>
            <a:off x="5004733" y="403312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3" name="Google Shape;243;p32"/>
          <p:cNvSpPr/>
          <p:nvPr/>
        </p:nvSpPr>
        <p:spPr>
          <a:xfrm>
            <a:off x="5004733" y="43965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4" name="Google Shape;244;p32"/>
          <p:cNvSpPr/>
          <p:nvPr/>
        </p:nvSpPr>
        <p:spPr>
          <a:xfrm>
            <a:off x="5004733" y="457528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5" name="Google Shape;245;p32"/>
          <p:cNvSpPr/>
          <p:nvPr/>
        </p:nvSpPr>
        <p:spPr>
          <a:xfrm>
            <a:off x="5004733" y="4771498"/>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46" name="Google Shape;246;p32"/>
          <p:cNvSpPr txBox="1"/>
          <p:nvPr/>
        </p:nvSpPr>
        <p:spPr>
          <a:xfrm flipH="1">
            <a:off x="4867839" y="3273950"/>
            <a:ext cx="253500" cy="1725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latin typeface="Calibri"/>
                <a:ea typeface="Calibri"/>
                <a:cs typeface="Calibri"/>
                <a:sym typeface="Calibri"/>
              </a:rPr>
              <a:t>x.ai</a:t>
            </a:r>
            <a:endParaRPr sz="1000">
              <a:solidFill>
                <a:srgbClr val="1F2937"/>
              </a:solidFill>
              <a:latin typeface="Calibri"/>
              <a:ea typeface="Calibri"/>
              <a:cs typeface="Calibri"/>
              <a:sym typeface="Calibri"/>
            </a:endParaRPr>
          </a:p>
        </p:txBody>
      </p:sp>
      <p:sp>
        <p:nvSpPr>
          <p:cNvPr id="247" name="Google Shape;247;p32"/>
          <p:cNvSpPr txBox="1"/>
          <p:nvPr/>
        </p:nvSpPr>
        <p:spPr>
          <a:xfrm>
            <a:off x="4758413" y="4193034"/>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8" name="Google Shape;248;p32"/>
          <p:cNvSpPr txBox="1"/>
          <p:nvPr/>
        </p:nvSpPr>
        <p:spPr>
          <a:xfrm>
            <a:off x="4570963" y="4752721"/>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
        <p:nvSpPr>
          <p:cNvPr id="249" name="Google Shape;249;p32"/>
          <p:cNvSpPr txBox="1"/>
          <p:nvPr/>
        </p:nvSpPr>
        <p:spPr>
          <a:xfrm>
            <a:off x="4574403" y="4008246"/>
            <a:ext cx="371700" cy="172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Clr>
                <a:srgbClr val="000000"/>
              </a:buClr>
              <a:buSzPts val="1100"/>
              <a:buFont typeface="Arial"/>
              <a:buNone/>
            </a:pPr>
            <a:r>
              <a:rPr lang="en" sz="1000">
                <a:solidFill>
                  <a:srgbClr val="1F2937"/>
                </a:solidFill>
                <a:highlight>
                  <a:srgbClr val="FFFFFF"/>
                </a:highlight>
                <a:latin typeface="Calibri"/>
                <a:ea typeface="Calibri"/>
                <a:cs typeface="Calibri"/>
                <a:sym typeface="Calibri"/>
              </a:rPr>
              <a:t>China</a:t>
            </a:r>
            <a:endParaRPr sz="1000">
              <a:solidFill>
                <a:srgbClr val="1F2937"/>
              </a:solidFill>
              <a:highlight>
                <a:srgbClr val="FFFFFF"/>
              </a:highlight>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pic>
        <p:nvPicPr>
          <p:cNvPr id="254" name="Google Shape;254;p33"/>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72300" y="535520"/>
            <a:ext cx="5879207" cy="2537875"/>
          </a:xfrm>
          <a:prstGeom prst="rect">
            <a:avLst/>
          </a:prstGeom>
          <a:noFill/>
          <a:ln w="9525" cap="flat" cmpd="sng">
            <a:solidFill>
              <a:srgbClr val="FF0000"/>
            </a:solidFill>
            <a:prstDash val="solid"/>
            <a:round/>
            <a:headEnd type="none" w="sm" len="sm"/>
            <a:tailEnd type="none" w="sm" len="sm"/>
          </a:ln>
        </p:spPr>
      </p:pic>
      <p:sp>
        <p:nvSpPr>
          <p:cNvPr id="255" name="Google Shape;255;p33"/>
          <p:cNvSpPr txBox="1"/>
          <p:nvPr/>
        </p:nvSpPr>
        <p:spPr>
          <a:xfrm>
            <a:off x="72300" y="76200"/>
            <a:ext cx="2628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Tech Layoffs in 2024</a:t>
            </a:r>
            <a:endParaRPr sz="2000" b="1" i="0" u="none" strike="noStrike" cap="none">
              <a:solidFill>
                <a:srgbClr val="000000"/>
              </a:solidFill>
              <a:latin typeface="Calibri"/>
              <a:ea typeface="Calibri"/>
              <a:cs typeface="Calibri"/>
              <a:sym typeface="Calibri"/>
            </a:endParaRPr>
          </a:p>
        </p:txBody>
      </p:sp>
      <p:sp>
        <p:nvSpPr>
          <p:cNvPr id="256" name="Google Shape;256;p33"/>
          <p:cNvSpPr txBox="1"/>
          <p:nvPr/>
        </p:nvSpPr>
        <p:spPr>
          <a:xfrm>
            <a:off x="3144925" y="51663"/>
            <a:ext cx="2002500" cy="3849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300"/>
              <a:buFont typeface="Arial"/>
              <a:buNone/>
            </a:pPr>
            <a:r>
              <a:rPr lang="en" sz="1300" b="0" i="0" u="none" strike="noStrike" cap="none">
                <a:solidFill>
                  <a:srgbClr val="0F0F0F"/>
                </a:solidFill>
                <a:latin typeface="Calibri"/>
                <a:ea typeface="Calibri"/>
                <a:cs typeface="Calibri"/>
                <a:sym typeface="Calibri"/>
              </a:rPr>
              <a:t>Layoffs - </a:t>
            </a:r>
            <a:r>
              <a:rPr lang="en" sz="1300" b="0" i="0" u="sng" strike="noStrike" cap="none">
                <a:solidFill>
                  <a:schemeClr val="hlink"/>
                </a:solidFill>
                <a:latin typeface="Calibri"/>
                <a:ea typeface="Calibri"/>
                <a:cs typeface="Calibri"/>
                <a:sym typeface="Calibri"/>
                <a:hlinkClick r:id="rId4"/>
              </a:rPr>
              <a:t>https://layoffs.fyi</a:t>
            </a:r>
            <a:r>
              <a:rPr lang="en" sz="1300" b="0" i="0" u="none" strike="noStrike" cap="none">
                <a:solidFill>
                  <a:srgbClr val="0F0F0F"/>
                </a:solidFill>
                <a:latin typeface="Calibri"/>
                <a:ea typeface="Calibri"/>
                <a:cs typeface="Calibri"/>
                <a:sym typeface="Calibri"/>
              </a:rPr>
              <a:t> </a:t>
            </a:r>
            <a:endParaRPr sz="1300" b="0" i="0" u="none" strike="noStrike" cap="none">
              <a:solidFill>
                <a:srgbClr val="0F0F0F"/>
              </a:solidFill>
              <a:latin typeface="Calibri"/>
              <a:ea typeface="Calibri"/>
              <a:cs typeface="Calibri"/>
              <a:sym typeface="Calibri"/>
            </a:endParaRPr>
          </a:p>
        </p:txBody>
      </p:sp>
      <p:cxnSp>
        <p:nvCxnSpPr>
          <p:cNvPr id="257" name="Google Shape;257;p33"/>
          <p:cNvCxnSpPr/>
          <p:nvPr/>
        </p:nvCxnSpPr>
        <p:spPr>
          <a:xfrm rot="10800000">
            <a:off x="2907511" y="1229600"/>
            <a:ext cx="0" cy="1102800"/>
          </a:xfrm>
          <a:prstGeom prst="straightConnector1">
            <a:avLst/>
          </a:prstGeom>
          <a:noFill/>
          <a:ln w="38100" cap="flat" cmpd="sng">
            <a:solidFill>
              <a:schemeClr val="dk2"/>
            </a:solidFill>
            <a:prstDash val="solid"/>
            <a:round/>
            <a:headEnd type="none" w="med" len="med"/>
            <a:tailEnd type="none" w="med" len="med"/>
          </a:ln>
        </p:spPr>
      </p:cxnSp>
      <p:sp>
        <p:nvSpPr>
          <p:cNvPr id="258" name="Google Shape;258;p33"/>
          <p:cNvSpPr txBox="1"/>
          <p:nvPr/>
        </p:nvSpPr>
        <p:spPr>
          <a:xfrm>
            <a:off x="72300" y="3156800"/>
            <a:ext cx="49245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Job market for IT: much worse than before COVID.</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IT has become a commodity. Lower salaries/rates ($100/hr =&gt; $75/hr).</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Much more competition, hundreds of applications for each position</a:t>
            </a:r>
            <a:endParaRPr sz="1300">
              <a:solidFill>
                <a:schemeClr val="dk1"/>
              </a:solidFill>
              <a:latin typeface="Calibri"/>
              <a:ea typeface="Calibri"/>
              <a:cs typeface="Calibri"/>
              <a:sym typeface="Calibri"/>
            </a:endParaRPr>
          </a:p>
        </p:txBody>
      </p:sp>
      <p:sp>
        <p:nvSpPr>
          <p:cNvPr id="259" name="Google Shape;259;p33"/>
          <p:cNvSpPr txBox="1"/>
          <p:nvPr/>
        </p:nvSpPr>
        <p:spPr>
          <a:xfrm>
            <a:off x="5998150" y="926925"/>
            <a:ext cx="3058800" cy="215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"Who is AI Replacing? The Impact of Generative AI on Online Freelancing Platforms"</a:t>
            </a:r>
            <a:r>
              <a:rPr lang="en" sz="1300">
                <a:latin typeface="Calibri"/>
                <a:ea typeface="Calibri"/>
                <a:cs typeface="Calibri"/>
                <a:sym typeface="Calibri"/>
              </a:rPr>
              <a:t> - paper October 2024</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https://papers.ssrn.com/sol3/papers.cfm?abstract_id=4991774</a:t>
            </a:r>
            <a:endParaRPr sz="900">
              <a:solidFill>
                <a:schemeClr val="dk1"/>
              </a:solidFill>
              <a:latin typeface="Calibri"/>
              <a:ea typeface="Calibri"/>
              <a:cs typeface="Calibri"/>
              <a:sym typeface="Calibri"/>
            </a:endParaRPr>
          </a:p>
          <a:p>
            <a:pPr marL="0" lvl="0" indent="0" algn="l" rtl="0">
              <a:spcBef>
                <a:spcPts val="0"/>
              </a:spcBef>
              <a:spcAft>
                <a:spcPts val="0"/>
              </a:spcAft>
              <a:buNone/>
            </a:pP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study found that AI tools have led to a decrease in demand for jobs in areas like writing and coding.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At the same time there is an increase in demand for individuals skilled in utilizing AI tools. </a:t>
            </a:r>
            <a:endParaRPr sz="1300">
              <a:solidFill>
                <a:schemeClr val="dk1"/>
              </a:solidFill>
              <a:latin typeface="Calibri"/>
              <a:ea typeface="Calibri"/>
              <a:cs typeface="Calibri"/>
              <a:sym typeface="Calibri"/>
            </a:endParaRPr>
          </a:p>
        </p:txBody>
      </p:sp>
      <p:sp>
        <p:nvSpPr>
          <p:cNvPr id="260" name="Google Shape;260;p33"/>
          <p:cNvSpPr txBox="1"/>
          <p:nvPr/>
        </p:nvSpPr>
        <p:spPr>
          <a:xfrm>
            <a:off x="5998150" y="3156800"/>
            <a:ext cx="3058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Legal: $8,000 work now can be done for only $3 in GPT credits.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Translation - mostly outsourced to AI</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Phone Sales and Customer service</a:t>
            </a:r>
            <a:endParaRPr sz="13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70" name="Google Shape;70;p16"/>
          <p:cNvSpPr txBox="1"/>
          <p:nvPr/>
        </p:nvSpPr>
        <p:spPr>
          <a:xfrm>
            <a:off x="55075" y="52750"/>
            <a:ext cx="4483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Qwen QwQ-32b from Alibaba</a:t>
            </a:r>
            <a:endParaRPr sz="2000" b="1">
              <a:solidFill>
                <a:schemeClr val="dk1"/>
              </a:solidFill>
              <a:latin typeface="Calibri"/>
              <a:ea typeface="Calibri"/>
              <a:cs typeface="Calibri"/>
              <a:sym typeface="Calibri"/>
            </a:endParaRPr>
          </a:p>
        </p:txBody>
      </p:sp>
      <p:sp>
        <p:nvSpPr>
          <p:cNvPr id="71" name="Google Shape;71;p16"/>
          <p:cNvSpPr txBox="1"/>
          <p:nvPr/>
        </p:nvSpPr>
        <p:spPr>
          <a:xfrm>
            <a:off x="91750" y="406237"/>
            <a:ext cx="44466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Qwen QwQ-32b is Alibaba's new LLM with 32 Bln parameters.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Open-source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Designed for advanced reasoning and self-reflection - competes with OpenAI's O1 mini reasoning model, outperforms GPT-3.5, Claude, and previous Qwen models.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QwQ excels in math and coding, demonstrates strong reasoning abilities in many tasks. Performs well in most programming tests, especially up to the "very hard" level.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Logical reasoning and safety tests show some limitations, with QwQ failing on questions involving nuanced understanding or potentially harmful instructions. Model has issues with with language mixing and code switching. Can sometimes go into recursive reasoning loops.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Overall very impressive.</a:t>
            </a:r>
            <a:endParaRPr sz="1200">
              <a:solidFill>
                <a:schemeClr val="dk1"/>
              </a:solidFill>
              <a:latin typeface="Calibri"/>
              <a:ea typeface="Calibri"/>
              <a:cs typeface="Calibri"/>
              <a:sym typeface="Calibri"/>
            </a:endParaRPr>
          </a:p>
        </p:txBody>
      </p:sp>
      <p:sp>
        <p:nvSpPr>
          <p:cNvPr id="72" name="Google Shape;72;p16"/>
          <p:cNvSpPr txBox="1"/>
          <p:nvPr/>
        </p:nvSpPr>
        <p:spPr>
          <a:xfrm>
            <a:off x="91750" y="3098625"/>
            <a:ext cx="4446600" cy="137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latin typeface="Calibri"/>
                <a:ea typeface="Calibri"/>
                <a:cs typeface="Calibri"/>
                <a:sym typeface="Calibri"/>
              </a:rPr>
              <a:t>GitHub:</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3"/>
              </a:rPr>
              <a:t>https://qwenlm.github.io/blog/qwq-32b-preview/</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Tweet:</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4"/>
              </a:rPr>
              <a:t>https://x.com/Marktechpost/status/1861964229039071469</a:t>
            </a:r>
            <a:r>
              <a:rPr lang="en" sz="900">
                <a:latin typeface="Calibri"/>
                <a:ea typeface="Calibri"/>
                <a:cs typeface="Calibri"/>
                <a:sym typeface="Calibri"/>
              </a:rPr>
              <a:t> </a:t>
            </a:r>
            <a:endParaRPr sz="1300">
              <a:latin typeface="Calibri"/>
              <a:ea typeface="Calibri"/>
              <a:cs typeface="Calibri"/>
              <a:sym typeface="Calibri"/>
            </a:endParaRPr>
          </a:p>
          <a:p>
            <a:pPr marL="0" lvl="0" indent="0" algn="l" rtl="0">
              <a:spcBef>
                <a:spcPts val="0"/>
              </a:spcBef>
              <a:spcAft>
                <a:spcPts val="0"/>
              </a:spcAft>
              <a:buNone/>
            </a:pPr>
            <a:r>
              <a:rPr lang="en" sz="1300">
                <a:latin typeface="Calibri"/>
                <a:ea typeface="Calibri"/>
                <a:cs typeface="Calibri"/>
                <a:sym typeface="Calibri"/>
              </a:rPr>
              <a:t>Try on hugginface:</a:t>
            </a:r>
            <a:endParaRPr sz="13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5"/>
              </a:rPr>
              <a:t>https://huggingface.co/Qwen/QwQ-32B-Preview</a:t>
            </a:r>
            <a:r>
              <a:rPr lang="en" sz="900">
                <a:latin typeface="Calibri"/>
                <a:ea typeface="Calibri"/>
                <a:cs typeface="Calibri"/>
                <a:sym typeface="Calibri"/>
              </a:rPr>
              <a:t> </a:t>
            </a:r>
            <a:endParaRPr sz="900">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6"/>
              </a:rPr>
              <a:t>https://huggingface.co/spaces/Qwen/QwQ-32B-preview</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Testing video:</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7"/>
              </a:rPr>
              <a:t>https://www.youtube.com/watch?v=QSA5tt-MVeA</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0" lvl="0" indent="0" algn="l" rtl="0">
              <a:spcBef>
                <a:spcPts val="0"/>
              </a:spcBef>
              <a:spcAft>
                <a:spcPts val="0"/>
              </a:spcAft>
              <a:buNone/>
            </a:pPr>
            <a:r>
              <a:rPr lang="en" sz="900" u="sng">
                <a:solidFill>
                  <a:schemeClr val="hlink"/>
                </a:solidFill>
                <a:latin typeface="Calibri"/>
                <a:ea typeface="Calibri"/>
                <a:cs typeface="Calibri"/>
                <a:sym typeface="Calibri"/>
                <a:hlinkClick r:id="rId8"/>
              </a:rPr>
              <a:t>https://www.youtube.com/watch?v=EWTWS1nghY0</a:t>
            </a:r>
            <a:r>
              <a:rPr lang="en" sz="900">
                <a:solidFill>
                  <a:schemeClr val="dk1"/>
                </a:solidFill>
                <a:latin typeface="Calibri"/>
                <a:ea typeface="Calibri"/>
                <a:cs typeface="Calibri"/>
                <a:sym typeface="Calibri"/>
              </a:rPr>
              <a:t> - comparing with OpenAI o1-preview</a:t>
            </a:r>
            <a:endParaRPr sz="900">
              <a:solidFill>
                <a:schemeClr val="dk1"/>
              </a:solidFill>
              <a:latin typeface="Calibri"/>
              <a:ea typeface="Calibri"/>
              <a:cs typeface="Calibri"/>
              <a:sym typeface="Calibri"/>
            </a:endParaRPr>
          </a:p>
        </p:txBody>
      </p:sp>
      <p:pic>
        <p:nvPicPr>
          <p:cNvPr id="73" name="Google Shape;73;p16"/>
          <p:cNvPicPr preferRelativeResize="0"/>
          <p:nvPr/>
        </p:nvPicPr>
        <p:blipFill>
          <a:blip r:embed="rId9" cstate="email">
            <a:alphaModFix/>
            <a:extLst>
              <a:ext uri="{28A0092B-C50C-407E-A947-70E740481C1C}">
                <a14:useLocalDpi xmlns:a14="http://schemas.microsoft.com/office/drawing/2010/main"/>
              </a:ext>
            </a:extLst>
          </a:blip>
          <a:stretch>
            <a:fillRect/>
          </a:stretch>
        </p:blipFill>
        <p:spPr>
          <a:xfrm>
            <a:off x="4678001" y="406223"/>
            <a:ext cx="4403676" cy="1522350"/>
          </a:xfrm>
          <a:prstGeom prst="rect">
            <a:avLst/>
          </a:prstGeom>
          <a:noFill/>
          <a:ln w="9525" cap="flat" cmpd="sng">
            <a:solidFill>
              <a:srgbClr val="FF0000"/>
            </a:solidFill>
            <a:prstDash val="solid"/>
            <a:round/>
            <a:headEnd type="none" w="sm" len="sm"/>
            <a:tailEnd type="none" w="sm" len="sm"/>
          </a:ln>
        </p:spPr>
      </p:pic>
      <p:pic>
        <p:nvPicPr>
          <p:cNvPr id="74" name="Google Shape;74;p16"/>
          <p:cNvPicPr preferRelativeResize="0"/>
          <p:nvPr/>
        </p:nvPicPr>
        <p:blipFill>
          <a:blip r:embed="rId10" cstate="email">
            <a:alphaModFix/>
            <a:extLst>
              <a:ext uri="{28A0092B-C50C-407E-A947-70E740481C1C}">
                <a14:useLocalDpi xmlns:a14="http://schemas.microsoft.com/office/drawing/2010/main"/>
              </a:ext>
            </a:extLst>
          </a:blip>
          <a:stretch>
            <a:fillRect/>
          </a:stretch>
        </p:blipFill>
        <p:spPr>
          <a:xfrm>
            <a:off x="4690750" y="2080975"/>
            <a:ext cx="4403676" cy="2601828"/>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64"/>
        <p:cNvGrpSpPr/>
        <p:nvPr/>
      </p:nvGrpSpPr>
      <p:grpSpPr>
        <a:xfrm>
          <a:off x="0" y="0"/>
          <a:ext cx="0" cy="0"/>
          <a:chOff x="0" y="0"/>
          <a:chExt cx="0" cy="0"/>
        </a:xfrm>
      </p:grpSpPr>
      <p:pic>
        <p:nvPicPr>
          <p:cNvPr id="265" name="Google Shape;265;p34"/>
          <p:cNvPicPr preferRelativeResize="0"/>
          <p:nvPr/>
        </p:nvPicPr>
        <p:blipFill rotWithShape="1">
          <a:blip r:embed="rId3">
            <a:alphaModFix/>
          </a:blip>
          <a:srcRect/>
          <a:stretch/>
        </p:blipFill>
        <p:spPr>
          <a:xfrm>
            <a:off x="605238" y="1203525"/>
            <a:ext cx="2094075" cy="2094075"/>
          </a:xfrm>
          <a:prstGeom prst="rect">
            <a:avLst/>
          </a:prstGeom>
          <a:noFill/>
          <a:ln>
            <a:noFill/>
          </a:ln>
        </p:spPr>
      </p:pic>
      <p:sp>
        <p:nvSpPr>
          <p:cNvPr id="266" name="Google Shape;266;p34"/>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267" name="Google Shape;267;p34"/>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268" name="Google Shape;268;p34"/>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10941" y="3664175"/>
            <a:ext cx="1144600" cy="415875"/>
          </a:xfrm>
          <a:prstGeom prst="rect">
            <a:avLst/>
          </a:prstGeom>
          <a:noFill/>
          <a:ln>
            <a:noFill/>
          </a:ln>
        </p:spPr>
      </p:pic>
      <p:sp>
        <p:nvSpPr>
          <p:cNvPr id="269" name="Google Shape;269;p34"/>
          <p:cNvSpPr txBox="1"/>
          <p:nvPr/>
        </p:nvSpPr>
        <p:spPr>
          <a:xfrm>
            <a:off x="9123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270" name="Google Shape;270;p34"/>
          <p:cNvSpPr txBox="1"/>
          <p:nvPr/>
        </p:nvSpPr>
        <p:spPr>
          <a:xfrm>
            <a:off x="536203" y="4360974"/>
            <a:ext cx="2094075" cy="430857"/>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5"/>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p:nvPr/>
        </p:nvSpPr>
        <p:spPr>
          <a:xfrm>
            <a:off x="55075" y="52738"/>
            <a:ext cx="23082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Matrix from Alibaba</a:t>
            </a:r>
            <a:endParaRPr sz="2000" b="1">
              <a:solidFill>
                <a:schemeClr val="dk1"/>
              </a:solidFill>
              <a:latin typeface="Calibri"/>
              <a:ea typeface="Calibri"/>
              <a:cs typeface="Calibri"/>
              <a:sym typeface="Calibri"/>
            </a:endParaRPr>
          </a:p>
        </p:txBody>
      </p:sp>
      <p:sp>
        <p:nvSpPr>
          <p:cNvPr id="80" name="Google Shape;80;p17"/>
          <p:cNvSpPr txBox="1"/>
          <p:nvPr/>
        </p:nvSpPr>
        <p:spPr>
          <a:xfrm>
            <a:off x="91750" y="406237"/>
            <a:ext cx="44466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The Matrix is a new AI model</a:t>
            </a:r>
            <a:r>
              <a:rPr lang="en" sz="1200">
                <a:solidFill>
                  <a:schemeClr val="dk1"/>
                </a:solidFill>
                <a:latin typeface="Calibri"/>
                <a:ea typeface="Calibri"/>
                <a:cs typeface="Calibri"/>
                <a:sym typeface="Calibri"/>
              </a:rPr>
              <a:t> from Alibaba China that </a:t>
            </a:r>
            <a:r>
              <a:rPr lang="en" sz="1200" b="1">
                <a:solidFill>
                  <a:srgbClr val="3C78D8"/>
                </a:solidFill>
                <a:latin typeface="Calibri"/>
                <a:ea typeface="Calibri"/>
                <a:cs typeface="Calibri"/>
                <a:sym typeface="Calibri"/>
              </a:rPr>
              <a:t>generates infinitely long, high-resolution, interactive video streams in real-time</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is a significant breakthrough because previous models could only create short videos or struggled with interactivity.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Developed by researchers from Alibaba, the University of Hong Kong, and the University of Waterloo</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Matrix uses a </a:t>
            </a:r>
            <a:r>
              <a:rPr lang="en" sz="1200" b="1">
                <a:solidFill>
                  <a:srgbClr val="FF0000"/>
                </a:solidFill>
                <a:latin typeface="Calibri"/>
                <a:ea typeface="Calibri"/>
                <a:cs typeface="Calibri"/>
                <a:sym typeface="Calibri"/>
              </a:rPr>
              <a:t>video diffusion transformer</a:t>
            </a:r>
            <a:r>
              <a:rPr lang="en" sz="1200">
                <a:solidFill>
                  <a:schemeClr val="dk1"/>
                </a:solidFill>
                <a:latin typeface="Calibri"/>
                <a:ea typeface="Calibri"/>
                <a:cs typeface="Calibri"/>
                <a:sym typeface="Calibri"/>
              </a:rPr>
              <a:t> and a novel method called </a:t>
            </a:r>
            <a:r>
              <a:rPr lang="en" sz="1200" b="1">
                <a:solidFill>
                  <a:srgbClr val="FF0000"/>
                </a:solidFill>
                <a:latin typeface="Calibri"/>
                <a:ea typeface="Calibri"/>
                <a:cs typeface="Calibri"/>
                <a:sym typeface="Calibri"/>
              </a:rPr>
              <a:t>shift window denoising process model (SDPM)</a:t>
            </a:r>
            <a:r>
              <a:rPr lang="en" sz="1200">
                <a:solidFill>
                  <a:schemeClr val="dk1"/>
                </a:solidFill>
                <a:latin typeface="Calibri"/>
                <a:ea typeface="Calibri"/>
                <a:cs typeface="Calibri"/>
                <a:sym typeface="Calibri"/>
              </a:rPr>
              <a:t> to generate continuous video without limitations.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incorporates an </a:t>
            </a:r>
            <a:r>
              <a:rPr lang="en" sz="1200" b="1">
                <a:solidFill>
                  <a:srgbClr val="FF0000"/>
                </a:solidFill>
                <a:latin typeface="Calibri"/>
                <a:ea typeface="Calibri"/>
                <a:cs typeface="Calibri"/>
                <a:sym typeface="Calibri"/>
              </a:rPr>
              <a:t>interactive module</a:t>
            </a:r>
            <a:r>
              <a:rPr lang="en" sz="1200">
                <a:solidFill>
                  <a:schemeClr val="dk1"/>
                </a:solidFill>
                <a:latin typeface="Calibri"/>
                <a:ea typeface="Calibri"/>
                <a:cs typeface="Calibri"/>
                <a:sym typeface="Calibri"/>
              </a:rPr>
              <a:t> that allows users to control the simulation in real-time using inputs like keyboard commands.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Matrix is trained on a massive dataset of both game footage (from games like Forza Horizon 5 and Cyberpunk 2077) and real-world videos.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Infinite video generation - creates continuous video streams without breaks or transitions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High resolution - generates 720p video at 8 to 16 frames/sec</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Real-time interactivity - responds to user input instantly, allowing for dynamic control of the simulation</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Domain generalization - can adapt to new environments and scenarios not seen in the training data</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 source - code, data, model checkpoints are publicly available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 cases - Gaming, Autonomous vehicle testing, Virtual reality, Training and education</a:t>
            </a:r>
            <a:endParaRPr sz="1200">
              <a:solidFill>
                <a:schemeClr val="dk1"/>
              </a:solidFill>
              <a:latin typeface="Calibri"/>
              <a:ea typeface="Calibri"/>
              <a:cs typeface="Calibri"/>
              <a:sym typeface="Calibri"/>
            </a:endParaRPr>
          </a:p>
        </p:txBody>
      </p:sp>
      <p:sp>
        <p:nvSpPr>
          <p:cNvPr id="81" name="Google Shape;81;p17"/>
          <p:cNvSpPr txBox="1"/>
          <p:nvPr/>
        </p:nvSpPr>
        <p:spPr>
          <a:xfrm>
            <a:off x="5620850" y="2703775"/>
            <a:ext cx="25587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ctr" rtl="0">
              <a:spcBef>
                <a:spcPts val="0"/>
              </a:spcBef>
              <a:spcAft>
                <a:spcPts val="0"/>
              </a:spcAft>
              <a:buNone/>
            </a:pPr>
            <a:r>
              <a:rPr lang="en" sz="1200" u="sng">
                <a:solidFill>
                  <a:schemeClr val="hlink"/>
                </a:solidFill>
                <a:latin typeface="Calibri"/>
                <a:ea typeface="Calibri"/>
                <a:cs typeface="Calibri"/>
                <a:sym typeface="Calibri"/>
                <a:hlinkClick r:id="rId3"/>
              </a:rPr>
              <a:t>https://www.aibase.com/news/13389</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2" name="Google Shape;82;p17"/>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90750" y="152400"/>
            <a:ext cx="4154997" cy="2317975"/>
          </a:xfrm>
          <a:prstGeom prst="rect">
            <a:avLst/>
          </a:prstGeom>
          <a:noFill/>
          <a:ln w="9525" cap="flat" cmpd="sng">
            <a:solidFill>
              <a:srgbClr val="FF0000"/>
            </a:solidFill>
            <a:prstDash val="solid"/>
            <a:round/>
            <a:headEnd type="none" w="sm" len="sm"/>
            <a:tailEnd type="none" w="sm" len="sm"/>
          </a:ln>
        </p:spPr>
      </p:pic>
      <p:pic>
        <p:nvPicPr>
          <p:cNvPr id="83" name="Google Shape;83;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187450" y="3051925"/>
            <a:ext cx="3425504" cy="193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8"/>
          <p:cNvSpPr txBox="1"/>
          <p:nvPr/>
        </p:nvSpPr>
        <p:spPr>
          <a:xfrm>
            <a:off x="99253" y="60100"/>
            <a:ext cx="20949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Sana-1.6B</a:t>
            </a:r>
            <a:endParaRPr sz="2000" b="1">
              <a:solidFill>
                <a:schemeClr val="dk1"/>
              </a:solidFill>
              <a:latin typeface="Calibri"/>
              <a:ea typeface="Calibri"/>
              <a:cs typeface="Calibri"/>
              <a:sym typeface="Calibri"/>
            </a:endParaRPr>
          </a:p>
        </p:txBody>
      </p:sp>
      <p:sp>
        <p:nvSpPr>
          <p:cNvPr id="89" name="Google Shape;89;p18"/>
          <p:cNvSpPr txBox="1"/>
          <p:nvPr/>
        </p:nvSpPr>
        <p:spPr>
          <a:xfrm>
            <a:off x="91750" y="475075"/>
            <a:ext cx="44466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Nvidia Sana-1.6B</a:t>
            </a:r>
            <a:r>
              <a:rPr lang="en" sz="1200">
                <a:solidFill>
                  <a:schemeClr val="dk1"/>
                </a:solidFill>
                <a:latin typeface="Calibri"/>
                <a:ea typeface="Calibri"/>
                <a:cs typeface="Calibri"/>
                <a:sym typeface="Calibri"/>
              </a:rPr>
              <a:t>: GenAI Model is </a:t>
            </a:r>
            <a:r>
              <a:rPr lang="en" sz="1200" b="1">
                <a:solidFill>
                  <a:srgbClr val="FF0000"/>
                </a:solidFill>
                <a:latin typeface="Calibri"/>
                <a:ea typeface="Calibri"/>
                <a:cs typeface="Calibri"/>
                <a:sym typeface="Calibri"/>
              </a:rPr>
              <a:t>100X Faster than Flux AI</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Sana is significantly faster and smaller than existing models like Stable Diffusion XL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a:t>
            </a:r>
            <a:r>
              <a:rPr lang="en" sz="1200" b="1">
                <a:solidFill>
                  <a:srgbClr val="FF0000"/>
                </a:solidFill>
                <a:latin typeface="Calibri"/>
                <a:ea typeface="Calibri"/>
                <a:cs typeface="Calibri"/>
                <a:sym typeface="Calibri"/>
              </a:rPr>
              <a:t>20 times smaller and 100 times faster than Flux</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6AA84F"/>
                </a:solidFill>
                <a:latin typeface="Calibri"/>
                <a:ea typeface="Calibri"/>
                <a:cs typeface="Calibri"/>
                <a:sym typeface="Calibri"/>
              </a:rPr>
              <a:t>Can generate 4K images in seconds, even on laptop GPUs</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DCAE = Deep Compression Autoencoder</a:t>
            </a:r>
            <a:r>
              <a:rPr lang="en" sz="1200">
                <a:solidFill>
                  <a:schemeClr val="dk1"/>
                </a:solidFill>
                <a:latin typeface="Calibri"/>
                <a:ea typeface="Calibri"/>
                <a:cs typeface="Calibri"/>
                <a:sym typeface="Calibri"/>
              </a:rPr>
              <a:t> - allows for 32x image compression, reducing memory usage</a:t>
            </a:r>
            <a:endParaRPr sz="1200">
              <a:solidFill>
                <a:schemeClr val="dk1"/>
              </a:solidFill>
              <a:latin typeface="Calibri"/>
              <a:ea typeface="Calibri"/>
              <a:cs typeface="Calibri"/>
              <a:sym typeface="Calibri"/>
            </a:endParaRPr>
          </a:p>
          <a:p>
            <a:pPr marL="228600" lvl="0" indent="-133350" algn="l" rtl="0">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Open source, can be deployed locally</a:t>
            </a:r>
            <a:endParaRPr sz="1200" b="1">
              <a:solidFill>
                <a:srgbClr val="3C78D8"/>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Several versions exist, including an ultra-compact 0.6 Bln params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linear attention and a decoder-only text encoder for efficiency.</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Requires only 9GB VRAM for the smallest model, and future quantizations will need even less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Hardware requirements are modest:</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12GB VRAM recommended for the 1.6 billion parameter model</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Laptop with 16GB VRAM generated 1000x1000 images in under a second.</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new model could </a:t>
            </a:r>
            <a:r>
              <a:rPr lang="en" sz="1200" b="1">
                <a:solidFill>
                  <a:srgbClr val="FF0000"/>
                </a:solidFill>
                <a:latin typeface="Calibri"/>
                <a:ea typeface="Calibri"/>
                <a:cs typeface="Calibri"/>
                <a:sym typeface="Calibri"/>
              </a:rPr>
              <a:t>surpass Stability AI and Black Forest Labs</a:t>
            </a:r>
            <a:r>
              <a:rPr lang="en" sz="1200">
                <a:solidFill>
                  <a:schemeClr val="dk1"/>
                </a:solidFill>
                <a:latin typeface="Calibri"/>
                <a:ea typeface="Calibri"/>
                <a:cs typeface="Calibri"/>
                <a:sym typeface="Calibri"/>
              </a:rPr>
              <a:t> in local generative AI, may lead to advancements in AI video generation on local GPUs</a:t>
            </a:r>
            <a:endParaRPr sz="1200">
              <a:solidFill>
                <a:schemeClr val="dk1"/>
              </a:solidFill>
              <a:latin typeface="Calibri"/>
              <a:ea typeface="Calibri"/>
              <a:cs typeface="Calibri"/>
              <a:sym typeface="Calibri"/>
            </a:endParaRPr>
          </a:p>
        </p:txBody>
      </p:sp>
      <p:pic>
        <p:nvPicPr>
          <p:cNvPr id="90" name="Google Shape;90;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690750" y="1844900"/>
            <a:ext cx="2857500" cy="1624666"/>
          </a:xfrm>
          <a:prstGeom prst="rect">
            <a:avLst/>
          </a:prstGeom>
          <a:noFill/>
          <a:ln>
            <a:noFill/>
          </a:ln>
        </p:spPr>
      </p:pic>
      <p:pic>
        <p:nvPicPr>
          <p:cNvPr id="91" name="Google Shape;91;p18"/>
          <p:cNvPicPr preferRelativeResize="0"/>
          <p:nvPr/>
        </p:nvPicPr>
        <p:blipFill>
          <a:blip r:embed="rId4">
            <a:alphaModFix/>
          </a:blip>
          <a:stretch>
            <a:fillRect/>
          </a:stretch>
        </p:blipFill>
        <p:spPr>
          <a:xfrm>
            <a:off x="4690750" y="152400"/>
            <a:ext cx="2857500" cy="16002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p:nvPr/>
        </p:nvSpPr>
        <p:spPr>
          <a:xfrm>
            <a:off x="99239" y="60095"/>
            <a:ext cx="16608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Nvidia HyMBA</a:t>
            </a:r>
            <a:endParaRPr sz="2000" b="1">
              <a:solidFill>
                <a:schemeClr val="dk1"/>
              </a:solidFill>
              <a:latin typeface="Calibri"/>
              <a:ea typeface="Calibri"/>
              <a:cs typeface="Calibri"/>
              <a:sym typeface="Calibri"/>
            </a:endParaRPr>
          </a:p>
        </p:txBody>
      </p:sp>
      <p:sp>
        <p:nvSpPr>
          <p:cNvPr id="97" name="Google Shape;97;p19"/>
          <p:cNvSpPr txBox="1"/>
          <p:nvPr/>
        </p:nvSpPr>
        <p:spPr>
          <a:xfrm>
            <a:off x="91750" y="475081"/>
            <a:ext cx="4432800" cy="2727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3350" algn="l" rtl="0">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HyMBA Model from Nvidia</a:t>
            </a:r>
            <a:r>
              <a:rPr lang="en" sz="1200">
                <a:solidFill>
                  <a:schemeClr val="dk1"/>
                </a:solidFill>
                <a:latin typeface="Calibri"/>
                <a:ea typeface="Calibri"/>
                <a:cs typeface="Calibri"/>
                <a:sym typeface="Calibri"/>
              </a:rPr>
              <a:t> - for smaller devices, 8K context length, efficient and specialized. It utilizes "</a:t>
            </a:r>
            <a:r>
              <a:rPr lang="en" sz="1200" b="1">
                <a:solidFill>
                  <a:srgbClr val="FF0000"/>
                </a:solidFill>
                <a:latin typeface="Calibri"/>
                <a:ea typeface="Calibri"/>
                <a:cs typeface="Calibri"/>
                <a:sym typeface="Calibri"/>
              </a:rPr>
              <a:t>meta tokens</a:t>
            </a:r>
            <a:r>
              <a:rPr lang="en" sz="1200">
                <a:solidFill>
                  <a:schemeClr val="dk1"/>
                </a:solidFill>
                <a:latin typeface="Calibri"/>
                <a:ea typeface="Calibri"/>
                <a:cs typeface="Calibri"/>
                <a:sym typeface="Calibri"/>
              </a:rPr>
              <a:t>" to provide task- or domain-specific knowledge to the model</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Test-time algorithms</a:t>
            </a:r>
            <a:r>
              <a:rPr lang="en" sz="1200">
                <a:solidFill>
                  <a:schemeClr val="dk1"/>
                </a:solidFill>
                <a:latin typeface="Calibri"/>
                <a:ea typeface="Calibri"/>
                <a:cs typeface="Calibri"/>
                <a:sym typeface="Calibri"/>
              </a:rPr>
              <a:t>, Adapter tuning, optimized for new NVIDIA chips that allow for parallel processing of </a:t>
            </a:r>
            <a:r>
              <a:rPr lang="en" sz="1200" b="1">
                <a:solidFill>
                  <a:srgbClr val="3C78D8"/>
                </a:solidFill>
                <a:latin typeface="Calibri"/>
                <a:ea typeface="Calibri"/>
                <a:cs typeface="Calibri"/>
                <a:sym typeface="Calibri"/>
              </a:rPr>
              <a:t>Transformer and Mamba</a:t>
            </a:r>
            <a:r>
              <a:rPr lang="en" sz="1200">
                <a:solidFill>
                  <a:schemeClr val="dk1"/>
                </a:solidFill>
                <a:latin typeface="Calibri"/>
                <a:ea typeface="Calibri"/>
                <a:cs typeface="Calibri"/>
                <a:sym typeface="Calibri"/>
              </a:rPr>
              <a:t> architectures.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Shared Key-Value Cache between attention heads and sliding window attention reduces memory usage needs</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Mamba's Role</a:t>
            </a:r>
            <a:r>
              <a:rPr lang="en" sz="1200">
                <a:solidFill>
                  <a:schemeClr val="dk1"/>
                </a:solidFill>
                <a:latin typeface="Calibri"/>
                <a:ea typeface="Calibri"/>
                <a:cs typeface="Calibri"/>
                <a:sym typeface="Calibri"/>
              </a:rPr>
              <a:t> - help process global context more efficiently, reducing memory needs for Transformer part</a:t>
            </a:r>
            <a:endParaRPr sz="1200">
              <a:solidFill>
                <a:schemeClr val="dk1"/>
              </a:solidFill>
              <a:latin typeface="Calibri"/>
              <a:ea typeface="Calibri"/>
              <a:cs typeface="Calibri"/>
              <a:sym typeface="Calibri"/>
            </a:endParaRPr>
          </a:p>
          <a:p>
            <a:pPr marL="228600" lvl="0" indent="-133350" algn="l" rtl="0">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Attention Map Entropy: </a:t>
            </a:r>
            <a:r>
              <a:rPr lang="en" sz="1200" b="1">
                <a:solidFill>
                  <a:srgbClr val="3C78D8"/>
                </a:solidFill>
                <a:latin typeface="Calibri"/>
                <a:ea typeface="Calibri"/>
                <a:cs typeface="Calibri"/>
                <a:sym typeface="Calibri"/>
              </a:rPr>
              <a:t>meta tokens</a:t>
            </a:r>
            <a:r>
              <a:rPr lang="en" sz="1200">
                <a:solidFill>
                  <a:schemeClr val="dk1"/>
                </a:solidFill>
                <a:latin typeface="Calibri"/>
                <a:ea typeface="Calibri"/>
                <a:cs typeface="Calibri"/>
                <a:sym typeface="Calibri"/>
              </a:rPr>
              <a:t> help reduce attention map entropy, indicating stronger retrieval effects and better knowledge localization.</a:t>
            </a:r>
            <a:endParaRPr sz="12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https://developer.nvidia.com/blog/hymba-hybrid-head-architecture-boosts-small-language-model-performance/</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98" name="Google Shape;98;p19"/>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60650" y="74500"/>
            <a:ext cx="4314650" cy="1989533"/>
          </a:xfrm>
          <a:prstGeom prst="rect">
            <a:avLst/>
          </a:prstGeom>
          <a:noFill/>
          <a:ln w="9525" cap="flat" cmpd="sng">
            <a:solidFill>
              <a:srgbClr val="FF0000"/>
            </a:solidFill>
            <a:prstDash val="solid"/>
            <a:round/>
            <a:headEnd type="none" w="sm" len="sm"/>
            <a:tailEnd type="none" w="sm" len="sm"/>
          </a:ln>
        </p:spPr>
      </p:pic>
      <p:pic>
        <p:nvPicPr>
          <p:cNvPr id="99" name="Google Shape;99;p1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753150" y="3130833"/>
            <a:ext cx="4314650" cy="1932963"/>
          </a:xfrm>
          <a:prstGeom prst="rect">
            <a:avLst/>
          </a:prstGeom>
          <a:noFill/>
          <a:ln w="9525" cap="flat" cmpd="sng">
            <a:solidFill>
              <a:srgbClr val="FF0000"/>
            </a:solidFill>
            <a:prstDash val="solid"/>
            <a:round/>
            <a:headEnd type="none" w="sm" len="sm"/>
            <a:tailEnd type="none" w="sm" len="sm"/>
          </a:ln>
        </p:spPr>
      </p:pic>
      <p:pic>
        <p:nvPicPr>
          <p:cNvPr id="100" name="Google Shape;100;p19"/>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2010693" y="3277975"/>
            <a:ext cx="2513850" cy="17858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p:nvPr/>
        </p:nvSpPr>
        <p:spPr>
          <a:xfrm>
            <a:off x="91750" y="22650"/>
            <a:ext cx="160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1</a:t>
            </a:r>
            <a:endParaRPr sz="2000" b="1">
              <a:solidFill>
                <a:schemeClr val="dk1"/>
              </a:solidFill>
              <a:latin typeface="Calibri"/>
              <a:ea typeface="Calibri"/>
              <a:cs typeface="Calibri"/>
              <a:sym typeface="Calibri"/>
            </a:endParaRPr>
          </a:p>
        </p:txBody>
      </p:sp>
      <p:sp>
        <p:nvSpPr>
          <p:cNvPr id="106" name="Google Shape;106;p20"/>
          <p:cNvSpPr txBox="1"/>
          <p:nvPr/>
        </p:nvSpPr>
        <p:spPr>
          <a:xfrm>
            <a:off x="91750" y="400175"/>
            <a:ext cx="4432800" cy="2527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Self-Evolving LLM - by a startup called Writer</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These models can continuously learn and update their parameters, even after deployment.</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Self-evolving LLMs have the potential to significantly reduce the costs as they don't require constant retraining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These models utilize a "</a:t>
            </a:r>
            <a:r>
              <a:rPr lang="en" sz="1300" b="1">
                <a:solidFill>
                  <a:srgbClr val="FF0000"/>
                </a:solidFill>
                <a:latin typeface="Calibri"/>
                <a:ea typeface="Calibri"/>
                <a:cs typeface="Calibri"/>
                <a:sym typeface="Calibri"/>
              </a:rPr>
              <a:t>memory pool</a:t>
            </a:r>
            <a:r>
              <a:rPr lang="en" sz="1300">
                <a:solidFill>
                  <a:schemeClr val="dk1"/>
                </a:solidFill>
                <a:latin typeface="Calibri"/>
                <a:ea typeface="Calibri"/>
                <a:cs typeface="Calibri"/>
                <a:sym typeface="Calibri"/>
              </a:rPr>
              <a:t>" within their layers to store important information from past interactions.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Self-evolving LLMs show improved performance on benchmarks over time as they continue learning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Writer's self-evolving LLM is in beta testing with only two customers - workign on improving safety and performance</a:t>
            </a:r>
            <a:endParaRPr sz="13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3"/>
              </a:rPr>
              <a:t>https://writer.com/engineering/self-evolving-models/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228600" lvl="0" indent="-120650" algn="l" rtl="0">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4"/>
              </a:rPr>
              <a:t>https://www.youtube.com/watch?v=B-4sW4RqboI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7" name="Google Shape;107;p20"/>
          <p:cNvSpPr txBox="1"/>
          <p:nvPr/>
        </p:nvSpPr>
        <p:spPr>
          <a:xfrm>
            <a:off x="91750" y="3209825"/>
            <a:ext cx="4432800" cy="1619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Runner H</a:t>
            </a:r>
            <a:r>
              <a:rPr lang="en" sz="1300">
                <a:solidFill>
                  <a:schemeClr val="dk1"/>
                </a:solidFill>
                <a:latin typeface="Calibri"/>
                <a:ea typeface="Calibri"/>
                <a:cs typeface="Calibri"/>
                <a:sym typeface="Calibri"/>
              </a:rPr>
              <a:t> - an autonomous AI agent  for robotics by a French Paris-based AI startup</a:t>
            </a:r>
            <a:r>
              <a:rPr lang="en" sz="1000">
                <a:solidFill>
                  <a:schemeClr val="dk1"/>
                </a:solidFill>
                <a:latin typeface="Calibri"/>
                <a:ea typeface="Calibri"/>
                <a:cs typeface="Calibri"/>
                <a:sym typeface="Calibri"/>
              </a:rPr>
              <a:t> </a:t>
            </a:r>
            <a:r>
              <a:rPr lang="en" sz="1000" u="sng">
                <a:solidFill>
                  <a:schemeClr val="hlink"/>
                </a:solidFill>
                <a:latin typeface="Calibri"/>
                <a:ea typeface="Calibri"/>
                <a:cs typeface="Calibri"/>
                <a:sym typeface="Calibri"/>
                <a:hlinkClick r:id="rId5"/>
              </a:rPr>
              <a:t>https://www.hcompany.ai</a:t>
            </a:r>
            <a:r>
              <a:rPr lang="en" sz="1000">
                <a:solidFill>
                  <a:schemeClr val="dk1"/>
                </a:solidFill>
                <a:latin typeface="Calibri"/>
                <a:ea typeface="Calibri"/>
                <a:cs typeface="Calibri"/>
                <a:sym typeface="Calibri"/>
              </a:rPr>
              <a:t> </a:t>
            </a:r>
            <a:r>
              <a:rPr lang="en" sz="1300">
                <a:solidFill>
                  <a:schemeClr val="dk1"/>
                </a:solidFill>
                <a:latin typeface="Calibri"/>
                <a:ea typeface="Calibri"/>
                <a:cs typeface="Calibri"/>
                <a:sym typeface="Calibri"/>
              </a:rPr>
              <a:t>founded by ex-Google employees, raised $220 Mln</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2 Bln parameter LLM</a:t>
            </a:r>
            <a:r>
              <a:rPr lang="en" sz="1300">
                <a:solidFill>
                  <a:schemeClr val="dk1"/>
                </a:solidFill>
                <a:latin typeface="Calibri"/>
                <a:ea typeface="Calibri"/>
                <a:cs typeface="Calibri"/>
                <a:sym typeface="Calibri"/>
              </a:rPr>
              <a:t> and a </a:t>
            </a:r>
            <a:r>
              <a:rPr lang="en" sz="1300" b="1">
                <a:solidFill>
                  <a:srgbClr val="FF0000"/>
                </a:solidFill>
                <a:latin typeface="Calibri"/>
                <a:ea typeface="Calibri"/>
                <a:cs typeface="Calibri"/>
                <a:sym typeface="Calibri"/>
              </a:rPr>
              <a:t>Visual language model (VLM)</a:t>
            </a:r>
            <a:endParaRPr sz="1300" b="1">
              <a:solidFill>
                <a:srgbClr val="FF0000"/>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Approach: compact, specialized models instead of large, generalist ones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cases: Robotic Process Automation (RPA), QA testing, automating workflows (like billing, ...)</a:t>
            </a:r>
            <a:endParaRPr sz="1300">
              <a:solidFill>
                <a:schemeClr val="dk1"/>
              </a:solidFill>
              <a:latin typeface="Calibri"/>
              <a:ea typeface="Calibri"/>
              <a:cs typeface="Calibri"/>
              <a:sym typeface="Calibri"/>
            </a:endParaRPr>
          </a:p>
        </p:txBody>
      </p:sp>
      <p:pic>
        <p:nvPicPr>
          <p:cNvPr id="108" name="Google Shape;108;p20"/>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1850" y="3317291"/>
            <a:ext cx="1419000" cy="1419000"/>
          </a:xfrm>
          <a:prstGeom prst="rect">
            <a:avLst/>
          </a:prstGeom>
          <a:noFill/>
          <a:ln w="9525" cap="flat" cmpd="sng">
            <a:solidFill>
              <a:srgbClr val="FF0000"/>
            </a:solidFill>
            <a:prstDash val="solid"/>
            <a:round/>
            <a:headEnd type="none" w="sm" len="sm"/>
            <a:tailEnd type="none" w="sm" len="sm"/>
          </a:ln>
        </p:spPr>
      </p:pic>
      <p:pic>
        <p:nvPicPr>
          <p:cNvPr id="109" name="Google Shape;109;p20"/>
          <p:cNvPicPr preferRelativeResize="0"/>
          <p:nvPr/>
        </p:nvPicPr>
        <p:blipFill>
          <a:blip r:embed="rId7">
            <a:alphaModFix/>
          </a:blip>
          <a:stretch>
            <a:fillRect/>
          </a:stretch>
        </p:blipFill>
        <p:spPr>
          <a:xfrm>
            <a:off x="4751850" y="1105175"/>
            <a:ext cx="1047750" cy="333375"/>
          </a:xfrm>
          <a:prstGeom prst="rect">
            <a:avLst/>
          </a:prstGeom>
          <a:noFill/>
          <a:ln>
            <a:noFill/>
          </a:ln>
        </p:spPr>
      </p:pic>
      <p:pic>
        <p:nvPicPr>
          <p:cNvPr id="110" name="Google Shape;110;p20"/>
          <p:cNvPicPr preferRelativeResize="0"/>
          <p:nvPr/>
        </p:nvPicPr>
        <p:blipFill>
          <a:blip r:embed="rId8" cstate="email">
            <a:alphaModFix/>
            <a:extLst>
              <a:ext uri="{28A0092B-C50C-407E-A947-70E740481C1C}">
                <a14:useLocalDpi xmlns:a14="http://schemas.microsoft.com/office/drawing/2010/main"/>
              </a:ext>
            </a:extLst>
          </a:blip>
          <a:stretch>
            <a:fillRect/>
          </a:stretch>
        </p:blipFill>
        <p:spPr>
          <a:xfrm>
            <a:off x="6079325" y="859113"/>
            <a:ext cx="825500" cy="825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1"/>
          <p:cNvSpPr txBox="1"/>
          <p:nvPr/>
        </p:nvSpPr>
        <p:spPr>
          <a:xfrm>
            <a:off x="91750" y="22650"/>
            <a:ext cx="160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2</a:t>
            </a:r>
            <a:endParaRPr sz="2000" b="1">
              <a:solidFill>
                <a:schemeClr val="dk1"/>
              </a:solidFill>
              <a:latin typeface="Calibri"/>
              <a:ea typeface="Calibri"/>
              <a:cs typeface="Calibri"/>
              <a:sym typeface="Calibri"/>
            </a:endParaRPr>
          </a:p>
        </p:txBody>
      </p:sp>
      <p:sp>
        <p:nvSpPr>
          <p:cNvPr id="116" name="Google Shape;116;p21"/>
          <p:cNvSpPr txBox="1"/>
          <p:nvPr/>
        </p:nvSpPr>
        <p:spPr>
          <a:xfrm>
            <a:off x="91750" y="400175"/>
            <a:ext cx="4432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Uber Scaled Solutions</a:t>
            </a:r>
            <a:r>
              <a:rPr lang="en" sz="1300">
                <a:solidFill>
                  <a:schemeClr val="dk1"/>
                </a:solidFill>
                <a:latin typeface="Calibri"/>
                <a:ea typeface="Calibri"/>
                <a:cs typeface="Calibri"/>
                <a:sym typeface="Calibri"/>
              </a:rPr>
              <a:t> - new division will hire workers to label data for AI models for Uber's own projects, and also for other companies like Aurora Innovation (self-driving cars) and Niantic (Pokémon Go)</a:t>
            </a:r>
            <a:r>
              <a:rPr lang="en" sz="1000">
                <a:solidFill>
                  <a:schemeClr val="dk1"/>
                </a:solidFill>
                <a:latin typeface="Calibri"/>
                <a:ea typeface="Calibri"/>
                <a:cs typeface="Calibri"/>
                <a:sym typeface="Calibri"/>
              </a:rPr>
              <a:t> - </a:t>
            </a:r>
            <a:r>
              <a:rPr lang="en" sz="1000" u="sng">
                <a:solidFill>
                  <a:schemeClr val="hlink"/>
                </a:solidFill>
                <a:latin typeface="Calibri"/>
                <a:ea typeface="Calibri"/>
                <a:cs typeface="Calibri"/>
                <a:sym typeface="Calibri"/>
                <a:hlinkClick r:id="rId3"/>
              </a:rPr>
              <a:t>https://www.uber.com/us/en/scaled-solutions/</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pic>
        <p:nvPicPr>
          <p:cNvPr id="117" name="Google Shape;117;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50775" y="525925"/>
            <a:ext cx="2085750" cy="371025"/>
          </a:xfrm>
          <a:prstGeom prst="rect">
            <a:avLst/>
          </a:prstGeom>
          <a:noFill/>
          <a:ln w="9525" cap="flat" cmpd="sng">
            <a:solidFill>
              <a:srgbClr val="FF0000"/>
            </a:solidFill>
            <a:prstDash val="solid"/>
            <a:round/>
            <a:headEnd type="none" w="sm" len="sm"/>
            <a:tailEnd type="none" w="sm" len="sm"/>
          </a:ln>
        </p:spPr>
      </p:pic>
      <p:sp>
        <p:nvSpPr>
          <p:cNvPr id="118" name="Google Shape;118;p21"/>
          <p:cNvSpPr txBox="1"/>
          <p:nvPr/>
        </p:nvSpPr>
        <p:spPr>
          <a:xfrm>
            <a:off x="91750" y="1335200"/>
            <a:ext cx="4432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daily.ai - </a:t>
            </a:r>
            <a:r>
              <a:rPr lang="en" sz="1300" b="1" u="sng">
                <a:solidFill>
                  <a:schemeClr val="hlink"/>
                </a:solidFill>
                <a:latin typeface="Calibri"/>
                <a:ea typeface="Calibri"/>
                <a:cs typeface="Calibri"/>
                <a:sym typeface="Calibri"/>
                <a:hlinkClick r:id="rId5"/>
              </a:rPr>
              <a:t>https://daily.ai</a:t>
            </a:r>
            <a:r>
              <a:rPr lang="en" sz="1300" b="1">
                <a:solidFill>
                  <a:srgbClr val="FF0000"/>
                </a:solidFill>
                <a:latin typeface="Calibri"/>
                <a:ea typeface="Calibri"/>
                <a:cs typeface="Calibri"/>
                <a:sym typeface="Calibri"/>
              </a:rPr>
              <a:t> </a:t>
            </a:r>
            <a:r>
              <a:rPr lang="en" sz="1300">
                <a:solidFill>
                  <a:schemeClr val="dk1"/>
                </a:solidFill>
                <a:latin typeface="Calibri"/>
                <a:ea typeface="Calibri"/>
                <a:cs typeface="Calibri"/>
                <a:sym typeface="Calibri"/>
              </a:rPr>
              <a:t> - Publish an AI-powered email newsletter that generates a 40-60% daily open rate without you writing a single piece of content</a:t>
            </a:r>
            <a:endParaRPr sz="1000">
              <a:solidFill>
                <a:schemeClr val="dk1"/>
              </a:solidFill>
              <a:latin typeface="Calibri"/>
              <a:ea typeface="Calibri"/>
              <a:cs typeface="Calibri"/>
              <a:sym typeface="Calibri"/>
            </a:endParaRPr>
          </a:p>
        </p:txBody>
      </p:sp>
      <p:pic>
        <p:nvPicPr>
          <p:cNvPr id="119" name="Google Shape;119;p21"/>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66105" y="1012361"/>
            <a:ext cx="3415798" cy="2835375"/>
          </a:xfrm>
          <a:prstGeom prst="rect">
            <a:avLst/>
          </a:prstGeom>
          <a:noFill/>
          <a:ln w="9525" cap="flat" cmpd="sng">
            <a:solidFill>
              <a:srgbClr val="FF0000"/>
            </a:solidFill>
            <a:prstDash val="solid"/>
            <a:round/>
            <a:headEnd type="none" w="sm" len="sm"/>
            <a:tailEnd type="none" w="sm" len="sm"/>
          </a:ln>
        </p:spPr>
      </p:pic>
      <p:sp>
        <p:nvSpPr>
          <p:cNvPr id="120" name="Google Shape;120;p21"/>
          <p:cNvSpPr txBox="1"/>
          <p:nvPr/>
        </p:nvSpPr>
        <p:spPr>
          <a:xfrm>
            <a:off x="91750" y="2070125"/>
            <a:ext cx="4432800" cy="418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Mistral is opening an office in Palo Alto, California</a:t>
            </a:r>
            <a:r>
              <a:rPr lang="en" sz="1300">
                <a:solidFill>
                  <a:schemeClr val="dk1"/>
                </a:solidFill>
                <a:latin typeface="Calibri"/>
                <a:ea typeface="Calibri"/>
                <a:cs typeface="Calibri"/>
                <a:sym typeface="Calibri"/>
              </a:rPr>
              <a:t>. The company is planning to hire U.S.-based engineers and scientists.</a:t>
            </a:r>
            <a:endParaRPr sz="1300">
              <a:solidFill>
                <a:schemeClr val="dk1"/>
              </a:solidFill>
              <a:latin typeface="Calibri"/>
              <a:ea typeface="Calibri"/>
              <a:cs typeface="Calibri"/>
              <a:sym typeface="Calibri"/>
            </a:endParaRPr>
          </a:p>
        </p:txBody>
      </p:sp>
      <p:sp>
        <p:nvSpPr>
          <p:cNvPr id="121" name="Google Shape;121;p21"/>
          <p:cNvSpPr txBox="1"/>
          <p:nvPr/>
        </p:nvSpPr>
        <p:spPr>
          <a:xfrm>
            <a:off x="91750" y="2604950"/>
            <a:ext cx="4432800" cy="618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Runway "Frames" - AI Image Creation</a:t>
            </a:r>
            <a:endParaRPr sz="1300" b="1">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Photorealistic quality and style control</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Powered by Gen-3 Alpha and Runway's in-house API</a:t>
            </a:r>
            <a:endParaRPr sz="1300">
              <a:solidFill>
                <a:schemeClr val="dk1"/>
              </a:solidFill>
              <a:latin typeface="Calibri"/>
              <a:ea typeface="Calibri"/>
              <a:cs typeface="Calibri"/>
              <a:sym typeface="Calibri"/>
            </a:endParaRPr>
          </a:p>
        </p:txBody>
      </p:sp>
      <p:sp>
        <p:nvSpPr>
          <p:cNvPr id="122" name="Google Shape;122;p21"/>
          <p:cNvSpPr txBox="1"/>
          <p:nvPr/>
        </p:nvSpPr>
        <p:spPr>
          <a:xfrm>
            <a:off x="91750" y="3302900"/>
            <a:ext cx="4432800" cy="818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b="1">
                <a:solidFill>
                  <a:srgbClr val="FF0000"/>
                </a:solidFill>
                <a:latin typeface="Calibri"/>
                <a:ea typeface="Calibri"/>
                <a:cs typeface="Calibri"/>
                <a:sym typeface="Calibri"/>
              </a:rPr>
              <a:t>Boosted.ai - AI assistant "Alfa" for </a:t>
            </a:r>
            <a:r>
              <a:rPr lang="en" sz="1300" b="1" u="sng">
                <a:solidFill>
                  <a:srgbClr val="FF0000"/>
                </a:solidFill>
                <a:latin typeface="Calibri"/>
                <a:ea typeface="Calibri"/>
                <a:cs typeface="Calibri"/>
                <a:sym typeface="Calibri"/>
              </a:rPr>
              <a:t>investment professionals</a:t>
            </a:r>
            <a:endParaRPr sz="1300" b="1" u="sng">
              <a:solidFill>
                <a:srgbClr val="FF0000"/>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Raised $15 Million</a:t>
            </a:r>
            <a:endParaRPr sz="1300">
              <a:solidFill>
                <a:schemeClr val="dk1"/>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Alfa shrinks </a:t>
            </a:r>
            <a:r>
              <a:rPr lang="en" sz="1300" b="1">
                <a:solidFill>
                  <a:srgbClr val="3C78D8"/>
                </a:solidFill>
                <a:latin typeface="Calibri"/>
                <a:ea typeface="Calibri"/>
                <a:cs typeface="Calibri"/>
                <a:sym typeface="Calibri"/>
              </a:rPr>
              <a:t>whole week of analyst work to about 20 minutes</a:t>
            </a:r>
            <a:endParaRPr sz="1300" b="1">
              <a:solidFill>
                <a:srgbClr val="3C78D8"/>
              </a:solidFill>
              <a:latin typeface="Calibri"/>
              <a:ea typeface="Calibri"/>
              <a:cs typeface="Calibri"/>
              <a:sym typeface="Calibri"/>
            </a:endParaRPr>
          </a:p>
          <a:p>
            <a:pPr marL="0" lvl="0" indent="0" algn="l" rtl="0">
              <a:spcBef>
                <a:spcPts val="0"/>
              </a:spcBef>
              <a:spcAft>
                <a:spcPts val="0"/>
              </a:spcAft>
              <a:buNone/>
            </a:pPr>
            <a:r>
              <a:rPr lang="en" sz="1300">
                <a:solidFill>
                  <a:schemeClr val="dk1"/>
                </a:solidFill>
                <a:latin typeface="Calibri"/>
                <a:ea typeface="Calibri"/>
                <a:cs typeface="Calibri"/>
                <a:sym typeface="Calibri"/>
              </a:rPr>
              <a:t>Boosted.ai serves 300+ clients managing $3+ Trillion in assets</a:t>
            </a:r>
            <a:endParaRPr sz="13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91750" y="98850"/>
            <a:ext cx="382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Windsurf AI Editor by Codeium</a:t>
            </a:r>
            <a:endParaRPr sz="2000" b="1">
              <a:solidFill>
                <a:schemeClr val="dk1"/>
              </a:solidFill>
              <a:latin typeface="Calibri"/>
              <a:ea typeface="Calibri"/>
              <a:cs typeface="Calibri"/>
              <a:sym typeface="Calibri"/>
            </a:endParaRPr>
          </a:p>
        </p:txBody>
      </p:sp>
      <p:sp>
        <p:nvSpPr>
          <p:cNvPr id="128" name="Google Shape;128;p22"/>
          <p:cNvSpPr txBox="1"/>
          <p:nvPr/>
        </p:nvSpPr>
        <p:spPr>
          <a:xfrm>
            <a:off x="91750" y="522550"/>
            <a:ext cx="4432800" cy="3020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Windsurf AI Editor by Codeium</a:t>
            </a:r>
            <a:r>
              <a:rPr lang="en" sz="1300">
                <a:solidFill>
                  <a:schemeClr val="dk1"/>
                </a:solidFill>
                <a:latin typeface="Calibri"/>
                <a:ea typeface="Calibri"/>
                <a:cs typeface="Calibri"/>
                <a:sym typeface="Calibri"/>
              </a:rPr>
              <a:t> - </a:t>
            </a:r>
            <a:r>
              <a:rPr lang="en" sz="1300" b="1">
                <a:solidFill>
                  <a:srgbClr val="3C78D8"/>
                </a:solidFill>
                <a:latin typeface="Calibri"/>
                <a:ea typeface="Calibri"/>
                <a:cs typeface="Calibri"/>
                <a:sym typeface="Calibri"/>
              </a:rPr>
              <a:t>Cursor Alternative That's FREE &amp; LOCAL (MCP, Image Support, Faster!)</a:t>
            </a:r>
            <a:br>
              <a:rPr lang="en" sz="1300" b="1">
                <a:solidFill>
                  <a:srgbClr val="3C78D8"/>
                </a:solidFill>
                <a:latin typeface="Calibri"/>
                <a:ea typeface="Calibri"/>
                <a:cs typeface="Calibri"/>
                <a:sym typeface="Calibri"/>
              </a:rPr>
            </a:br>
            <a:r>
              <a:rPr lang="en" sz="1300" b="1" u="sng">
                <a:solidFill>
                  <a:schemeClr val="hlink"/>
                </a:solidFill>
                <a:latin typeface="Calibri"/>
                <a:ea typeface="Calibri"/>
                <a:cs typeface="Calibri"/>
                <a:sym typeface="Calibri"/>
                <a:hlinkClick r:id="rId3"/>
              </a:rPr>
              <a:t>https://codeium.com/windsurf</a:t>
            </a:r>
            <a:r>
              <a:rPr lang="en" sz="1300" b="1">
                <a:solidFill>
                  <a:srgbClr val="3C78D8"/>
                </a:solidFill>
                <a:latin typeface="Calibri"/>
                <a:ea typeface="Calibri"/>
                <a:cs typeface="Calibri"/>
                <a:sym typeface="Calibri"/>
              </a:rPr>
              <a:t> </a:t>
            </a:r>
            <a:br>
              <a:rPr lang="en" sz="1300" b="1">
                <a:solidFill>
                  <a:srgbClr val="3C78D8"/>
                </a:solidFill>
                <a:latin typeface="Calibri"/>
                <a:ea typeface="Calibri"/>
                <a:cs typeface="Calibri"/>
                <a:sym typeface="Calibri"/>
              </a:rPr>
            </a:br>
            <a:r>
              <a:rPr lang="en" sz="1300" b="1" u="sng">
                <a:solidFill>
                  <a:schemeClr val="hlink"/>
                </a:solidFill>
                <a:latin typeface="Calibri"/>
                <a:ea typeface="Calibri"/>
                <a:cs typeface="Calibri"/>
                <a:sym typeface="Calibri"/>
                <a:hlinkClick r:id="rId4"/>
              </a:rPr>
              <a:t>https://www.youtube.com/@codeiumdev</a:t>
            </a:r>
            <a:r>
              <a:rPr lang="en" sz="1300" b="1">
                <a:solidFill>
                  <a:srgbClr val="3C78D8"/>
                </a:solidFill>
                <a:latin typeface="Calibri"/>
                <a:ea typeface="Calibri"/>
                <a:cs typeface="Calibri"/>
                <a:sym typeface="Calibri"/>
              </a:rPr>
              <a:t> </a:t>
            </a:r>
            <a:endParaRPr sz="1300" b="1">
              <a:solidFill>
                <a:srgbClr val="3C78D8"/>
              </a:solidFill>
              <a:latin typeface="Calibri"/>
              <a:ea typeface="Calibri"/>
              <a:cs typeface="Calibri"/>
              <a:sym typeface="Calibri"/>
            </a:endParaRPr>
          </a:p>
          <a:p>
            <a:pPr marL="228600" lvl="0" indent="-139700" algn="l" rtl="0">
              <a:spcBef>
                <a:spcPts val="0"/>
              </a:spcBef>
              <a:spcAft>
                <a:spcPts val="0"/>
              </a:spcAft>
              <a:buSzPts val="1300"/>
              <a:buFont typeface="Calibri"/>
              <a:buChar char="●"/>
            </a:pPr>
            <a:r>
              <a:rPr lang="en" sz="1300" u="sng">
                <a:solidFill>
                  <a:schemeClr val="hlink"/>
                </a:solidFill>
                <a:latin typeface="Calibri"/>
                <a:ea typeface="Calibri"/>
                <a:cs typeface="Calibri"/>
                <a:sym typeface="Calibri"/>
                <a:hlinkClick r:id="rId5"/>
              </a:rPr>
              <a:t>https://www.youtube.com/watch?v=_pFqyBoLGS0</a:t>
            </a:r>
            <a:r>
              <a:rPr lang="en" sz="1300">
                <a:solidFill>
                  <a:schemeClr val="dk1"/>
                </a:solidFill>
                <a:latin typeface="Calibri"/>
                <a:ea typeface="Calibri"/>
                <a:cs typeface="Calibri"/>
                <a:sym typeface="Calibri"/>
              </a:rPr>
              <a:t> - updates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AI-powered IDE (Integrated Development Environment) that helps you write code faster and more efficiently.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Uses a "</a:t>
            </a:r>
            <a:r>
              <a:rPr lang="en" sz="1300" b="1">
                <a:solidFill>
                  <a:srgbClr val="FF0000"/>
                </a:solidFill>
                <a:latin typeface="Calibri"/>
                <a:ea typeface="Calibri"/>
                <a:cs typeface="Calibri"/>
                <a:sym typeface="Calibri"/>
              </a:rPr>
              <a:t>context engine</a:t>
            </a:r>
            <a:r>
              <a:rPr lang="en" sz="1300">
                <a:solidFill>
                  <a:schemeClr val="dk1"/>
                </a:solidFill>
                <a:latin typeface="Calibri"/>
                <a:ea typeface="Calibri"/>
                <a:cs typeface="Calibri"/>
                <a:sym typeface="Calibri"/>
              </a:rPr>
              <a:t>" to understand your codebase and provide relevant suggestions. Particularly good for complex projects with multiple files.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Built on "</a:t>
            </a:r>
            <a:r>
              <a:rPr lang="en" sz="1300" b="1">
                <a:solidFill>
                  <a:srgbClr val="FF0000"/>
                </a:solidFill>
                <a:latin typeface="Calibri"/>
                <a:ea typeface="Calibri"/>
                <a:cs typeface="Calibri"/>
                <a:sym typeface="Calibri"/>
              </a:rPr>
              <a:t>Cascade</a:t>
            </a:r>
            <a:r>
              <a:rPr lang="en" sz="1300">
                <a:solidFill>
                  <a:schemeClr val="dk1"/>
                </a:solidFill>
                <a:latin typeface="Calibri"/>
                <a:ea typeface="Calibri"/>
                <a:cs typeface="Calibri"/>
                <a:sym typeface="Calibri"/>
              </a:rPr>
              <a:t>," an engine that combines AI with deep code understanding.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Offers features like terminal command integration, debugging, autocompletion, and multi-file editing.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More affordable than Cursor ($10/month vs. $20/month).</a:t>
            </a:r>
            <a:endParaRPr sz="1300">
              <a:solidFill>
                <a:schemeClr val="dk1"/>
              </a:solidFill>
              <a:latin typeface="Calibri"/>
              <a:ea typeface="Calibri"/>
              <a:cs typeface="Calibri"/>
              <a:sym typeface="Calibri"/>
            </a:endParaRPr>
          </a:p>
        </p:txBody>
      </p:sp>
      <p:sp>
        <p:nvSpPr>
          <p:cNvPr id="129" name="Google Shape;129;p22"/>
          <p:cNvSpPr txBox="1"/>
          <p:nvPr/>
        </p:nvSpPr>
        <p:spPr>
          <a:xfrm>
            <a:off x="4649900" y="522550"/>
            <a:ext cx="4432800" cy="2019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Image Upload</a:t>
            </a:r>
            <a:r>
              <a:rPr lang="en" sz="1300">
                <a:solidFill>
                  <a:schemeClr val="dk1"/>
                </a:solidFill>
                <a:latin typeface="Calibri"/>
                <a:ea typeface="Calibri"/>
                <a:cs typeface="Calibri"/>
                <a:sym typeface="Calibri"/>
              </a:rPr>
              <a:t> - you can now upload images (like wireframes or mockups) directly into the IDE and Windsurf AI will generate code based on them. The video shows an example of creating a landing page from a simple sketch.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MCP = Model Context Protocol</a:t>
            </a:r>
            <a:r>
              <a:rPr lang="en" sz="1300">
                <a:solidFill>
                  <a:schemeClr val="dk1"/>
                </a:solidFill>
                <a:latin typeface="Calibri"/>
                <a:ea typeface="Calibri"/>
                <a:cs typeface="Calibri"/>
                <a:sym typeface="Calibri"/>
              </a:rPr>
              <a:t> - Windsurf AI now uses </a:t>
            </a:r>
            <a:r>
              <a:rPr lang="en" sz="1300" b="1">
                <a:solidFill>
                  <a:srgbClr val="FF0000"/>
                </a:solidFill>
                <a:latin typeface="Calibri"/>
                <a:ea typeface="Calibri"/>
                <a:cs typeface="Calibri"/>
                <a:sym typeface="Calibri"/>
              </a:rPr>
              <a:t>Anthropic's MCP,</a:t>
            </a:r>
            <a:r>
              <a:rPr lang="en" sz="1300">
                <a:solidFill>
                  <a:schemeClr val="dk1"/>
                </a:solidFill>
                <a:latin typeface="Calibri"/>
                <a:ea typeface="Calibri"/>
                <a:cs typeface="Calibri"/>
                <a:sym typeface="Calibri"/>
              </a:rPr>
              <a:t> </a:t>
            </a:r>
            <a:r>
              <a:rPr lang="en" sz="1300" b="1">
                <a:solidFill>
                  <a:srgbClr val="3C78D8"/>
                </a:solidFill>
                <a:latin typeface="Calibri"/>
                <a:ea typeface="Calibri"/>
                <a:cs typeface="Calibri"/>
                <a:sym typeface="Calibri"/>
              </a:rPr>
              <a:t>an open standard</a:t>
            </a:r>
            <a:r>
              <a:rPr lang="en" sz="1300">
                <a:solidFill>
                  <a:schemeClr val="dk1"/>
                </a:solidFill>
                <a:latin typeface="Calibri"/>
                <a:ea typeface="Calibri"/>
                <a:cs typeface="Calibri"/>
                <a:sym typeface="Calibri"/>
              </a:rPr>
              <a:t> that allows AI systems to </a:t>
            </a:r>
            <a:r>
              <a:rPr lang="en" sz="1300" b="1">
                <a:solidFill>
                  <a:srgbClr val="3C78D8"/>
                </a:solidFill>
                <a:latin typeface="Calibri"/>
                <a:ea typeface="Calibri"/>
                <a:cs typeface="Calibri"/>
                <a:sym typeface="Calibri"/>
              </a:rPr>
              <a:t>connect with various data sources</a:t>
            </a:r>
            <a:r>
              <a:rPr lang="en" sz="1300">
                <a:solidFill>
                  <a:schemeClr val="dk1"/>
                </a:solidFill>
                <a:latin typeface="Calibri"/>
                <a:ea typeface="Calibri"/>
                <a:cs typeface="Calibri"/>
                <a:sym typeface="Calibri"/>
              </a:rPr>
              <a:t>. This means the AI can access real-time data and provide even more relevant suggestions.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Unlimited access to Claude 3.5 !! Wow! Huge plus!</a:t>
            </a:r>
            <a:endParaRPr sz="1300">
              <a:solidFill>
                <a:schemeClr val="dk1"/>
              </a:solidFill>
              <a:latin typeface="Calibri"/>
              <a:ea typeface="Calibri"/>
              <a:cs typeface="Calibri"/>
              <a:sym typeface="Calibri"/>
            </a:endParaRPr>
          </a:p>
        </p:txBody>
      </p:sp>
      <p:pic>
        <p:nvPicPr>
          <p:cNvPr id="130" name="Google Shape;130;p22"/>
          <p:cNvPicPr preferRelativeResize="0"/>
          <p:nvPr/>
        </p:nvPicPr>
        <p:blipFill>
          <a:blip r:embed="rId6">
            <a:alphaModFix/>
          </a:blip>
          <a:stretch>
            <a:fillRect/>
          </a:stretch>
        </p:blipFill>
        <p:spPr>
          <a:xfrm>
            <a:off x="4954700" y="2767300"/>
            <a:ext cx="3827700" cy="2143512"/>
          </a:xfrm>
          <a:prstGeom prst="rect">
            <a:avLst/>
          </a:prstGeom>
          <a:noFill/>
          <a:ln w="9525" cap="flat" cmpd="sng">
            <a:solidFill>
              <a:srgbClr val="FF0000"/>
            </a:solidFill>
            <a:prstDash val="solid"/>
            <a:round/>
            <a:headEnd type="none" w="sm" len="sm"/>
            <a:tailEnd type="none" w="sm" len="sm"/>
          </a:ln>
        </p:spPr>
      </p:pic>
      <p:sp>
        <p:nvSpPr>
          <p:cNvPr id="131" name="Google Shape;131;p22"/>
          <p:cNvSpPr txBox="1"/>
          <p:nvPr/>
        </p:nvSpPr>
        <p:spPr>
          <a:xfrm>
            <a:off x="91750" y="3729850"/>
            <a:ext cx="44328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lvl="0" indent="0" algn="l" rtl="0">
              <a:spcBef>
                <a:spcPts val="0"/>
              </a:spcBef>
              <a:spcAft>
                <a:spcPts val="0"/>
              </a:spcAft>
              <a:buNone/>
            </a:pPr>
            <a:r>
              <a:rPr lang="en" sz="1300">
                <a:solidFill>
                  <a:schemeClr val="dk1"/>
                </a:solidFill>
                <a:latin typeface="Calibri"/>
                <a:ea typeface="Calibri"/>
                <a:cs typeface="Calibri"/>
                <a:sym typeface="Calibri"/>
              </a:rPr>
              <a:t>Note - there are multiple other free or paid AI editors: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VS Code with GitHub Copilot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VS Code many other extensions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Cursor (cursor.com) - stand alone app, fork of VS Code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idx.dev from Google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JetBrains IDEs with AI Assistant </a:t>
            </a:r>
            <a:endParaRPr sz="13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3"/>
          <p:cNvSpPr txBox="1"/>
          <p:nvPr/>
        </p:nvSpPr>
        <p:spPr>
          <a:xfrm>
            <a:off x="91750" y="98850"/>
            <a:ext cx="3827700" cy="326400"/>
          </a:xfrm>
          <a:prstGeom prst="rect">
            <a:avLst/>
          </a:prstGeom>
          <a:noFill/>
          <a:ln>
            <a:noFill/>
          </a:ln>
        </p:spPr>
        <p:txBody>
          <a:bodyPr spcFirstLastPara="1" wrap="square" lIns="9125" tIns="9125" rIns="9125" bIns="9125" anchor="t" anchorCtr="0">
            <a:spAutoFit/>
          </a:bodyPr>
          <a:lstStyle/>
          <a:p>
            <a:pPr marL="0" lvl="0" indent="0" algn="l" rtl="0">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"Chat LLM for Teams" by Abacus AI</a:t>
            </a:r>
            <a:endParaRPr sz="2000" b="1">
              <a:solidFill>
                <a:schemeClr val="dk1"/>
              </a:solidFill>
              <a:latin typeface="Calibri"/>
              <a:ea typeface="Calibri"/>
              <a:cs typeface="Calibri"/>
              <a:sym typeface="Calibri"/>
            </a:endParaRPr>
          </a:p>
        </p:txBody>
      </p:sp>
      <p:sp>
        <p:nvSpPr>
          <p:cNvPr id="137" name="Google Shape;137;p23"/>
          <p:cNvSpPr txBox="1"/>
          <p:nvPr/>
        </p:nvSpPr>
        <p:spPr>
          <a:xfrm>
            <a:off x="91750" y="522550"/>
            <a:ext cx="4432800" cy="4420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lvl="0" indent="-139700" algn="l" rtl="0">
              <a:spcBef>
                <a:spcPts val="0"/>
              </a:spcBef>
              <a:spcAft>
                <a:spcPts val="0"/>
              </a:spcAft>
              <a:buClr>
                <a:schemeClr val="dk1"/>
              </a:buClr>
              <a:buSzPts val="1300"/>
              <a:buFont typeface="Calibri"/>
              <a:buChar char="●"/>
            </a:pPr>
            <a:r>
              <a:rPr lang="en" sz="1300" b="1">
                <a:solidFill>
                  <a:srgbClr val="FF0000"/>
                </a:solidFill>
                <a:latin typeface="Calibri"/>
                <a:ea typeface="Calibri"/>
                <a:cs typeface="Calibri"/>
                <a:sym typeface="Calibri"/>
              </a:rPr>
              <a:t>"Chat LLM for Teams" by Abacus AI </a:t>
            </a:r>
            <a:r>
              <a:rPr lang="en" sz="1300">
                <a:solidFill>
                  <a:schemeClr val="dk1"/>
                </a:solidFill>
                <a:latin typeface="Calibri"/>
                <a:ea typeface="Calibri"/>
                <a:cs typeface="Calibri"/>
                <a:sym typeface="Calibri"/>
              </a:rPr>
              <a:t>- $10/user/month</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3"/>
              </a:rPr>
              <a:t>https://chatllm.abacus.ai</a:t>
            </a:r>
            <a:r>
              <a:rPr lang="en" sz="1300">
                <a:solidFill>
                  <a:schemeClr val="dk1"/>
                </a:solidFill>
                <a:latin typeface="Calibri"/>
                <a:ea typeface="Calibri"/>
                <a:cs typeface="Calibri"/>
                <a:sym typeface="Calibri"/>
              </a:rPr>
              <a:t> </a:t>
            </a:r>
            <a:endParaRPr/>
          </a:p>
          <a:p>
            <a:pPr marL="228600" lvl="0" indent="-139700" algn="l" rtl="0">
              <a:spcBef>
                <a:spcPts val="0"/>
              </a:spcBef>
              <a:spcAft>
                <a:spcPts val="0"/>
              </a:spcAft>
              <a:buClr>
                <a:schemeClr val="dk1"/>
              </a:buClr>
              <a:buSzPts val="1300"/>
              <a:buFont typeface="Calibri"/>
              <a:buChar char="●"/>
            </a:pPr>
            <a:r>
              <a:rPr lang="en" sz="1300" u="sng">
                <a:solidFill>
                  <a:schemeClr val="hlink"/>
                </a:solidFill>
                <a:latin typeface="Calibri"/>
                <a:ea typeface="Calibri"/>
                <a:cs typeface="Calibri"/>
                <a:sym typeface="Calibri"/>
                <a:hlinkClick r:id="rId4"/>
              </a:rPr>
              <a:t>https://www.youtube.com/watch?v=5CZQgl3zQXw</a:t>
            </a:r>
            <a:r>
              <a:rPr lang="en" sz="1300">
                <a:solidFill>
                  <a:schemeClr val="dk1"/>
                </a:solidFill>
                <a:latin typeface="Calibri"/>
                <a:ea typeface="Calibri"/>
                <a:cs typeface="Calibri"/>
                <a:sym typeface="Calibri"/>
              </a:rPr>
              <a:t> </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SaaS AI tool helps to automate various GitHub tasks, including writing code, identifying and fixing errors, and creating pull requests, all within a browser.</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Use the tool to connect with your GitHub account and select repositories and files for AI processing.</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can analyze your code, understand your instructions (e.g., "create a sidebar"), and generate or modify code accordingly.</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The AI automatically creates pull requests with relevant titles, descriptions, and file changes, streamlining the code review process.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After review, you can merge the AI-generated changes into your main branch, effectively updating your live code.</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This automation saves time and effort, especially for repetitive tasks.</a:t>
            </a:r>
            <a:endParaRPr sz="1300">
              <a:solidFill>
                <a:schemeClr val="dk1"/>
              </a:solidFill>
              <a:latin typeface="Calibri"/>
              <a:ea typeface="Calibri"/>
              <a:cs typeface="Calibri"/>
              <a:sym typeface="Calibri"/>
            </a:endParaRPr>
          </a:p>
          <a:p>
            <a:pPr marL="228600" lvl="0" indent="-139700" algn="l" rtl="0">
              <a:spcBef>
                <a:spcPts val="0"/>
              </a:spcBef>
              <a:spcAft>
                <a:spcPts val="0"/>
              </a:spcAft>
              <a:buClr>
                <a:schemeClr val="dk1"/>
              </a:buClr>
              <a:buSzPts val="1300"/>
              <a:buFont typeface="Calibri"/>
              <a:buChar char="●"/>
            </a:pPr>
            <a:r>
              <a:rPr lang="en" sz="1300">
                <a:solidFill>
                  <a:schemeClr val="dk1"/>
                </a:solidFill>
                <a:latin typeface="Calibri"/>
                <a:ea typeface="Calibri"/>
                <a:cs typeface="Calibri"/>
                <a:sym typeface="Calibri"/>
              </a:rPr>
              <a:t>Chat LLM for Teams offers other features like access to multiple LLMs, user management, chat with PDFs, custom chatbots, code editor, web search, image generation, and video generation.</a:t>
            </a:r>
            <a:endParaRPr sz="1300">
              <a:solidFill>
                <a:schemeClr val="dk1"/>
              </a:solidFill>
              <a:latin typeface="Calibri"/>
              <a:ea typeface="Calibri"/>
              <a:cs typeface="Calibri"/>
              <a:sym typeface="Calibri"/>
            </a:endParaRPr>
          </a:p>
        </p:txBody>
      </p:sp>
      <p:pic>
        <p:nvPicPr>
          <p:cNvPr id="138" name="Google Shape;138;p23"/>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6950" y="533400"/>
            <a:ext cx="4314650" cy="2803246"/>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4197</Words>
  <Application>Microsoft Macintosh PowerPoint</Application>
  <PresentationFormat>On-screen Show (16:9)</PresentationFormat>
  <Paragraphs>334</Paragraphs>
  <Slides>21</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Calibri</vt:lpstr>
      <vt:lpstr>Roboto Mono</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2</cp:revision>
  <dcterms:modified xsi:type="dcterms:W3CDTF">2024-11-29T20:21:27Z</dcterms:modified>
</cp:coreProperties>
</file>