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14274C-3CC1-45A6-9965-63C873138C79}">
  <a:tblStyle styleId="{0214274C-3CC1-45A6-9965-63C873138C7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611040bb41_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3611040bb41_2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11040bb41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3611040bb41_2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406ef59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35f406ef591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366cbcb3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3366cbcb35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611b9f5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3611b9f50e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616918885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3616918885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60d0b7b8f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360d0b7b8f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611040bb4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3611040bb41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367ee0f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3367ee0fa7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x.com/ManusAI_HQ/status/1928105652444094568"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www.hcompany.ai"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rEAPBT6_-TM" TargetMode="External"/><Relationship Id="rId7"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www.pwc.com/gx/en/issues/artificial-intelligence/job-barometer/2025/report.pdf" TargetMode="External"/><Relationship Id="rId5" Type="http://schemas.openxmlformats.org/officeDocument/2006/relationships/image" Target="../media/image21.png"/><Relationship Id="rId4" Type="http://schemas.openxmlformats.org/officeDocument/2006/relationships/hyperlink" Target="https://trueup.io/layoff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hyperlink" Target="https://www.vellum.ai/llm-leaderboard" TargetMode="External"/><Relationship Id="rId18" Type="http://schemas.openxmlformats.org/officeDocument/2006/relationships/hyperlink" Target="https://openai.com/index/gpt-4-1/" TargetMode="External"/><Relationship Id="rId26" Type="http://schemas.openxmlformats.org/officeDocument/2006/relationships/hyperlink" Target="https://openai.com/index/openai-o3-mini/"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api-docs.deepseek.com/news/news250120" TargetMode="External"/><Relationship Id="rId7" Type="http://schemas.openxmlformats.org/officeDocument/2006/relationships/hyperlink" Target="https://legacy.lmarena.ai" TargetMode="External"/><Relationship Id="rId12" Type="http://schemas.openxmlformats.org/officeDocument/2006/relationships/hyperlink" Target="https://huggingface.co/open-llm-leaderboard" TargetMode="External"/><Relationship Id="rId17" Type="http://schemas.openxmlformats.org/officeDocument/2006/relationships/hyperlink" Target="http://aistudio.google.com/app/prompts/new_chat?model=gemini-2.5-flash-preview-05-20" TargetMode="External"/><Relationship Id="rId25" Type="http://schemas.openxmlformats.org/officeDocument/2006/relationships/hyperlink" Target="http://aistudio.google.com/app/prompts/new_chat?model=gemini-2.5-flash-preview-04-17" TargetMode="External"/><Relationship Id="rId33" Type="http://schemas.openxmlformats.org/officeDocument/2006/relationships/hyperlink" Target="https://platform.openai.com/docs/models/o1" TargetMode="External"/><Relationship Id="rId2" Type="http://schemas.openxmlformats.org/officeDocument/2006/relationships/notesSlide" Target="../notesSlides/notesSlide2.xml"/><Relationship Id="rId16" Type="http://schemas.openxmlformats.org/officeDocument/2006/relationships/hyperlink" Target="https://www.anthropic.com/news/claude-3-7-sonnet" TargetMode="External"/><Relationship Id="rId20" Type="http://schemas.openxmlformats.org/officeDocument/2006/relationships/hyperlink" Target="https://huggingface.co/deepseek-ai/DeepSeek-V3-0324" TargetMode="External"/><Relationship Id="rId29" Type="http://schemas.openxmlformats.org/officeDocument/2006/relationships/hyperlink" Target="https://openai.com/index/introducing-gpt-4-5/" TargetMode="External"/><Relationship Id="rId1" Type="http://schemas.openxmlformats.org/officeDocument/2006/relationships/slideLayout" Target="../slideLayouts/slideLayout1.xml"/><Relationship Id="rId6" Type="http://schemas.openxmlformats.org/officeDocument/2006/relationships/hyperlink" Target="https://beta.lmarena.ai" TargetMode="External"/><Relationship Id="rId11" Type="http://schemas.openxmlformats.org/officeDocument/2006/relationships/hyperlink" Target="https://artificialanalysis.ai/leaderboards/models" TargetMode="External"/><Relationship Id="rId24" Type="http://schemas.openxmlformats.org/officeDocument/2006/relationships/hyperlink" Target="https://mistral.ai/news/mistral-medium-3" TargetMode="External"/><Relationship Id="rId32" Type="http://schemas.openxmlformats.org/officeDocument/2006/relationships/hyperlink" Target="https://api-docs.deepseek.com/news/news250325" TargetMode="External"/><Relationship Id="rId5" Type="http://schemas.openxmlformats.org/officeDocument/2006/relationships/hyperlink" Target="https://openlm.ai/chatbot-arena/" TargetMode="External"/><Relationship Id="rId15" Type="http://schemas.openxmlformats.org/officeDocument/2006/relationships/hyperlink" Target="http://aistudio.google.com/app/prompts/new_chat?model=gemini-2.5-pro-preview-05-06" TargetMode="External"/><Relationship Id="rId23" Type="http://schemas.openxmlformats.org/officeDocument/2006/relationships/hyperlink" Target="https://qwenlm.github.io/blog/qwen3/" TargetMode="External"/><Relationship Id="rId28" Type="http://schemas.openxmlformats.org/officeDocument/2006/relationships/hyperlink" Target="https://x.com/OpenAI/status/1905331956856050135" TargetMode="External"/><Relationship Id="rId10" Type="http://schemas.openxmlformats.org/officeDocument/2006/relationships/hyperlink" Target="https://www.stack-ai.com/llm-leaderboard" TargetMode="External"/><Relationship Id="rId19" Type="http://schemas.openxmlformats.org/officeDocument/2006/relationships/hyperlink" Target="https://www.anthropic.com/claude/sonnet" TargetMode="External"/><Relationship Id="rId31" Type="http://schemas.openxmlformats.org/officeDocument/2006/relationships/hyperlink" Target="https://openai.com/index/o1-and-new-tools-for-developers/" TargetMode="External"/><Relationship Id="rId4" Type="http://schemas.openxmlformats.org/officeDocument/2006/relationships/hyperlink" Target="https://lmarena.ai/?leaderboard" TargetMode="External"/><Relationship Id="rId9" Type="http://schemas.openxmlformats.org/officeDocument/2006/relationships/hyperlink" Target="https://llmworld.net/llm_leaderboards/" TargetMode="External"/><Relationship Id="rId14" Type="http://schemas.openxmlformats.org/officeDocument/2006/relationships/hyperlink" Target="https://www.anthropic.com/news/claude-4" TargetMode="External"/><Relationship Id="rId22" Type="http://schemas.openxmlformats.org/officeDocument/2006/relationships/hyperlink" Target="https://openai.com/index/introducing-o3-and-o4-mini/" TargetMode="External"/><Relationship Id="rId27" Type="http://schemas.openxmlformats.org/officeDocument/2006/relationships/hyperlink" Target="https://www.anthropic.com/claude/haiku" TargetMode="External"/><Relationship Id="rId30" Type="http://schemas.openxmlformats.org/officeDocument/2006/relationships/hyperlink" Target="https://x.ai/blog/grok-3" TargetMode="External"/><Relationship Id="rId8" Type="http://schemas.openxmlformats.org/officeDocument/2006/relationships/hyperlink" Target="https://web.lmarena.ai/leaderboar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phonely.ai"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venturebeat.com/ai/phonelys-new-ai-agents-hit-99-accuracy-and-customers-cant-tell-theyre-not-human/"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bondcap.com/reports/tai"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hyperlink" Target="https://techcrunch.com/2025/06/03/yoshua-bengio-launches-lawzero-a-nonprofit-ai-safety-lab" TargetMode="External"/><Relationship Id="rId3" Type="http://schemas.openxmlformats.org/officeDocument/2006/relationships/hyperlink" Target="https://www.cultofmac.com/news/apple-smart-glasses-iphone-replacement" TargetMode="External"/><Relationship Id="rId7" Type="http://schemas.openxmlformats.org/officeDocument/2006/relationships/hyperlink" Target="https://www.youtube.com/watch?v=PoxWxMjA224"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www.youtube.com/watch?v=645Wk4tKtLQ" TargetMode="External"/><Relationship Id="rId4" Type="http://schemas.openxmlformats.org/officeDocument/2006/relationships/image" Target="../media/image6.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akana.ai"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sakana.ai/dg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hyperlink" Target="https://finance.yahoo.com/news/exclusive-anthropic-hits-3-billion-200202733.html" TargetMode="External"/><Relationship Id="rId3" Type="http://schemas.openxmlformats.org/officeDocument/2006/relationships/hyperlink" Target="https://www.intology.ai/blog/zochi-acl" TargetMode="External"/><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analyticsindiamag.com/ai-news-updates/we-smoked-nvidias-blackwell-says-cerebras/" TargetMode="External"/><Relationship Id="rId5" Type="http://schemas.openxmlformats.org/officeDocument/2006/relationships/image" Target="../media/image12.png"/><Relationship Id="rId10" Type="http://schemas.openxmlformats.org/officeDocument/2006/relationships/image" Target="../media/image14.png"/><Relationship Id="rId4" Type="http://schemas.openxmlformats.org/officeDocument/2006/relationships/hyperlink" Target="https://arxiv.org/pdf/2503.10619" TargetMode="External"/><Relationship Id="rId9" Type="http://schemas.openxmlformats.org/officeDocument/2006/relationships/hyperlink" Target="https://techcrunch.com/2025/06/01/early-ai-investor-elad-gil-finds-his-next-big-bet-ai-powered-rollup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1174444"/>
            <a:ext cx="44202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Phonely 99.2% accuracy - switching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Meeker Report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Perplexity Pro: Search, Research, Labs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Bing Video Creator Powered by Sora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Yoshua Bengio LawZero research center</a:t>
            </a:r>
            <a:endParaRPr sz="1500" b="1">
              <a:solidFill>
                <a:srgbClr val="3C78D8"/>
              </a:solidFill>
              <a:latin typeface="Calibri"/>
              <a:ea typeface="Calibri"/>
              <a:cs typeface="Calibri"/>
              <a:sym typeface="Calibri"/>
            </a:endParaRPr>
          </a:p>
        </p:txBody>
      </p:sp>
      <p:sp>
        <p:nvSpPr>
          <p:cNvPr id="64" name="Google Shape;64;p15"/>
          <p:cNvSpPr txBox="1"/>
          <p:nvPr/>
        </p:nvSpPr>
        <p:spPr>
          <a:xfrm>
            <a:off x="3535800" y="7190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June 6</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3390416"/>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xxx</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666032"/>
            <a:ext cx="4420200" cy="2327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Vision Air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Robot - High Speed Parkour Navigation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Sakana self-improving coding agent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about Veo 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writes paper which passes peer review</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Cerebras beats Nvidia at Inference Speed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hits $3 billion in ARR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AI-powered roll-ups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Manus Making Slides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 Company Agentic Systems</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1168808"/>
            <a:ext cx="4502400" cy="1173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No Robo Bosses Act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Klarna is hiring back human customer support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video Summarization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Jony Ive Device as predicted by 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endParaRPr sz="1500" b="1">
              <a:solidFill>
                <a:srgbClr val="3C78D8"/>
              </a:solidFill>
              <a:latin typeface="Calibri"/>
              <a:ea typeface="Calibri"/>
              <a:cs typeface="Calibri"/>
              <a:sym typeface="Calibri"/>
            </a:endParaRPr>
          </a:p>
        </p:txBody>
      </p:sp>
      <p:sp>
        <p:nvSpPr>
          <p:cNvPr id="68" name="Google Shape;68;p15"/>
          <p:cNvSpPr txBox="1"/>
          <p:nvPr/>
        </p:nvSpPr>
        <p:spPr>
          <a:xfrm>
            <a:off x="485000" y="292525"/>
            <a:ext cx="2884200" cy="2802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1" i="1">
                <a:solidFill>
                  <a:srgbClr val="FF0000"/>
                </a:solidFill>
                <a:latin typeface="Calibri"/>
                <a:ea typeface="Calibri"/>
                <a:cs typeface="Calibri"/>
                <a:sym typeface="Calibri"/>
              </a:rPr>
              <a:t>xxx</a:t>
            </a:r>
            <a:endParaRPr sz="1700" b="1" i="1" u="none" strike="noStrike" cap="none">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txBox="1"/>
          <p:nvPr/>
        </p:nvSpPr>
        <p:spPr>
          <a:xfrm>
            <a:off x="55075" y="52750"/>
            <a:ext cx="175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191" name="Google Shape;191;p24"/>
          <p:cNvSpPr txBox="1"/>
          <p:nvPr/>
        </p:nvSpPr>
        <p:spPr>
          <a:xfrm>
            <a:off x="55075" y="422000"/>
            <a:ext cx="4453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Manus Slides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Manus creates structured presentations (slide decks) from prompts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https://x.com/ManusAI_HQ/status/1928105652444094568</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92" name="Google Shape;192;p24"/>
          <p:cNvSpPr txBox="1"/>
          <p:nvPr/>
        </p:nvSpPr>
        <p:spPr>
          <a:xfrm>
            <a:off x="55075" y="1074683"/>
            <a:ext cx="4453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 Company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 Company was founded in late 2023 in Paris, also in London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Founders - former DeepMind scientists and a Stanford researcher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Advanced "multi-agent" solutions to automate complex digital workflows; plan, execute tasks, and solve problems autonomously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Runner H and Surfer H</a:t>
            </a:r>
            <a:r>
              <a:rPr lang="en" sz="1200">
                <a:solidFill>
                  <a:schemeClr val="dk1"/>
                </a:solidFill>
                <a:latin typeface="Calibri"/>
                <a:ea typeface="Calibri"/>
                <a:cs typeface="Calibri"/>
                <a:sym typeface="Calibri"/>
              </a:rPr>
              <a:t> - business process automation, quality assurance, robotic process automation, and web-based task execution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https://www.hcompany.ai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93" name="Google Shape;193;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93600" y="1074675"/>
            <a:ext cx="2956583" cy="1680900"/>
          </a:xfrm>
          <a:prstGeom prst="rect">
            <a:avLst/>
          </a:prstGeom>
          <a:noFill/>
          <a:ln w="9525" cap="flat" cmpd="sng">
            <a:solidFill>
              <a:srgbClr val="FF0000"/>
            </a:solidFill>
            <a:prstDash val="solid"/>
            <a:round/>
            <a:headEnd type="none" w="sm" len="sm"/>
            <a:tailEnd type="none" w="sm" len="sm"/>
          </a:ln>
        </p:spPr>
      </p:pic>
      <p:sp>
        <p:nvSpPr>
          <p:cNvPr id="194" name="Google Shape;194;p24"/>
          <p:cNvSpPr txBox="1"/>
          <p:nvPr/>
        </p:nvSpPr>
        <p:spPr>
          <a:xfrm>
            <a:off x="55075" y="2835550"/>
            <a:ext cx="4453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No Robo Bosses Act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California introduced several significant AI and employment law bills (e.g., “No Robo Bosses Act,” Automated Decisions Safety Act, and workplace surveillance limits)</a:t>
            </a:r>
            <a:endParaRPr sz="1200">
              <a:solidFill>
                <a:schemeClr val="dk1"/>
              </a:solidFill>
              <a:latin typeface="Calibri"/>
              <a:ea typeface="Calibri"/>
              <a:cs typeface="Calibri"/>
              <a:sym typeface="Calibri"/>
            </a:endParaRPr>
          </a:p>
        </p:txBody>
      </p:sp>
      <p:sp>
        <p:nvSpPr>
          <p:cNvPr id="195" name="Google Shape;195;p24"/>
          <p:cNvSpPr txBox="1"/>
          <p:nvPr/>
        </p:nvSpPr>
        <p:spPr>
          <a:xfrm>
            <a:off x="55075" y="3716825"/>
            <a:ext cx="4453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Klarna re-hiring humans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Klarna Bank (Swedish buy-now-pay-later company) has cut 50% of workforce (from 4.2K to 2K). It stopped using Salesforce and HR "Workday" in favor of its own in-house AI solutions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But recently Klarna is planning to hire humans (mostly students and rural areas) to ensure customers will always have the option to speak to a live representative.</a:t>
            </a:r>
            <a:endParaRPr sz="1200">
              <a:solidFill>
                <a:schemeClr val="dk1"/>
              </a:solidFill>
              <a:latin typeface="Calibri"/>
              <a:ea typeface="Calibri"/>
              <a:cs typeface="Calibri"/>
              <a:sym typeface="Calibri"/>
            </a:endParaRPr>
          </a:p>
        </p:txBody>
      </p:sp>
      <p:pic>
        <p:nvPicPr>
          <p:cNvPr id="196" name="Google Shape;196;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93600" y="3716825"/>
            <a:ext cx="2541153" cy="1311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video Summarization</a:t>
            </a:r>
            <a:endParaRPr sz="2000" b="1" i="0" u="none" strike="noStrike" cap="none">
              <a:solidFill>
                <a:schemeClr val="dk1"/>
              </a:solidFill>
              <a:latin typeface="Calibri"/>
              <a:ea typeface="Calibri"/>
              <a:cs typeface="Calibri"/>
              <a:sym typeface="Calibri"/>
            </a:endParaRPr>
          </a:p>
        </p:txBody>
      </p:sp>
      <p:sp>
        <p:nvSpPr>
          <p:cNvPr id="202" name="Google Shape;202;p25"/>
          <p:cNvSpPr txBox="1"/>
          <p:nvPr/>
        </p:nvSpPr>
        <p:spPr>
          <a:xfrm>
            <a:off x="55075" y="1277050"/>
            <a:ext cx="4453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recapio</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copy URL into recapio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https://recapio.com</a:t>
            </a:r>
            <a:endParaRPr sz="1200">
              <a:solidFill>
                <a:schemeClr val="dk1"/>
              </a:solidFill>
              <a:latin typeface="Calibri"/>
              <a:ea typeface="Calibri"/>
              <a:cs typeface="Calibri"/>
              <a:sym typeface="Calibri"/>
            </a:endParaRPr>
          </a:p>
        </p:txBody>
      </p:sp>
      <p:sp>
        <p:nvSpPr>
          <p:cNvPr id="203" name="Google Shape;203;p25"/>
          <p:cNvSpPr txBox="1"/>
          <p:nvPr/>
        </p:nvSpPr>
        <p:spPr>
          <a:xfrm>
            <a:off x="55075" y="2015378"/>
            <a:ext cx="4453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Copy transcription into Claude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copy transcription, paste it into LLM, get a summary</a:t>
            </a:r>
            <a:endParaRPr sz="1200">
              <a:solidFill>
                <a:schemeClr val="dk1"/>
              </a:solidFill>
              <a:latin typeface="Calibri"/>
              <a:ea typeface="Calibri"/>
              <a:cs typeface="Calibri"/>
              <a:sym typeface="Calibri"/>
            </a:endParaRPr>
          </a:p>
        </p:txBody>
      </p:sp>
      <p:sp>
        <p:nvSpPr>
          <p:cNvPr id="204" name="Google Shape;204;p25"/>
          <p:cNvSpPr txBox="1"/>
          <p:nvPr/>
        </p:nvSpPr>
        <p:spPr>
          <a:xfrm>
            <a:off x="55075" y="2587950"/>
            <a:ext cx="4453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Copy youtube URL into Perplexity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perplexity will extract transcript from youtube website - and make a summary</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IO Device - an prediction by AI</a:t>
            </a:r>
            <a:endParaRPr sz="2000" b="1" i="0" u="none" strike="noStrike" cap="none">
              <a:solidFill>
                <a:schemeClr val="dk1"/>
              </a:solidFill>
              <a:latin typeface="Calibri"/>
              <a:ea typeface="Calibri"/>
              <a:cs typeface="Calibri"/>
              <a:sym typeface="Calibri"/>
            </a:endParaRPr>
          </a:p>
        </p:txBody>
      </p:sp>
      <p:sp>
        <p:nvSpPr>
          <p:cNvPr id="210" name="Google Shape;210;p26"/>
          <p:cNvSpPr txBox="1"/>
          <p:nvPr/>
        </p:nvSpPr>
        <p:spPr>
          <a:xfrm>
            <a:off x="55075" y="467150"/>
            <a:ext cx="4453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Video created by AI (not a real OpenAI product)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https://www.youtube.com/watch?v=rEAPBT6_-TM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11" name="Google Shape;211;p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710050" y="1785450"/>
            <a:ext cx="1127401" cy="1275031"/>
          </a:xfrm>
          <a:prstGeom prst="rect">
            <a:avLst/>
          </a:prstGeom>
          <a:noFill/>
          <a:ln w="9525" cap="flat" cmpd="sng">
            <a:solidFill>
              <a:srgbClr val="FF0000"/>
            </a:solidFill>
            <a:prstDash val="solid"/>
            <a:round/>
            <a:headEnd type="none" w="sm" len="sm"/>
            <a:tailEnd type="none" w="sm" len="sm"/>
          </a:ln>
        </p:spPr>
      </p:pic>
      <p:pic>
        <p:nvPicPr>
          <p:cNvPr id="212" name="Google Shape;212;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713600" y="3200600"/>
            <a:ext cx="1127400" cy="1087107"/>
          </a:xfrm>
          <a:prstGeom prst="rect">
            <a:avLst/>
          </a:prstGeom>
          <a:noFill/>
          <a:ln w="9525" cap="flat" cmpd="sng">
            <a:solidFill>
              <a:srgbClr val="FF0000"/>
            </a:solidFill>
            <a:prstDash val="solid"/>
            <a:round/>
            <a:headEnd type="none" w="sm" len="sm"/>
            <a:tailEnd type="none" w="sm" len="sm"/>
          </a:ln>
        </p:spPr>
      </p:pic>
      <p:pic>
        <p:nvPicPr>
          <p:cNvPr id="213" name="Google Shape;213;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29551" y="340501"/>
            <a:ext cx="2107901" cy="1388125"/>
          </a:xfrm>
          <a:prstGeom prst="rect">
            <a:avLst/>
          </a:prstGeom>
          <a:noFill/>
          <a:ln w="9525" cap="flat" cmpd="sng">
            <a:solidFill>
              <a:srgbClr val="FF0000"/>
            </a:solidFill>
            <a:prstDash val="solid"/>
            <a:round/>
            <a:headEnd type="none" w="sm" len="sm"/>
            <a:tailEnd type="none" w="sm" len="sm"/>
          </a:ln>
        </p:spPr>
      </p:pic>
      <p:sp>
        <p:nvSpPr>
          <p:cNvPr id="214" name="Google Shape;214;p26"/>
          <p:cNvSpPr txBox="1"/>
          <p:nvPr/>
        </p:nvSpPr>
        <p:spPr>
          <a:xfrm>
            <a:off x="55075" y="1111600"/>
            <a:ext cx="4453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Jony Ive (full name: Sir Jonathan Paul Ive) is a renowned British-American industrial designer best known for his pivotal role at Apple Inc., where he served as Senior Vice President of Industrial Design and later Chief Design Officer from 1992 to 2019. Ive was instrumental in designing some of Apple’s most iconic products, including the iMac, iPod, iPhone, iPad, MacBook, Apple Watch, and even the architectural design of Apple Park and Apple Stores.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2019 he left Apple and started LoveFrom, worked with Ferrari, Airbnb, and OpenAI.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Recently LoveFrom was acquired by OpenAI</a:t>
            </a:r>
            <a:endParaRPr sz="1200">
              <a:solidFill>
                <a:schemeClr val="dk1"/>
              </a:solidFill>
              <a:latin typeface="Calibri"/>
              <a:ea typeface="Calibri"/>
              <a:cs typeface="Calibri"/>
              <a:sym typeface="Calibri"/>
            </a:endParaRPr>
          </a:p>
        </p:txBody>
      </p:sp>
      <p:sp>
        <p:nvSpPr>
          <p:cNvPr id="215" name="Google Shape;215;p26"/>
          <p:cNvSpPr txBox="1"/>
          <p:nvPr/>
        </p:nvSpPr>
        <p:spPr>
          <a:xfrm>
            <a:off x="4273150" y="4147125"/>
            <a:ext cx="18651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2000">
                <a:solidFill>
                  <a:schemeClr val="dk1"/>
                </a:solidFill>
                <a:latin typeface="Calibri"/>
                <a:ea typeface="Calibri"/>
                <a:cs typeface="Calibri"/>
                <a:sym typeface="Calibri"/>
              </a:rPr>
              <a:t>AI Generated,</a:t>
            </a:r>
            <a:endParaRPr sz="20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2000">
                <a:solidFill>
                  <a:schemeClr val="dk1"/>
                </a:solidFill>
                <a:latin typeface="Calibri"/>
                <a:ea typeface="Calibri"/>
                <a:cs typeface="Calibri"/>
                <a:sym typeface="Calibri"/>
              </a:rPr>
              <a:t>not real</a:t>
            </a:r>
            <a:endParaRPr sz="2000">
              <a:solidFill>
                <a:schemeClr val="dk1"/>
              </a:solidFill>
              <a:latin typeface="Calibri"/>
              <a:ea typeface="Calibri"/>
              <a:cs typeface="Calibri"/>
              <a:sym typeface="Calibri"/>
            </a:endParaRPr>
          </a:p>
        </p:txBody>
      </p:sp>
      <p:sp>
        <p:nvSpPr>
          <p:cNvPr id="216" name="Google Shape;216;p26"/>
          <p:cNvSpPr/>
          <p:nvPr/>
        </p:nvSpPr>
        <p:spPr>
          <a:xfrm rot="2700000">
            <a:off x="6435077" y="3089368"/>
            <a:ext cx="606273" cy="988111"/>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17" name="Google Shape;217;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13650" y="3120675"/>
            <a:ext cx="3309690" cy="1861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23" name="Google Shape;223;p27"/>
          <p:cNvSpPr txBox="1"/>
          <p:nvPr/>
        </p:nvSpPr>
        <p:spPr>
          <a:xfrm>
            <a:off x="2082425" y="114400"/>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pic>
        <p:nvPicPr>
          <p:cNvPr id="224" name="Google Shape;224;p2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1950" y="3310525"/>
            <a:ext cx="4378043" cy="1680900"/>
          </a:xfrm>
          <a:prstGeom prst="rect">
            <a:avLst/>
          </a:prstGeom>
          <a:noFill/>
          <a:ln w="9525" cap="flat" cmpd="sng">
            <a:solidFill>
              <a:srgbClr val="FF0000"/>
            </a:solidFill>
            <a:prstDash val="solid"/>
            <a:round/>
            <a:headEnd type="none" w="sm" len="sm"/>
            <a:tailEnd type="none" w="sm" len="sm"/>
          </a:ln>
        </p:spPr>
      </p:pic>
      <p:sp>
        <p:nvSpPr>
          <p:cNvPr id="225" name="Google Shape;225;p27"/>
          <p:cNvSpPr txBox="1"/>
          <p:nvPr/>
        </p:nvSpPr>
        <p:spPr>
          <a:xfrm>
            <a:off x="4574425" y="423775"/>
            <a:ext cx="4382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Workers with AI skills command a 56% wage premium (up from 25% last year), suggesting the value these workers bring</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https://www.pwc.com/gx/en/issues/artificial-intelligence/job-barometer/2025/report.pdf</a:t>
            </a:r>
            <a:r>
              <a:rPr lang="en" sz="1200">
                <a:latin typeface="Calibri"/>
                <a:ea typeface="Calibri"/>
                <a:cs typeface="Calibri"/>
                <a:sym typeface="Calibri"/>
              </a:rPr>
              <a:t> </a:t>
            </a:r>
            <a:endParaRPr sz="1200">
              <a:latin typeface="Calibri"/>
              <a:ea typeface="Calibri"/>
              <a:cs typeface="Calibri"/>
              <a:sym typeface="Calibri"/>
            </a:endParaRPr>
          </a:p>
        </p:txBody>
      </p:sp>
      <p:pic>
        <p:nvPicPr>
          <p:cNvPr id="226" name="Google Shape;226;p2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1950" y="676825"/>
            <a:ext cx="4378050" cy="226935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2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32" name="Google Shape;232;p28"/>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33" name="Google Shape;233;p28"/>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34" name="Google Shape;234;p2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35" name="Google Shape;235;p28"/>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36" name="Google Shape;236;p28"/>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45262"/>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6700175" y="831350"/>
            <a:ext cx="2428500" cy="5727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6"/>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https://legacy.lmarena.ai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76" name="Google Shape;76;p16"/>
          <p:cNvSpPr txBox="1"/>
          <p:nvPr/>
        </p:nvSpPr>
        <p:spPr>
          <a:xfrm>
            <a:off x="947939" y="319950"/>
            <a:ext cx="1106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 - June 4</a:t>
            </a:r>
            <a:endParaRPr sz="1200" b="0" i="0" u="none" strike="noStrike" cap="none">
              <a:solidFill>
                <a:schemeClr val="dk1"/>
              </a:solidFill>
              <a:latin typeface="Calibri"/>
              <a:ea typeface="Calibri"/>
              <a:cs typeface="Calibri"/>
              <a:sym typeface="Calibri"/>
            </a:endParaRPr>
          </a:p>
        </p:txBody>
      </p:sp>
      <p:sp>
        <p:nvSpPr>
          <p:cNvPr id="77" name="Google Shape;77;p16"/>
          <p:cNvSpPr txBox="1"/>
          <p:nvPr/>
        </p:nvSpPr>
        <p:spPr>
          <a:xfrm>
            <a:off x="3826474" y="319950"/>
            <a:ext cx="1305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Webdev - May 28</a:t>
            </a:r>
            <a:endParaRPr sz="1200" b="0" i="0" u="none" strike="noStrike" cap="none">
              <a:solidFill>
                <a:schemeClr val="dk1"/>
              </a:solidFill>
              <a:latin typeface="Calibri"/>
              <a:ea typeface="Calibri"/>
              <a:cs typeface="Calibri"/>
              <a:sym typeface="Calibri"/>
            </a:endParaRPr>
          </a:p>
        </p:txBody>
      </p:sp>
      <p:sp>
        <p:nvSpPr>
          <p:cNvPr id="78" name="Google Shape;78;p16"/>
          <p:cNvSpPr/>
          <p:nvPr/>
        </p:nvSpPr>
        <p:spPr>
          <a:xfrm>
            <a:off x="359605" y="156516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p:nvPr/>
        </p:nvSpPr>
        <p:spPr>
          <a:xfrm>
            <a:off x="3237972" y="260091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txBox="1"/>
          <p:nvPr/>
        </p:nvSpPr>
        <p:spPr>
          <a:xfrm>
            <a:off x="2936667" y="219443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1" name="Google Shape;81;p16"/>
          <p:cNvSpPr/>
          <p:nvPr/>
        </p:nvSpPr>
        <p:spPr>
          <a:xfrm>
            <a:off x="3237124" y="220571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3239334" y="401011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txBox="1"/>
          <p:nvPr/>
        </p:nvSpPr>
        <p:spPr>
          <a:xfrm flipH="1">
            <a:off x="276927" y="228616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84" name="Google Shape;84;p16"/>
          <p:cNvSpPr/>
          <p:nvPr/>
        </p:nvSpPr>
        <p:spPr>
          <a:xfrm>
            <a:off x="354078" y="101834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62701" y="84621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p:nvPr/>
        </p:nvSpPr>
        <p:spPr>
          <a:xfrm>
            <a:off x="354637" y="119701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p:nvPr/>
        </p:nvSpPr>
        <p:spPr>
          <a:xfrm>
            <a:off x="3237072" y="80606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p:nvPr/>
        </p:nvSpPr>
        <p:spPr>
          <a:xfrm>
            <a:off x="354087" y="138857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3237072" y="161733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3245537" y="280819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txBox="1"/>
          <p:nvPr/>
        </p:nvSpPr>
        <p:spPr>
          <a:xfrm>
            <a:off x="5132075" y="4337598"/>
            <a:ext cx="3972900" cy="7572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Web Leaderboard </a:t>
            </a:r>
            <a:r>
              <a:rPr lang="en" sz="800" b="0" i="0" u="sng" strike="noStrike" cap="none">
                <a:solidFill>
                  <a:schemeClr val="hlink"/>
                </a:solidFill>
                <a:latin typeface="Calibri"/>
                <a:ea typeface="Calibri"/>
                <a:cs typeface="Calibri"/>
                <a:sym typeface="Calibri"/>
                <a:hlinkClick r:id="rId8"/>
              </a:rPr>
              <a:t>https://web.lmarena.ai/leaderboard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@LlmStats </a:t>
            </a:r>
            <a:r>
              <a:rPr lang="en" sz="800" b="0" i="0" u="sng" strike="noStrike" cap="none">
                <a:solidFill>
                  <a:schemeClr val="hlink"/>
                </a:solidFill>
                <a:latin typeface="Calibri"/>
                <a:ea typeface="Calibri"/>
                <a:cs typeface="Calibri"/>
                <a:sym typeface="Calibri"/>
                <a:hlinkClick r:id="rId9"/>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StackAI</a:t>
            </a:r>
            <a:r>
              <a:rPr lang="en" sz="800">
                <a:solidFill>
                  <a:schemeClr val="dk1"/>
                </a:solidFill>
                <a:latin typeface="Calibri"/>
                <a:ea typeface="Calibri"/>
                <a:cs typeface="Calibri"/>
                <a:sym typeface="Calibri"/>
              </a:rPr>
              <a:t> </a:t>
            </a:r>
            <a:r>
              <a:rPr lang="en" sz="800" b="0" i="0" u="sng" strike="noStrike" cap="none">
                <a:solidFill>
                  <a:schemeClr val="hlink"/>
                </a:solidFill>
                <a:latin typeface="Calibri"/>
                <a:ea typeface="Calibri"/>
                <a:cs typeface="Calibri"/>
                <a:sym typeface="Calibri"/>
                <a:hlinkClick r:id="rId10"/>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Artificial Analysis</a:t>
            </a:r>
            <a:r>
              <a:rPr lang="en" sz="800">
                <a:solidFill>
                  <a:schemeClr val="dk1"/>
                </a:solidFill>
                <a:latin typeface="Calibri"/>
                <a:ea typeface="Calibri"/>
                <a:cs typeface="Calibri"/>
                <a:sym typeface="Calibri"/>
              </a:rPr>
              <a:t> </a:t>
            </a:r>
            <a:r>
              <a:rPr lang="en" sz="800" b="0" i="0" u="sng" strike="noStrike" cap="none">
                <a:solidFill>
                  <a:schemeClr val="hlink"/>
                </a:solidFill>
                <a:latin typeface="Calibri"/>
                <a:ea typeface="Calibri"/>
                <a:cs typeface="Calibri"/>
                <a:sym typeface="Calibri"/>
                <a:hlinkClick r:id="rId11"/>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Open LLM Leaderboard - by Hugging Face </a:t>
            </a:r>
            <a:r>
              <a:rPr lang="en" sz="800" b="0" i="0" u="sng" strike="noStrike" cap="none">
                <a:solidFill>
                  <a:schemeClr val="hlink"/>
                </a:solidFill>
                <a:latin typeface="Calibri"/>
                <a:ea typeface="Calibri"/>
                <a:cs typeface="Calibri"/>
                <a:sym typeface="Calibri"/>
                <a:hlinkClick r:id="rId12"/>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Vellum </a:t>
            </a:r>
            <a:r>
              <a:rPr lang="en" sz="800" b="0" i="0" u="sng" strike="noStrike" cap="none">
                <a:solidFill>
                  <a:schemeClr val="hlink"/>
                </a:solidFill>
                <a:latin typeface="Calibri"/>
                <a:ea typeface="Calibri"/>
                <a:cs typeface="Calibri"/>
                <a:sym typeface="Calibri"/>
                <a:hlinkClick r:id="rId13"/>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
        <p:nvSpPr>
          <p:cNvPr id="92" name="Google Shape;92;p16"/>
          <p:cNvSpPr/>
          <p:nvPr/>
        </p:nvSpPr>
        <p:spPr>
          <a:xfrm>
            <a:off x="352563" y="192877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txBox="1"/>
          <p:nvPr/>
        </p:nvSpPr>
        <p:spPr>
          <a:xfrm>
            <a:off x="2948453" y="298889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4" name="Google Shape;94;p16"/>
          <p:cNvSpPr/>
          <p:nvPr/>
        </p:nvSpPr>
        <p:spPr>
          <a:xfrm>
            <a:off x="3239322" y="299728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239112" y="18155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238870" y="35842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txBox="1"/>
          <p:nvPr/>
        </p:nvSpPr>
        <p:spPr>
          <a:xfrm flipH="1">
            <a:off x="287429" y="354226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8" name="Google Shape;98;p16"/>
          <p:cNvSpPr txBox="1"/>
          <p:nvPr/>
        </p:nvSpPr>
        <p:spPr>
          <a:xfrm flipH="1">
            <a:off x="3169078" y="318763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9" name="Google Shape;99;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100" name="Google Shape;100;p16"/>
          <p:cNvSpPr/>
          <p:nvPr/>
        </p:nvSpPr>
        <p:spPr>
          <a:xfrm>
            <a:off x="3237072" y="98373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359605" y="210368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02" name="Google Shape;102;p16"/>
          <p:cNvGraphicFramePr/>
          <p:nvPr/>
        </p:nvGraphicFramePr>
        <p:xfrm>
          <a:off x="3382013" y="567012"/>
          <a:ext cx="3000000" cy="3000000"/>
        </p:xfrm>
        <a:graphic>
          <a:graphicData uri="http://schemas.openxmlformats.org/drawingml/2006/table">
            <a:tbl>
              <a:tblPr>
                <a:noFill/>
                <a:tableStyleId>{0214274C-3CC1-45A6-9965-63C873138C79}</a:tableStyleId>
              </a:tblPr>
              <a:tblGrid>
                <a:gridCol w="186690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2000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Claude Opus 4 (20250514)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1416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Gemini-2.5-Pro-Preview-05-06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1409</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Claude Sonnet 4 (20250514)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1386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Claude 3.7 Sonnet (20250219)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1357</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Gemini-2.5-Flash-Preview-05-20</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1313</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1256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 3.5 Sonnet (20241022)</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1238</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DeepSeek-V3-0324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1207</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DeepSeek-R1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1199</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1188</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GPT-4.1-mini-2025-04-14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1186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Qwen3-235B-A22B</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1182</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2"/>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Mistral Medium 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1164</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3"/>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Gemini-2.5-Flash-Preview-04-17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1144</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4"/>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o3-mini-high (20250131)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1136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5"/>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 3.5 Haiku (20241022)</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1133</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6"/>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o4-mini-2025-04-16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1100</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F4F7"/>
                    </a:solidFill>
                  </a:tcPr>
                </a:tc>
                <a:extLst>
                  <a:ext uri="{0D108BD9-81ED-4DB2-BD59-A6C34878D82A}">
                    <a16:rowId xmlns:a16="http://schemas.microsoft.com/office/drawing/2014/main" val="10017"/>
                  </a:ext>
                </a:extLst>
              </a:tr>
            </a:tbl>
          </a:graphicData>
        </a:graphic>
      </p:graphicFrame>
      <p:sp>
        <p:nvSpPr>
          <p:cNvPr id="103" name="Google Shape;103;p16"/>
          <p:cNvSpPr/>
          <p:nvPr/>
        </p:nvSpPr>
        <p:spPr>
          <a:xfrm>
            <a:off x="3237072" y="120904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p:nvPr/>
        </p:nvSpPr>
        <p:spPr>
          <a:xfrm>
            <a:off x="3237072" y="140100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a:off x="3237072" y="201060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txBox="1"/>
          <p:nvPr/>
        </p:nvSpPr>
        <p:spPr>
          <a:xfrm>
            <a:off x="2936667" y="239811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7" name="Google Shape;107;p16"/>
          <p:cNvSpPr/>
          <p:nvPr/>
        </p:nvSpPr>
        <p:spPr>
          <a:xfrm>
            <a:off x="3237124" y="240940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a:off x="3237072" y="380277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3237072" y="340657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363450" y="265461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360152" y="282956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txBox="1"/>
          <p:nvPr/>
        </p:nvSpPr>
        <p:spPr>
          <a:xfrm>
            <a:off x="61938" y="300720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3" name="Google Shape;113;p16"/>
          <p:cNvSpPr/>
          <p:nvPr/>
        </p:nvSpPr>
        <p:spPr>
          <a:xfrm>
            <a:off x="361204" y="301445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p:nvPr/>
        </p:nvSpPr>
        <p:spPr>
          <a:xfrm>
            <a:off x="359603" y="373774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352563" y="33863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355114" y="174714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17" name="Google Shape;117;p16"/>
          <p:cNvGraphicFramePr/>
          <p:nvPr/>
        </p:nvGraphicFramePr>
        <p:xfrm>
          <a:off x="498747" y="639650"/>
          <a:ext cx="3000000" cy="3000000"/>
        </p:xfrm>
        <a:graphic>
          <a:graphicData uri="http://schemas.openxmlformats.org/drawingml/2006/table">
            <a:tbl>
              <a:tblPr>
                <a:noFill/>
                <a:tableStyleId>{0214274C-3CC1-45A6-9965-63C873138C79}</a:tableStyleId>
              </a:tblPr>
              <a:tblGrid>
                <a:gridCol w="1727550">
                  <a:extLst>
                    <a:ext uri="{9D8B030D-6E8A-4147-A177-3AD203B41FA5}">
                      <a16:colId xmlns:a16="http://schemas.microsoft.com/office/drawing/2014/main" val="20000"/>
                    </a:ext>
                  </a:extLst>
                </a:gridCol>
                <a:gridCol w="286775">
                  <a:extLst>
                    <a:ext uri="{9D8B030D-6E8A-4147-A177-3AD203B41FA5}">
                      <a16:colId xmlns:a16="http://schemas.microsoft.com/office/drawing/2014/main" val="20001"/>
                    </a:ext>
                  </a:extLst>
                </a:gridCol>
              </a:tblGrid>
              <a:tr h="1740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gemini-2.5-pro-preview-05-06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1446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1"/>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1441</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2"/>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1430</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3"/>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1424</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4"/>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gemini-2.5-flash-preview-05-20</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1418</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5"/>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1414</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6"/>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1400</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7"/>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gemini-2.5-flash-preview-04-17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1399</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8"/>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1397</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9"/>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claude-sonnet-4-20250514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1389</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0"/>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o4-mini-2025-04-16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1388</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1"/>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o1-2024-12-17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1387</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2"/>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deepseek-v3-0324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1386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3"/>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deepseek-r1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1382</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4"/>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o1-preview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1370</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5"/>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mistral-medium-2505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1367</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6"/>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claude-3-7-sonnet-20250219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1364</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F4F7"/>
                    </a:solidFill>
                  </a:tcPr>
                </a:tc>
                <a:extLst>
                  <a:ext uri="{0D108BD9-81ED-4DB2-BD59-A6C34878D82A}">
                    <a16:rowId xmlns:a16="http://schemas.microsoft.com/office/drawing/2014/main" val="10017"/>
                  </a:ext>
                </a:extLst>
              </a:tr>
            </a:tbl>
          </a:graphicData>
        </a:graphic>
      </p:graphicFrame>
      <p:sp>
        <p:nvSpPr>
          <p:cNvPr id="118" name="Google Shape;118;p16"/>
          <p:cNvSpPr/>
          <p:nvPr/>
        </p:nvSpPr>
        <p:spPr>
          <a:xfrm>
            <a:off x="363453" y="246911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txBox="1"/>
          <p:nvPr/>
        </p:nvSpPr>
        <p:spPr>
          <a:xfrm>
            <a:off x="61938" y="318996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0" name="Google Shape;120;p16"/>
          <p:cNvSpPr/>
          <p:nvPr/>
        </p:nvSpPr>
        <p:spPr>
          <a:xfrm>
            <a:off x="361204" y="319720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Phonely 99.2% accuracy</a:t>
            </a:r>
            <a:endParaRPr sz="2000" b="1" i="0" u="none" strike="noStrike" cap="none">
              <a:solidFill>
                <a:schemeClr val="dk1"/>
              </a:solidFill>
              <a:latin typeface="Calibri"/>
              <a:ea typeface="Calibri"/>
              <a:cs typeface="Calibri"/>
              <a:sym typeface="Calibri"/>
            </a:endParaRPr>
          </a:p>
        </p:txBody>
      </p:sp>
      <p:sp>
        <p:nvSpPr>
          <p:cNvPr id="126" name="Google Shape;126;p17"/>
          <p:cNvSpPr txBox="1"/>
          <p:nvPr/>
        </p:nvSpPr>
        <p:spPr>
          <a:xfrm>
            <a:off x="156175" y="599138"/>
            <a:ext cx="44532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three-way partnership between AI phone support company Phonely, inference optimization platform Maitai, and chip maker Groq has achieved a breakthrough that addresses one of conversational artificial intelligence’s most persistent problems: the awkward delays that immediately signal to callers they’re talking to a machine.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https://www.phonely.ai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collaboration has enabled Phonely to reduce response times by more than 70% while simultaneously boosting accuracy from 81.5% to 99.2% across four model iterations, surpassing GPT-4o’s 94.7% benchmark by 4.5 percentage points.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The improvements stem from Groq’s new capability to instantly switch between multiple specialized AI models without added latency, orchestrated through Maitai’s optimization platform.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u="sng">
                <a:solidFill>
                  <a:schemeClr val="hlink"/>
                </a:solidFill>
                <a:latin typeface="Calibri"/>
                <a:ea typeface="Calibri"/>
                <a:cs typeface="Calibri"/>
                <a:sym typeface="Calibri"/>
                <a:hlinkClick r:id="rId4"/>
              </a:rPr>
              <a:t>https://venturebeat.com/ai/phonelys-new-ai-agents-hit-99-accuracy-and-customers-cant-tell-theyre-not-human/</a:t>
            </a:r>
            <a:r>
              <a:rPr lang="en" sz="1200">
                <a:solidFill>
                  <a:srgbClr val="FF0000"/>
                </a:solidFill>
                <a:latin typeface="Calibri"/>
                <a:ea typeface="Calibri"/>
                <a:cs typeface="Calibri"/>
                <a:sym typeface="Calibri"/>
              </a:rPr>
              <a:t> </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27" name="Google Shape;127;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55575" y="1767972"/>
            <a:ext cx="3568000" cy="91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Meeker Report</a:t>
            </a:r>
            <a:endParaRPr sz="2000" b="1" i="0" u="none" strike="noStrike" cap="none">
              <a:solidFill>
                <a:schemeClr val="dk1"/>
              </a:solidFill>
              <a:latin typeface="Calibri"/>
              <a:ea typeface="Calibri"/>
              <a:cs typeface="Calibri"/>
              <a:sym typeface="Calibri"/>
            </a:endParaRPr>
          </a:p>
        </p:txBody>
      </p:sp>
      <p:sp>
        <p:nvSpPr>
          <p:cNvPr id="133" name="Google Shape;133;p18"/>
          <p:cNvSpPr txBox="1"/>
          <p:nvPr/>
        </p:nvSpPr>
        <p:spPr>
          <a:xfrm>
            <a:off x="55075" y="563225"/>
            <a:ext cx="4453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inference costs have dipped 99.7% in last 2 years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Trends – Artificial Intelligence (AI), May 30,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340 slides' report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Mary Meeker </a:t>
            </a:r>
            <a:r>
              <a:rPr lang="en" sz="1200">
                <a:solidFill>
                  <a:schemeClr val="dk1"/>
                </a:solidFill>
                <a:latin typeface="Calibri"/>
                <a:ea typeface="Calibri"/>
                <a:cs typeface="Calibri"/>
                <a:sym typeface="Calibri"/>
              </a:rPr>
              <a:t>/ Jay Simons / Daegwon Chae / Alexander Krey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https://www.bondcap.com/reports/tai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34" name="Google Shape;134;p18"/>
          <p:cNvSpPr txBox="1"/>
          <p:nvPr/>
        </p:nvSpPr>
        <p:spPr>
          <a:xfrm>
            <a:off x="55075" y="1764250"/>
            <a:ext cx="44532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Things are accelerating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grows much faster than Internet or any other product or service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used to predicts future (people trust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Turing Test - passed. Next - reverse Turing Test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good with video, images,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Different models are better at different skills, AI vs Google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expensive services ($200/mo, $2,000/mo)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Physical world AI (robo-taxi)</a:t>
            </a:r>
            <a:endParaRPr sz="1200">
              <a:solidFill>
                <a:schemeClr val="dk1"/>
              </a:solidFill>
              <a:latin typeface="Calibri"/>
              <a:ea typeface="Calibri"/>
              <a:cs typeface="Calibri"/>
              <a:sym typeface="Calibri"/>
            </a:endParaRPr>
          </a:p>
        </p:txBody>
      </p:sp>
      <p:pic>
        <p:nvPicPr>
          <p:cNvPr id="135" name="Google Shape;135;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483575" y="563225"/>
            <a:ext cx="2238725" cy="2039225"/>
          </a:xfrm>
          <a:prstGeom prst="rect">
            <a:avLst/>
          </a:prstGeom>
          <a:noFill/>
          <a:ln w="9525" cap="flat" cmpd="sng">
            <a:solidFill>
              <a:srgbClr val="FF0000"/>
            </a:solidFill>
            <a:prstDash val="solid"/>
            <a:round/>
            <a:headEnd type="none" w="sm" len="sm"/>
            <a:tailEnd type="none" w="sm" len="sm"/>
          </a:ln>
        </p:spPr>
      </p:pic>
      <p:sp>
        <p:nvSpPr>
          <p:cNvPr id="136" name="Google Shape;136;p18"/>
          <p:cNvSpPr txBox="1"/>
          <p:nvPr/>
        </p:nvSpPr>
        <p:spPr>
          <a:xfrm>
            <a:off x="6009688" y="2687950"/>
            <a:ext cx="1186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b="1">
                <a:solidFill>
                  <a:srgbClr val="FF0000"/>
                </a:solidFill>
                <a:latin typeface="Calibri"/>
                <a:ea typeface="Calibri"/>
                <a:cs typeface="Calibri"/>
                <a:sym typeface="Calibri"/>
              </a:rPr>
              <a:t>Mary Meeker</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p:nvPr/>
        </p:nvSpPr>
        <p:spPr>
          <a:xfrm>
            <a:off x="55075" y="52750"/>
            <a:ext cx="4465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Perplexity Pro: Search, Research, Labs</a:t>
            </a:r>
            <a:endParaRPr sz="2000" b="1" i="0" u="none" strike="noStrike" cap="none">
              <a:solidFill>
                <a:schemeClr val="dk1"/>
              </a:solidFill>
              <a:latin typeface="Calibri"/>
              <a:ea typeface="Calibri"/>
              <a:cs typeface="Calibri"/>
              <a:sym typeface="Calibri"/>
            </a:endParaRPr>
          </a:p>
        </p:txBody>
      </p:sp>
      <p:sp>
        <p:nvSpPr>
          <p:cNvPr id="142" name="Google Shape;142;p19"/>
          <p:cNvSpPr txBox="1"/>
          <p:nvPr/>
        </p:nvSpPr>
        <p:spPr>
          <a:xfrm>
            <a:off x="55075" y="1764250"/>
            <a:ext cx="35601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Perplexity Pro you can choose between 3 modes: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Search, Research, Labs</a:t>
            </a:r>
            <a:endParaRPr sz="1200">
              <a:solidFill>
                <a:schemeClr val="dk1"/>
              </a:solidFill>
              <a:latin typeface="Calibri"/>
              <a:ea typeface="Calibri"/>
              <a:cs typeface="Calibri"/>
              <a:sym typeface="Calibri"/>
            </a:endParaRPr>
          </a:p>
        </p:txBody>
      </p:sp>
      <p:pic>
        <p:nvPicPr>
          <p:cNvPr id="143" name="Google Shape;143;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270925" y="747201"/>
            <a:ext cx="3660426" cy="1278246"/>
          </a:xfrm>
          <a:prstGeom prst="rect">
            <a:avLst/>
          </a:prstGeom>
          <a:noFill/>
          <a:ln w="9525" cap="flat" cmpd="sng">
            <a:solidFill>
              <a:srgbClr val="FF0000"/>
            </a:solidFill>
            <a:prstDash val="solid"/>
            <a:round/>
            <a:headEnd type="none" w="sm" len="sm"/>
            <a:tailEnd type="none" w="sm" len="sm"/>
          </a:ln>
        </p:spPr>
      </p:pic>
      <p:sp>
        <p:nvSpPr>
          <p:cNvPr id="144" name="Google Shape;144;p19"/>
          <p:cNvSpPr txBox="1"/>
          <p:nvPr/>
        </p:nvSpPr>
        <p:spPr>
          <a:xfrm>
            <a:off x="5109625" y="2124100"/>
            <a:ext cx="1498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Search, Research, Labs</a:t>
            </a:r>
            <a:endParaRPr sz="1200">
              <a:solidFill>
                <a:schemeClr val="dk1"/>
              </a:solidFill>
              <a:latin typeface="Calibri"/>
              <a:ea typeface="Calibri"/>
              <a:cs typeface="Calibri"/>
              <a:sym typeface="Calibri"/>
            </a:endParaRPr>
          </a:p>
        </p:txBody>
      </p:sp>
      <p:pic>
        <p:nvPicPr>
          <p:cNvPr id="145" name="Google Shape;145;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104525" y="2610275"/>
            <a:ext cx="2223374" cy="1496100"/>
          </a:xfrm>
          <a:prstGeom prst="rect">
            <a:avLst/>
          </a:prstGeom>
          <a:noFill/>
          <a:ln w="9525" cap="flat" cmpd="sng">
            <a:solidFill>
              <a:srgbClr val="FF0000"/>
            </a:solidFill>
            <a:prstDash val="solid"/>
            <a:round/>
            <a:headEnd type="none" w="sm" len="sm"/>
            <a:tailEnd type="none" w="sm" len="sm"/>
          </a:ln>
        </p:spPr>
      </p:pic>
      <p:pic>
        <p:nvPicPr>
          <p:cNvPr id="146" name="Google Shape;146;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474350" y="2610275"/>
            <a:ext cx="2124994" cy="14961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52" name="Google Shape;152;p20"/>
          <p:cNvSpPr txBox="1"/>
          <p:nvPr/>
        </p:nvSpPr>
        <p:spPr>
          <a:xfrm>
            <a:off x="5851800" y="1241525"/>
            <a:ext cx="26217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Apple Vision Air</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https://www.cultofmac.com/news/apple-smart-glasses-iphone-replacement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53" name="Google Shape;153;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43200" y="98850"/>
            <a:ext cx="1907550" cy="1073625"/>
          </a:xfrm>
          <a:prstGeom prst="rect">
            <a:avLst/>
          </a:prstGeom>
          <a:noFill/>
          <a:ln w="9525" cap="flat" cmpd="sng">
            <a:solidFill>
              <a:srgbClr val="FF0000"/>
            </a:solidFill>
            <a:prstDash val="solid"/>
            <a:round/>
            <a:headEnd type="none" w="sm" len="sm"/>
            <a:tailEnd type="none" w="sm" len="sm"/>
          </a:ln>
        </p:spPr>
      </p:pic>
      <p:sp>
        <p:nvSpPr>
          <p:cNvPr id="154" name="Google Shape;154;p20"/>
          <p:cNvSpPr txBox="1"/>
          <p:nvPr/>
        </p:nvSpPr>
        <p:spPr>
          <a:xfrm>
            <a:off x="6324200" y="3475725"/>
            <a:ext cx="2776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Robot - High Speed Parkour Navigation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https://www.youtube.com/watch?v=645Wk4tKtLQ</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55" name="Google Shape;155;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851800" y="2253500"/>
            <a:ext cx="3248599" cy="1179449"/>
          </a:xfrm>
          <a:prstGeom prst="rect">
            <a:avLst/>
          </a:prstGeom>
          <a:noFill/>
          <a:ln w="9525" cap="flat" cmpd="sng">
            <a:solidFill>
              <a:srgbClr val="FF0000"/>
            </a:solidFill>
            <a:prstDash val="solid"/>
            <a:round/>
            <a:headEnd type="none" w="sm" len="sm"/>
            <a:tailEnd type="none" w="sm" len="sm"/>
          </a:ln>
        </p:spPr>
      </p:pic>
      <p:sp>
        <p:nvSpPr>
          <p:cNvPr id="156" name="Google Shape;156;p20"/>
          <p:cNvSpPr txBox="1"/>
          <p:nvPr/>
        </p:nvSpPr>
        <p:spPr>
          <a:xfrm>
            <a:off x="55075" y="541950"/>
            <a:ext cx="4453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Bing Video Creator Powered by Sora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generate 5-second videos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get 10 fast video generations and unlimited slower ones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feature launches on Bing’s iOS and Android mobile apps, with desktop and Copilot Search releases coming soon.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https://www.youtube.com/watch?v=PoxWxMjA224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57" name="Google Shape;157;p20"/>
          <p:cNvSpPr txBox="1"/>
          <p:nvPr/>
        </p:nvSpPr>
        <p:spPr>
          <a:xfrm>
            <a:off x="55075" y="1831550"/>
            <a:ext cx="44532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Yoshua Bengio LawZero research center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Safety Non-profit with $30M in Funding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Zeroth Law of Robotics: protection of humanity above all else.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Mission is building “honest” AI systems to detect and block harmful actions from autonomous agents.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first project, Scientist AI, gauges the risk of deception or danger before agents act.</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8"/>
              </a:rPr>
              <a:t>https://techcrunch.com/2025/06/03/yoshua-bengio-launches-lawzero-a-nonprofit-ai-safety-lab</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158" name="Google Shape;158;p2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844475" y="3432950"/>
            <a:ext cx="2535843" cy="1691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p:nvPr/>
        </p:nvSpPr>
        <p:spPr>
          <a:xfrm>
            <a:off x="45566" y="43025"/>
            <a:ext cx="3534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64" name="Google Shape;164;p21"/>
          <p:cNvSpPr txBox="1"/>
          <p:nvPr/>
        </p:nvSpPr>
        <p:spPr>
          <a:xfrm>
            <a:off x="55075" y="420100"/>
            <a:ext cx="4453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u="sng">
                <a:solidFill>
                  <a:schemeClr val="hlink"/>
                </a:solidFill>
                <a:latin typeface="Calibri"/>
                <a:ea typeface="Calibri"/>
                <a:cs typeface="Calibri"/>
                <a:sym typeface="Calibri"/>
                <a:hlinkClick r:id="rId3"/>
              </a:rPr>
              <a:t>sakana.ai</a:t>
            </a:r>
            <a:r>
              <a:rPr lang="en" sz="1200" b="1">
                <a:solidFill>
                  <a:srgbClr val="FF0000"/>
                </a:solidFill>
                <a:latin typeface="Calibri"/>
                <a:ea typeface="Calibri"/>
                <a:cs typeface="Calibri"/>
                <a:sym typeface="Calibri"/>
              </a:rPr>
              <a:t> - self-improving coding agent, open-source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https://sakana.ai/dgm/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from Sakana AI (Japan) and the University of British Columbia just introduced the Darwin Gödel Machine (DGM) - an AI agent that rewrites its own code to get better at tasks, achieving up to 150% performance improvements without intervention.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discovers improvements like editing tools, error memory, and peer review capabilities. It jumped from 20% to 50% on SWE-bench and 14% to over 30% on Polyglot.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Inspired by Darwinian evolution, DGM tries out changes to its code, keeps what works, and archives promising "mutations" for future improvements. It works with different underlying models</a:t>
            </a:r>
            <a:endParaRPr sz="1200">
              <a:solidFill>
                <a:schemeClr val="dk1"/>
              </a:solidFill>
              <a:latin typeface="Calibri"/>
              <a:ea typeface="Calibri"/>
              <a:cs typeface="Calibri"/>
              <a:sym typeface="Calibri"/>
            </a:endParaRPr>
          </a:p>
        </p:txBody>
      </p:sp>
      <p:pic>
        <p:nvPicPr>
          <p:cNvPr id="165" name="Google Shape;165;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81200" y="523425"/>
            <a:ext cx="4358400" cy="2072801"/>
          </a:xfrm>
          <a:prstGeom prst="rect">
            <a:avLst/>
          </a:prstGeom>
          <a:noFill/>
          <a:ln w="9525" cap="flat" cmpd="sng">
            <a:solidFill>
              <a:srgbClr val="FF0000"/>
            </a:solidFill>
            <a:prstDash val="solid"/>
            <a:round/>
            <a:headEnd type="none" w="sm" len="sm"/>
            <a:tailEnd type="none" w="sm" len="sm"/>
          </a:ln>
        </p:spPr>
      </p:pic>
      <p:sp>
        <p:nvSpPr>
          <p:cNvPr id="166" name="Google Shape;166;p21"/>
          <p:cNvSpPr txBox="1"/>
          <p:nvPr/>
        </p:nvSpPr>
        <p:spPr>
          <a:xfrm>
            <a:off x="55075" y="2802675"/>
            <a:ext cx="4453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Andrej Karpathy about Veo 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Perspectives of AI video generation tools like Veo 3</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High bandwidth, universal appeal, becomes easy, direct optimization capability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Videos can be directly optimized using gradient descent for any objective. This means videos can be generated infinitely and optimized in real-time for specific goals like engagement, ad conversions, or other metrics. Instead of indexing a finite set of human-created videos, platforms could generate and optimize content on-demand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https://x.com/karpathy/status/1929634696474120576</a:t>
            </a:r>
            <a:endParaRPr sz="1200">
              <a:solidFill>
                <a:schemeClr val="dk1"/>
              </a:solidFill>
              <a:latin typeface="Calibri"/>
              <a:ea typeface="Calibri"/>
              <a:cs typeface="Calibri"/>
              <a:sym typeface="Calibri"/>
            </a:endParaRPr>
          </a:p>
        </p:txBody>
      </p:sp>
      <p:pic>
        <p:nvPicPr>
          <p:cNvPr id="167" name="Google Shape;167;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81200" y="3049811"/>
            <a:ext cx="1500250" cy="1503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p:nvPr/>
        </p:nvSpPr>
        <p:spPr>
          <a:xfrm>
            <a:off x="444992" y="1191874"/>
            <a:ext cx="4337700" cy="24936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get notified</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about new videos</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1800" b="1" i="0" u="sng" strike="noStrike" cap="none">
                <a:solidFill>
                  <a:schemeClr val="hlink"/>
                </a:solidFill>
                <a:latin typeface="Calibri"/>
                <a:ea typeface="Calibri"/>
                <a:cs typeface="Calibri"/>
                <a:sym typeface="Calibri"/>
                <a:hlinkClick r:id="rId3"/>
              </a:rPr>
              <a:t>https://www.youtube.com/@lev-selector</a:t>
            </a:r>
            <a:r>
              <a:rPr lang="en" sz="1800" b="1" i="0" u="none" strike="noStrike" cap="none">
                <a:solidFill>
                  <a:schemeClr val="dk1"/>
                </a:solidFill>
                <a:latin typeface="Calibri"/>
                <a:ea typeface="Calibri"/>
                <a:cs typeface="Calibri"/>
                <a:sym typeface="Calibri"/>
              </a:rPr>
              <a:t> </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a video every Friday</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It is usually 25-30 min long</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1800" b="1" i="0" u="none" strike="noStrike" cap="none">
              <a:solidFill>
                <a:srgbClr val="000000"/>
              </a:solidFill>
              <a:latin typeface="Calibri"/>
              <a:ea typeface="Calibri"/>
              <a:cs typeface="Calibri"/>
              <a:sym typeface="Calibri"/>
            </a:endParaRPr>
          </a:p>
        </p:txBody>
      </p:sp>
      <p:pic>
        <p:nvPicPr>
          <p:cNvPr id="173" name="Google Shape;173;p2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255731" y="69440"/>
            <a:ext cx="3815400" cy="50055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p:nvPr/>
        </p:nvSpPr>
        <p:spPr>
          <a:xfrm>
            <a:off x="55075" y="52750"/>
            <a:ext cx="175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79" name="Google Shape;179;p23"/>
          <p:cNvSpPr txBox="1"/>
          <p:nvPr/>
        </p:nvSpPr>
        <p:spPr>
          <a:xfrm>
            <a:off x="55075" y="498200"/>
            <a:ext cx="4453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writes paper which passes peer review</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https://www.intology.ai/blog/zochi-acl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Zochi completed the entire research process and wrote the paper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Zochi is an Intology’s Artificial Scientist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got a 4.0 meta-review score (top 8.2% of all ACL submissions)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https://arxiv.org/pdf/2503.10619</a:t>
            </a:r>
            <a:r>
              <a:rPr lang="en" sz="1200">
                <a:solidFill>
                  <a:schemeClr val="dk1"/>
                </a:solidFill>
                <a:latin typeface="Calibri"/>
                <a:ea typeface="Calibri"/>
                <a:cs typeface="Calibri"/>
                <a:sym typeface="Calibri"/>
              </a:rPr>
              <a:t> - paper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Intology</a:t>
            </a:r>
            <a:r>
              <a:rPr lang="en" sz="1200">
                <a:solidFill>
                  <a:schemeClr val="dk1"/>
                </a:solidFill>
                <a:latin typeface="Calibri"/>
                <a:ea typeface="Calibri"/>
                <a:cs typeface="Calibri"/>
                <a:sym typeface="Calibri"/>
              </a:rPr>
              <a:t> is based in San Francisco</a:t>
            </a:r>
            <a:endParaRPr sz="1200">
              <a:solidFill>
                <a:schemeClr val="dk1"/>
              </a:solidFill>
              <a:latin typeface="Calibri"/>
              <a:ea typeface="Calibri"/>
              <a:cs typeface="Calibri"/>
              <a:sym typeface="Calibri"/>
            </a:endParaRPr>
          </a:p>
        </p:txBody>
      </p:sp>
      <p:pic>
        <p:nvPicPr>
          <p:cNvPr id="180" name="Google Shape;180;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19225" y="475488"/>
            <a:ext cx="1356725" cy="1356725"/>
          </a:xfrm>
          <a:prstGeom prst="rect">
            <a:avLst/>
          </a:prstGeom>
          <a:noFill/>
          <a:ln w="9525" cap="flat" cmpd="sng">
            <a:solidFill>
              <a:srgbClr val="FF0000"/>
            </a:solidFill>
            <a:prstDash val="solid"/>
            <a:round/>
            <a:headEnd type="none" w="sm" len="sm"/>
            <a:tailEnd type="none" w="sm" len="sm"/>
          </a:ln>
        </p:spPr>
      </p:pic>
      <p:sp>
        <p:nvSpPr>
          <p:cNvPr id="181" name="Google Shape;181;p23"/>
          <p:cNvSpPr txBox="1"/>
          <p:nvPr/>
        </p:nvSpPr>
        <p:spPr>
          <a:xfrm>
            <a:off x="55075" y="1955942"/>
            <a:ext cx="4453200" cy="88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Cerebras beats Nvidia at Inference Speed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Cerebras - 2.5 Ktokens for 400B Llama 4 Maverick</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Nvidia DGX B200 with 8 Blackwell GPUs - 1 Ktokens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the world record</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https://analyticsindiamag.com/ai-news-updates/we-smoked-nvidias-blackwell-says-cerebras/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182" name="Google Shape;182;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43700" y="1955950"/>
            <a:ext cx="1674568" cy="880500"/>
          </a:xfrm>
          <a:prstGeom prst="rect">
            <a:avLst/>
          </a:prstGeom>
          <a:noFill/>
          <a:ln w="9525" cap="flat" cmpd="sng">
            <a:solidFill>
              <a:srgbClr val="FF0000"/>
            </a:solidFill>
            <a:prstDash val="solid"/>
            <a:round/>
            <a:headEnd type="none" w="sm" len="sm"/>
            <a:tailEnd type="none" w="sm" len="sm"/>
          </a:ln>
        </p:spPr>
      </p:pic>
      <p:sp>
        <p:nvSpPr>
          <p:cNvPr id="183" name="Google Shape;183;p23"/>
          <p:cNvSpPr txBox="1"/>
          <p:nvPr/>
        </p:nvSpPr>
        <p:spPr>
          <a:xfrm>
            <a:off x="55075" y="2929783"/>
            <a:ext cx="4453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Anthropic hits $3 billion in ARR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Grown from $1 billion in just 5 months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https://finance.yahoo.com/news/exclusive-anthropic-hits-3-billion-200202733.html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4" name="Google Shape;184;p23"/>
          <p:cNvSpPr txBox="1"/>
          <p:nvPr/>
        </p:nvSpPr>
        <p:spPr>
          <a:xfrm>
            <a:off x="55075" y="3591308"/>
            <a:ext cx="44532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AI-powered roll-ups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Buy established companies, improve them with AI, then use the profits to buy again (similar to flipping houses)</a:t>
            </a:r>
            <a:endParaRPr sz="1200" b="1">
              <a:solidFill>
                <a:srgbClr val="3C78D8"/>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9"/>
              </a:rPr>
              <a:t>https://techcrunch.com/2025/06/01/early-ai-investor-elad-gil-finds-his-next-big-bet-ai-powered-rollups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185" name="Google Shape;185;p23"/>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643700" y="2891325"/>
            <a:ext cx="1250626" cy="6034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1811</Words>
  <Application>Microsoft Macintosh PowerPoint</Application>
  <PresentationFormat>On-screen Show (16:9)</PresentationFormat>
  <Paragraphs>249</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2025-06-05T12:05:29Z</dcterms:modified>
</cp:coreProperties>
</file>