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617c7e27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5617c7e278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9a388368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59a388368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9a388368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59a388368b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60ba62ae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560ba62ae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60ba62ae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560ba62ae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05080adf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05080adff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9a38836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59a388368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99aa0b97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599aa0b973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99aa0b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3599aa0b97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60ba62ae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3560ba62ae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537a021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35537a0213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560ba62ae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560ba62aed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992d75d7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5992d75d78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abbyml.com" TargetMode="External"/><Relationship Id="rId13" Type="http://schemas.openxmlformats.org/officeDocument/2006/relationships/image" Target="../media/image23.png"/><Relationship Id="rId3" Type="http://schemas.openxmlformats.org/officeDocument/2006/relationships/hyperlink" Target="https://www.youtube.com/watch?v=4clyIcphEvU" TargetMode="External"/><Relationship Id="rId7" Type="http://schemas.openxmlformats.org/officeDocument/2006/relationships/hyperlink" Target="https://zed.dev/ai" TargetMode="External"/><Relationship Id="rId12"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youtube.com/watch?v=d0rPK0dJn1A" TargetMode="External"/><Relationship Id="rId11"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hyperlink" Target="https://www.bleepingcomputer.com/news/microsoft/microsoft-unveils-new-ai-agents-that-can-modify-windows-settings/" TargetMode="External"/><Relationship Id="rId4" Type="http://schemas.openxmlformats.org/officeDocument/2006/relationships/image" Target="../media/image19.png"/><Relationship Id="rId9" Type="http://schemas.openxmlformats.org/officeDocument/2006/relationships/hyperlink" Target="https://voideditor.com" TargetMode="External"/><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hyperlink" Target="https://huggingface.co/spaces/nvidia/parakeet-tdt-0.6b-v2" TargetMode="External"/><Relationship Id="rId3" Type="http://schemas.openxmlformats.org/officeDocument/2006/relationships/hyperlink" Target="https://huggingface.co/ServiceNow-AI/Apriel-Nemotron-15b-Thinker" TargetMode="External"/><Relationship Id="rId7" Type="http://schemas.openxmlformats.org/officeDocument/2006/relationships/hyperlink" Target="https://huggingface.co/nvidia/parakeet-tdt-0.6b-v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opentools.ai/news/apple-and-anthropic-join-forces-for-ai-powered-vibe-coding-revolution" TargetMode="External"/><Relationship Id="rId5" Type="http://schemas.openxmlformats.org/officeDocument/2006/relationships/hyperlink" Target="https://techcrunch.com/2025/05/02/apple-and-anthropic-reportedly-partner-to-build-an-ai-coding-platform/" TargetMode="External"/><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blogs/aws/amazon-nova-premier-our-most-capable-model-for-complex-tasks-and-teacher-for-model-distillation/" TargetMode="External"/><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github.com/asgeirtj/system_prompts_leaks/blob/main/claude-3.7-sonnet-full-system-message-humanreadable.md" TargetMode="External"/><Relationship Id="rId4" Type="http://schemas.openxmlformats.org/officeDocument/2006/relationships/hyperlink" Target="https://www.youtube.com/watch?v=hc9d9lylJg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papers/2505.04588"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whitepaper-agent-companio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hyperlink" Target="https://www.instagram.com/billylee4648/reel/C-wZ8ZgptTB/" TargetMode="External"/><Relationship Id="rId3" Type="http://schemas.openxmlformats.org/officeDocument/2006/relationships/hyperlink" Target="https://www.instagram.com/julia_vineboo_wines/" TargetMode="External"/><Relationship Id="rId7" Type="http://schemas.openxmlformats.org/officeDocument/2006/relationships/hyperlink" Target="https://www.instagram.com/billylee4648/reel/C-e3L__NqUE/" TargetMode="External"/><Relationship Id="rId12"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tiktok.com/discover/julia-vineboo" TargetMode="External"/><Relationship Id="rId11" Type="http://schemas.openxmlformats.org/officeDocument/2006/relationships/image" Target="../media/image33.png"/><Relationship Id="rId5" Type="http://schemas.openxmlformats.org/officeDocument/2006/relationships/hyperlink" Target="https://www.youtube.com/watch?v=9uL9xcEa9EA" TargetMode="External"/><Relationship Id="rId10" Type="http://schemas.openxmlformats.org/officeDocument/2006/relationships/image" Target="../media/image32.png"/><Relationship Id="rId4" Type="http://schemas.openxmlformats.org/officeDocument/2006/relationships/hyperlink" Target="https://www.instagram.com/julia_vineboo_ai/" TargetMode="External"/><Relationship Id="rId9" Type="http://schemas.openxmlformats.org/officeDocument/2006/relationships/hyperlink" Target="https://www.pinterest.com/pin/495396027781920944/"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eb.lmarena.ai/leaderboard" TargetMode="External"/><Relationship Id="rId13" Type="http://schemas.openxmlformats.org/officeDocument/2006/relationships/hyperlink" Target="https://www.vellum.ai/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huggingface.co/open-llm-leaderboard" TargetMode="External"/><Relationship Id="rId2" Type="http://schemas.openxmlformats.org/officeDocument/2006/relationships/notesSlide" Target="../notesSlides/notesSlide16.xml"/><Relationship Id="rId16"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artificialanalysis.ai/leaderboards/models" TargetMode="External"/><Relationship Id="rId5" Type="http://schemas.openxmlformats.org/officeDocument/2006/relationships/hyperlink" Target="https://lmarena.ai/?leaderboard" TargetMode="External"/><Relationship Id="rId15" Type="http://schemas.openxmlformats.org/officeDocument/2006/relationships/image" Target="../media/image35.png"/><Relationship Id="rId10" Type="http://schemas.openxmlformats.org/officeDocument/2006/relationships/hyperlink" Target="https://www.stack-ai.com/llm-leaderboard" TargetMode="External"/><Relationship Id="rId4" Type="http://schemas.openxmlformats.org/officeDocument/2006/relationships/hyperlink" Target="https://chat.lmsys.org/?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virtualizationreview.com/articles/2025/04/29/ais-heavy-hitters-best-models-for-every-task.asp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web.lmarena.ai/leaderboard"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8kLn20ZYz8A" TargetMode="External"/><Relationship Id="rId5" Type="http://schemas.openxmlformats.org/officeDocument/2006/relationships/hyperlink" Target="https://www.youtube.com/watch?v=yPC6a83JDeQ" TargetMode="External"/><Relationship Id="rId4" Type="http://schemas.openxmlformats.org/officeDocument/2006/relationships/hyperlink" Target="https://lmarena.ai/?leaderboard"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mistral.ai/news/mistral-medium-3"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39Z8ObQzO4Y" TargetMode="External"/><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scalingintelligence.stanford.edu/blogs/kernelbench/" TargetMode="External"/><Relationship Id="rId4" Type="http://schemas.openxmlformats.org/officeDocument/2006/relationships/hyperlink" Target="https://cognition.ai/blog/kevin-32b"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i-am-bee" TargetMode="External"/><Relationship Id="rId13" Type="http://schemas.openxmlformats.org/officeDocument/2006/relationships/image" Target="../media/image10.jpeg"/><Relationship Id="rId3" Type="http://schemas.openxmlformats.org/officeDocument/2006/relationships/hyperlink" Target="https://www.windowscentral.com/microsoft/satya-nadella-microsoft-ai-model-performance-is-doubling-every-6-months" TargetMode="External"/><Relationship Id="rId7" Type="http://schemas.openxmlformats.org/officeDocument/2006/relationships/hyperlink" Target="https://research.ibm.com/blog/multiagent-bee-ai" TargetMode="External"/><Relationship Id="rId12" Type="http://schemas.openxmlformats.org/officeDocument/2006/relationships/hyperlink" Target="https://www.pcmag.com/news/google-brings-native-ai-image-editing-to-the-gemini-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agentcommunicationprotocol.dev/introduction/welcome" TargetMode="External"/><Relationship Id="rId11" Type="http://schemas.openxmlformats.org/officeDocument/2006/relationships/hyperlink" Target="https://opentools.ai/news/apple-and-anthropic-join-forces-for-ai-powered-vibe-coding-revolution" TargetMode="External"/><Relationship Id="rId5" Type="http://schemas.openxmlformats.org/officeDocument/2006/relationships/hyperlink" Target="https://www.youtube.com/watch?v=Nzaq2S1EpLY" TargetMode="External"/><Relationship Id="rId10"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s://www.linuxfoundation.org/blog/blog/introducing-the-open-governance-network-mode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theverge.com/openai/661303/openai-stays-nonprofit-sam-altman-employee-memo" TargetMode="External"/><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finance.yahoo.com/news/openai-reaches-agreement-buy-startup-000054157.html" TargetMode="External"/><Relationship Id="rId5" Type="http://schemas.openxmlformats.org/officeDocument/2006/relationships/hyperlink" Target="https://en.wikipedia.org/wiki/Fidji_Simo" TargetMode="External"/><Relationship Id="rId4" Type="http://schemas.openxmlformats.org/officeDocument/2006/relationships/hyperlink" Target="https://www.reuters.com/business/openai-remain-under-non-profit-control-change-restructuring-plans-2025-05-05/"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fastcompany.com/91327911/prompt-engineering-going-extinct" TargetMode="External"/><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hyperlink" Target="https://www.youtube.com/watch?v=hSQ5cjr-WjM" TargetMode="External"/><Relationship Id="rId10" Type="http://schemas.openxmlformats.org/officeDocument/2006/relationships/hyperlink" Target="https://www.youtube.com/watch?v=2Qx4i3pV81M" TargetMode="External"/><Relationship Id="rId4" Type="http://schemas.openxmlformats.org/officeDocument/2006/relationships/hyperlink" Target="https://thenewstack.io/what-is-semantic-caching/" TargetMode="External"/><Relationship Id="rId9" Type="http://schemas.openxmlformats.org/officeDocument/2006/relationships/hyperlink" Target="https://www.anthropic.com/news/web-search-ap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techpoint.africa/guide/cursor-vs-vscode-vibe-coding-re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34297"/>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2.5 Pro I/O Edition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Medium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Kevin-32B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Microsoft's AI performance is doubling every 6 mo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Integrates Anthropic's Claude into Xcode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ACP (Agent Communication Protocol)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image editing using prompts</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0</a:t>
            </a:r>
            <a:r>
              <a:rPr lang="en" sz="2200" b="1">
                <a:solidFill>
                  <a:srgbClr val="3C78D8"/>
                </a:solidFill>
                <a:latin typeface="Calibri"/>
                <a:ea typeface="Calibri"/>
                <a:cs typeface="Calibri"/>
                <a:sym typeface="Calibri"/>
              </a:rPr>
              <a:t>9</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07871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707946"/>
            <a:ext cx="4420200" cy="209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abandons plan to become a for-profit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Buys Startup Windsurf for $3 Bln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Prompt Engineering - from job to task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Semantic Caching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$90/mo 'Max" plan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vs VSCode for Vibe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FutureHouse - 4 agents: Crow, Falcon, Owl, Phoenix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Zed, Tabby, Void Editors - open source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AI Agent helps change Windows Settings</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933312"/>
            <a:ext cx="4502400" cy="1865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Apriel Nemotron 15B - open source 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Parakeet-TDT-0.6B-v2 Speech Recognition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Xcode with Claude Sonnet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Nova Premier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System Prompt - 24K tokens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ZeroSearch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 Agents Companion Whitepaper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Julia Vineboo AI</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49" name="Google Shape;149;p24"/>
          <p:cNvSpPr txBox="1"/>
          <p:nvPr/>
        </p:nvSpPr>
        <p:spPr>
          <a:xfrm>
            <a:off x="55075" y="413500"/>
            <a:ext cx="4452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FutureHouse - 4 agents: Crow, Falcon, Owl, Phoenix</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Free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Backed by Google’s former CEO Eric Schmidt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are built specifically for scientific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Analyze millions of research papers, design new drug compounds, identify research gaps, and dramatically speed up discovery processes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Transparent reasoning, real-time data integration, and lab testing support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https://www.youtube.com/watch?v=4clyIcphEvU</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50" name="Google Shape;150;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67638" y="184688"/>
            <a:ext cx="1642825" cy="1506676"/>
          </a:xfrm>
          <a:prstGeom prst="rect">
            <a:avLst/>
          </a:prstGeom>
          <a:noFill/>
          <a:ln w="9525" cap="flat" cmpd="sng">
            <a:solidFill>
              <a:srgbClr val="FF0000"/>
            </a:solidFill>
            <a:prstDash val="solid"/>
            <a:round/>
            <a:headEnd type="none" w="sm" len="sm"/>
            <a:tailEnd type="none" w="sm" len="sm"/>
          </a:ln>
        </p:spPr>
      </p:pic>
      <p:pic>
        <p:nvPicPr>
          <p:cNvPr id="151" name="Google Shape;151;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72725" y="592963"/>
            <a:ext cx="1775025" cy="513150"/>
          </a:xfrm>
          <a:prstGeom prst="rect">
            <a:avLst/>
          </a:prstGeom>
          <a:noFill/>
          <a:ln w="9525" cap="flat" cmpd="sng">
            <a:solidFill>
              <a:srgbClr val="FF0000"/>
            </a:solidFill>
            <a:prstDash val="solid"/>
            <a:round/>
            <a:headEnd type="none" w="sm" len="sm"/>
            <a:tailEnd type="none" w="sm" len="sm"/>
          </a:ln>
        </p:spPr>
      </p:pic>
      <p:sp>
        <p:nvSpPr>
          <p:cNvPr id="152" name="Google Shape;152;p24"/>
          <p:cNvSpPr txBox="1"/>
          <p:nvPr/>
        </p:nvSpPr>
        <p:spPr>
          <a:xfrm>
            <a:off x="55075" y="2515075"/>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Zed, Tabby, Void Editors - open 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https://www.youtube.com/watch?v=d0rPK0dJn1A</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https://zed.dev/ai</a:t>
            </a:r>
            <a:r>
              <a:rPr lang="en" sz="1200">
                <a:solidFill>
                  <a:schemeClr val="dk1"/>
                </a:solidFill>
                <a:latin typeface="Calibri"/>
                <a:ea typeface="Calibri"/>
                <a:cs typeface="Calibri"/>
                <a:sym typeface="Calibri"/>
              </a:rPr>
              <a:t> - Zed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https://www.tabbyml.com</a:t>
            </a:r>
            <a:r>
              <a:rPr lang="en" sz="1200">
                <a:solidFill>
                  <a:schemeClr val="dk1"/>
                </a:solidFill>
                <a:latin typeface="Calibri"/>
                <a:ea typeface="Calibri"/>
                <a:cs typeface="Calibri"/>
                <a:sym typeface="Calibri"/>
              </a:rPr>
              <a:t> - Tabby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https://voideditor.com</a:t>
            </a:r>
            <a:r>
              <a:rPr lang="en" sz="1200">
                <a:solidFill>
                  <a:schemeClr val="dk1"/>
                </a:solidFill>
                <a:latin typeface="Calibri"/>
                <a:ea typeface="Calibri"/>
                <a:cs typeface="Calibri"/>
                <a:sym typeface="Calibri"/>
              </a:rPr>
              <a:t> - Void</a:t>
            </a:r>
            <a:endParaRPr sz="1200">
              <a:solidFill>
                <a:schemeClr val="dk1"/>
              </a:solidFill>
              <a:latin typeface="Calibri"/>
              <a:ea typeface="Calibri"/>
              <a:cs typeface="Calibri"/>
              <a:sym typeface="Calibri"/>
            </a:endParaRPr>
          </a:p>
        </p:txBody>
      </p:sp>
      <p:sp>
        <p:nvSpPr>
          <p:cNvPr id="153" name="Google Shape;153;p24"/>
          <p:cNvSpPr txBox="1"/>
          <p:nvPr/>
        </p:nvSpPr>
        <p:spPr>
          <a:xfrm>
            <a:off x="55075" y="3693250"/>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AI Agent helps change Windows Settings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Copilot+ PCs includes AI agents that can help you to find and change settings. All done with natural language prompting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https://www.bleepingcomputer.com/news/microsoft/microsoft-unveils-new-ai-agents-that-can-modify-windows-settings/</a:t>
            </a:r>
            <a:r>
              <a:rPr lang="en" sz="1200" u="sng">
                <a:solidFill>
                  <a:schemeClr val="hlink"/>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4" name="Google Shape;154;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086150" y="3693250"/>
            <a:ext cx="2449204" cy="942000"/>
          </a:xfrm>
          <a:prstGeom prst="rect">
            <a:avLst/>
          </a:prstGeom>
          <a:noFill/>
          <a:ln w="9525" cap="flat" cmpd="sng">
            <a:solidFill>
              <a:srgbClr val="FF0000"/>
            </a:solidFill>
            <a:prstDash val="solid"/>
            <a:round/>
            <a:headEnd type="none" w="sm" len="sm"/>
            <a:tailEnd type="none" w="sm" len="sm"/>
          </a:ln>
        </p:spPr>
      </p:pic>
      <p:pic>
        <p:nvPicPr>
          <p:cNvPr id="155" name="Google Shape;155;p24"/>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999525" y="2515075"/>
            <a:ext cx="788951" cy="788951"/>
          </a:xfrm>
          <a:prstGeom prst="rect">
            <a:avLst/>
          </a:prstGeom>
          <a:noFill/>
          <a:ln w="9525" cap="flat" cmpd="sng">
            <a:solidFill>
              <a:srgbClr val="FF0000"/>
            </a:solidFill>
            <a:prstDash val="solid"/>
            <a:round/>
            <a:headEnd type="none" w="sm" len="sm"/>
            <a:tailEnd type="none" w="sm" len="sm"/>
          </a:ln>
        </p:spPr>
      </p:pic>
      <p:pic>
        <p:nvPicPr>
          <p:cNvPr id="156" name="Google Shape;156;p24"/>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152300" y="2672866"/>
            <a:ext cx="1476925" cy="473375"/>
          </a:xfrm>
          <a:prstGeom prst="rect">
            <a:avLst/>
          </a:prstGeom>
          <a:noFill/>
          <a:ln w="9525" cap="flat" cmpd="sng">
            <a:solidFill>
              <a:srgbClr val="FF0000"/>
            </a:solidFill>
            <a:prstDash val="solid"/>
            <a:round/>
            <a:headEnd type="none" w="sm" len="sm"/>
            <a:tailEnd type="none" w="sm" len="sm"/>
          </a:ln>
        </p:spPr>
      </p:pic>
      <p:pic>
        <p:nvPicPr>
          <p:cNvPr id="157" name="Google Shape;157;p24"/>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7993049" y="2608563"/>
            <a:ext cx="541150" cy="601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163" name="Google Shape;163;p25"/>
          <p:cNvSpPr txBox="1"/>
          <p:nvPr/>
        </p:nvSpPr>
        <p:spPr>
          <a:xfrm>
            <a:off x="55075" y="413500"/>
            <a:ext cx="44520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Apriel Nemotron 15B - open source reasoning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Nvidia and ServiceNow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lower latency, lower inference costs, and agentic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enterprise AI agents and real-time workflow automation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or matches QWQ-32b - while using 40% fewer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performance on both enterprise tasks (RAG, workflow automation) and academic benchmarks (math, logic, coding)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https://huggingface.co/ServiceNow-AI/Apriel-Nemotron-15b-Thinker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4" name="Google Shape;164;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86450" y="485375"/>
            <a:ext cx="990888" cy="1449900"/>
          </a:xfrm>
          <a:prstGeom prst="rect">
            <a:avLst/>
          </a:prstGeom>
          <a:noFill/>
          <a:ln>
            <a:noFill/>
          </a:ln>
        </p:spPr>
      </p:pic>
      <p:sp>
        <p:nvSpPr>
          <p:cNvPr id="165" name="Google Shape;165;p25"/>
          <p:cNvSpPr txBox="1"/>
          <p:nvPr/>
        </p:nvSpPr>
        <p:spPr>
          <a:xfrm>
            <a:off x="55075" y="3424100"/>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Xcode with Claude Sonnet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write, fix, and test code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https://techcrunch.com/2025/05/02/apple-and-anthropic-reportedly-partner-to-build-an-ai-coding-platform/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https://opentools.ai/news/apple-and-anthropic-join-forces-for-ai-powered-vibe-coding-revolution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66" name="Google Shape;166;p25"/>
          <p:cNvSpPr txBox="1"/>
          <p:nvPr/>
        </p:nvSpPr>
        <p:spPr>
          <a:xfrm>
            <a:off x="55075" y="1935275"/>
            <a:ext cx="4452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Parakeet-TDT-0.6B-v2 Speech Recognition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fast open-source speech recognition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HuggingFace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transcribe an hour of audio in just one second (using Nvidia GPU)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ranks at the top of Hugging Face's Open ASR Leaderboard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transcribe song to lyrics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https://huggingface.co/nvidia/parakeet-tdt-0.6b-v2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https://huggingface.co/spaces/nvidia/parakeet-tdt-0.6b-v2</a:t>
            </a:r>
            <a:r>
              <a:rPr lang="en" sz="900">
                <a:solidFill>
                  <a:schemeClr val="dk1"/>
                </a:solidFill>
                <a:latin typeface="Calibri"/>
                <a:ea typeface="Calibri"/>
                <a:cs typeface="Calibri"/>
                <a:sym typeface="Calibri"/>
              </a:rPr>
              <a:t> - try</a:t>
            </a:r>
            <a:endParaRPr sz="900">
              <a:solidFill>
                <a:schemeClr val="dk1"/>
              </a:solidFill>
              <a:latin typeface="Calibri"/>
              <a:ea typeface="Calibri"/>
              <a:cs typeface="Calibri"/>
              <a:sym typeface="Calibri"/>
            </a:endParaRPr>
          </a:p>
        </p:txBody>
      </p:sp>
      <p:pic>
        <p:nvPicPr>
          <p:cNvPr id="167" name="Google Shape;167;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249850" y="2015800"/>
            <a:ext cx="2264100" cy="1222625"/>
          </a:xfrm>
          <a:prstGeom prst="rect">
            <a:avLst/>
          </a:prstGeom>
          <a:noFill/>
          <a:ln w="9525" cap="flat" cmpd="sng">
            <a:solidFill>
              <a:srgbClr val="FF0000"/>
            </a:solidFill>
            <a:prstDash val="solid"/>
            <a:round/>
            <a:headEnd type="none" w="sm" len="sm"/>
            <a:tailEnd type="none" w="sm" len="sm"/>
          </a:ln>
        </p:spPr>
      </p:pic>
      <p:pic>
        <p:nvPicPr>
          <p:cNvPr id="168" name="Google Shape;168;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483170" y="3388975"/>
            <a:ext cx="1797450" cy="1012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i="0" u="none" strike="noStrike" cap="none">
              <a:solidFill>
                <a:schemeClr val="dk1"/>
              </a:solidFill>
              <a:latin typeface="Calibri"/>
              <a:ea typeface="Calibri"/>
              <a:cs typeface="Calibri"/>
              <a:sym typeface="Calibri"/>
            </a:endParaRPr>
          </a:p>
        </p:txBody>
      </p:sp>
      <p:sp>
        <p:nvSpPr>
          <p:cNvPr id="174" name="Google Shape;174;p26"/>
          <p:cNvSpPr txBox="1"/>
          <p:nvPr/>
        </p:nvSpPr>
        <p:spPr>
          <a:xfrm>
            <a:off x="55075" y="414075"/>
            <a:ext cx="4452000" cy="251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Nova Premier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Amazon’s most advanced foundation "teacher"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length 1 Mln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complex tasks, multi-step planning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with tools and data 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multimodal (text, images, videos)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workflows, RAG, function calling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Premier is behind Google’s Gemini 2.5 Pro on benchmarks, but does well on tests for knowledge retrieval and visual understanding - according to Amazon’s internal benchmarking.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Bedrock, Premier is priced at $2.50 in, 12.50 out per M tokens. This is similar to Gemini 2.5 Pro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https://aws.amazon.com/blogs/aws/amazon-nova-premier-our-most-capable-model-for-complex-tasks-and-teacher-for-model-distillation/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5" name="Google Shape;175;p26"/>
          <p:cNvSpPr txBox="1"/>
          <p:nvPr/>
        </p:nvSpPr>
        <p:spPr>
          <a:xfrm>
            <a:off x="55075" y="3022450"/>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System Prompt - 24K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xxx</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https://www.youtube.com/watch?v=hc9d9lylJg0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https://github.com/asgeirtj/system_prompts_leaks/blob/main/claude-3.7-sonnet-full-system-message-humanreadable.md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6" name="Google Shape;176;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95500" y="698274"/>
            <a:ext cx="3204349" cy="1802450"/>
          </a:xfrm>
          <a:prstGeom prst="rect">
            <a:avLst/>
          </a:prstGeom>
          <a:noFill/>
          <a:ln w="9525" cap="flat" cmpd="sng">
            <a:solidFill>
              <a:srgbClr val="FF0000"/>
            </a:solidFill>
            <a:prstDash val="solid"/>
            <a:round/>
            <a:headEnd type="none" w="sm" len="sm"/>
            <a:tailEnd type="none" w="sm" len="sm"/>
          </a:ln>
        </p:spPr>
      </p:pic>
      <p:pic>
        <p:nvPicPr>
          <p:cNvPr id="177" name="Google Shape;177;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49550" y="2830149"/>
            <a:ext cx="2590725" cy="1457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ZeroSearch</a:t>
            </a:r>
            <a:endParaRPr sz="2000" b="1" i="0" u="none" strike="noStrike" cap="none">
              <a:solidFill>
                <a:schemeClr val="dk1"/>
              </a:solidFill>
              <a:latin typeface="Calibri"/>
              <a:ea typeface="Calibri"/>
              <a:cs typeface="Calibri"/>
              <a:sym typeface="Calibri"/>
            </a:endParaRPr>
          </a:p>
        </p:txBody>
      </p:sp>
      <p:sp>
        <p:nvSpPr>
          <p:cNvPr id="183" name="Google Shape;183;p27"/>
          <p:cNvSpPr txBox="1"/>
          <p:nvPr/>
        </p:nvSpPr>
        <p:spPr>
          <a:xfrm>
            <a:off x="55075" y="698050"/>
            <a:ext cx="4452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ZeroSearch - Search Capability of LLMs without Searching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Finding information without constantly using real search engines</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Approach: </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chemeClr val="dk1"/>
              </a:buClr>
              <a:buSzPts val="900"/>
              <a:buFont typeface="Calibri"/>
              <a:buChar char="○"/>
            </a:pPr>
            <a:r>
              <a:rPr lang="en" sz="1200" b="1">
                <a:solidFill>
                  <a:srgbClr val="6AA84F"/>
                </a:solidFill>
                <a:latin typeface="Calibri"/>
                <a:ea typeface="Calibri"/>
                <a:cs typeface="Calibri"/>
                <a:sym typeface="Calibri"/>
              </a:rPr>
              <a:t>Train one AI </a:t>
            </a:r>
            <a:r>
              <a:rPr lang="en" sz="1200">
                <a:solidFill>
                  <a:schemeClr val="dk1"/>
                </a:solidFill>
                <a:latin typeface="Calibri"/>
                <a:ea typeface="Calibri"/>
                <a:cs typeface="Calibri"/>
                <a:sym typeface="Calibri"/>
              </a:rPr>
              <a:t>to generate both good and not-so-good "fake search results" for questions; </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Then use this as a training environment for </a:t>
            </a:r>
            <a:r>
              <a:rPr lang="en" sz="1200" b="1">
                <a:solidFill>
                  <a:srgbClr val="6AA84F"/>
                </a:solidFill>
                <a:latin typeface="Calibri"/>
                <a:ea typeface="Calibri"/>
                <a:cs typeface="Calibri"/>
                <a:sym typeface="Calibri"/>
              </a:rPr>
              <a:t>another AI</a:t>
            </a:r>
            <a:r>
              <a:rPr lang="en" sz="1200">
                <a:solidFill>
                  <a:schemeClr val="dk1"/>
                </a:solidFill>
                <a:latin typeface="Calibri"/>
                <a:ea typeface="Calibri"/>
                <a:cs typeface="Calibri"/>
                <a:sym typeface="Calibri"/>
              </a:rPr>
              <a:t>, teaching it to reason through information and find answers; </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chemeClr val="dk1"/>
              </a:buClr>
              <a:buSzPts val="900"/>
              <a:buFont typeface="Calibri"/>
              <a:buChar char="○"/>
            </a:pPr>
            <a:r>
              <a:rPr lang="en" sz="1200" b="1">
                <a:solidFill>
                  <a:srgbClr val="6AA84F"/>
                </a:solidFill>
                <a:latin typeface="Calibri"/>
                <a:ea typeface="Calibri"/>
                <a:cs typeface="Calibri"/>
                <a:sym typeface="Calibri"/>
              </a:rPr>
              <a:t>Gradually make this training harder</a:t>
            </a:r>
            <a:r>
              <a:rPr lang="en" sz="1200">
                <a:solidFill>
                  <a:schemeClr val="dk1"/>
                </a:solidFill>
                <a:latin typeface="Calibri"/>
                <a:ea typeface="Calibri"/>
                <a:cs typeface="Calibri"/>
                <a:sym typeface="Calibri"/>
              </a:rPr>
              <a:t> by making the fake search results more challenging;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rgbClr val="3C78D8"/>
                </a:solidFill>
                <a:latin typeface="Calibri"/>
                <a:ea typeface="Calibri"/>
                <a:cs typeface="Calibri"/>
                <a:sym typeface="Calibri"/>
              </a:rPr>
              <a:t>This helps the AI learn to be a good searcher without needing real search engines.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works very well. Authors tried 3B, 7B, and 14B models. The resultant performance of the </a:t>
            </a:r>
            <a:r>
              <a:rPr lang="en" sz="1200">
                <a:solidFill>
                  <a:srgbClr val="3C78D8"/>
                </a:solidFill>
                <a:latin typeface="Calibri"/>
                <a:ea typeface="Calibri"/>
                <a:cs typeface="Calibri"/>
                <a:sym typeface="Calibri"/>
              </a:rPr>
              <a:t>large (14B) model has matched or even exceeded what they'd get with real search engines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approach saves money and gives more control over the training process, while still helping AI get better at finding and using information to answer questions.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https://huggingface.co/papers/2505.04588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4" name="Google Shape;184;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2050" y="849100"/>
            <a:ext cx="4332127" cy="288808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p:nvPr/>
        </p:nvSpPr>
        <p:spPr>
          <a:xfrm>
            <a:off x="55075" y="52750"/>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 Agents Companion Whitepaper</a:t>
            </a:r>
            <a:endParaRPr sz="2000" b="1" i="0" u="none" strike="noStrike" cap="none">
              <a:solidFill>
                <a:schemeClr val="dk1"/>
              </a:solidFill>
              <a:latin typeface="Calibri"/>
              <a:ea typeface="Calibri"/>
              <a:cs typeface="Calibri"/>
              <a:sym typeface="Calibri"/>
            </a:endParaRPr>
          </a:p>
        </p:txBody>
      </p:sp>
      <p:sp>
        <p:nvSpPr>
          <p:cNvPr id="190" name="Google Shape;190;p28"/>
          <p:cNvSpPr txBox="1"/>
          <p:nvPr/>
        </p:nvSpPr>
        <p:spPr>
          <a:xfrm>
            <a:off x="4601450" y="538475"/>
            <a:ext cx="44520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Agentic RAG (Retrieval-Augmented Generation):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Evolution from static retrieval to dynamic, iterative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Key improvements include context-aware query expansion , multi-step decomposition, adaptive source selection, and fact verification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Designed for high-stakes domains like healthcare, legal compliance, and finance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Evaluation Framework:</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Three-dimensional approach: capability assessment, trajectory analysis, and final response evaluation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Uses specialized benchmarks like AgentBench and PlanBench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Emphasizes observability across both reasoning and execution layers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Multi-Agent Architectures: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Specialized agents that collaborate through modular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Benefits include fault tolerance and improved scalability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Requires tracking coordination quality and system-level efficiency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paper also covers real-world implementations including Google's AgentSpace (an enterprise orchestration platform), NotebookLM Enterprise, and a detailed automotive AI case study featuring various design patterns like hierarchical orchestration and peer-to-peer handoffs.</a:t>
            </a:r>
            <a:endParaRPr sz="1200">
              <a:solidFill>
                <a:schemeClr val="dk1"/>
              </a:solidFill>
              <a:latin typeface="Calibri"/>
              <a:ea typeface="Calibri"/>
              <a:cs typeface="Calibri"/>
              <a:sym typeface="Calibri"/>
            </a:endParaRPr>
          </a:p>
        </p:txBody>
      </p:sp>
      <p:sp>
        <p:nvSpPr>
          <p:cNvPr id="191" name="Google Shape;191;p28"/>
          <p:cNvSpPr txBox="1"/>
          <p:nvPr/>
        </p:nvSpPr>
        <p:spPr>
          <a:xfrm>
            <a:off x="55075" y="538475"/>
            <a:ext cx="445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Kaggle - Agents Companion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u="sng">
                <a:solidFill>
                  <a:schemeClr val="hlink"/>
                </a:solidFill>
                <a:latin typeface="Calibri"/>
                <a:ea typeface="Calibri"/>
                <a:cs typeface="Calibri"/>
                <a:sym typeface="Calibri"/>
                <a:hlinkClick r:id="rId3"/>
              </a:rPr>
              <a:t>https://www.kaggle.com/whitepaper-agent-companion</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Google has released the second installment in its Agents Companion series, a comprehensive 76-page technical whitepaper focused on operationalizing AI agent systems at scale. The paper builds on previous foundational concepts and emphasizes three main areas:</a:t>
            </a:r>
            <a:endParaRPr sz="1200">
              <a:solidFill>
                <a:schemeClr val="dk1"/>
              </a:solidFill>
              <a:latin typeface="Calibri"/>
              <a:ea typeface="Calibri"/>
              <a:cs typeface="Calibri"/>
              <a:sym typeface="Calibri"/>
            </a:endParaRPr>
          </a:p>
        </p:txBody>
      </p:sp>
      <p:sp>
        <p:nvSpPr>
          <p:cNvPr id="192" name="Google Shape;192;p28"/>
          <p:cNvSpPr txBox="1"/>
          <p:nvPr/>
        </p:nvSpPr>
        <p:spPr>
          <a:xfrm>
            <a:off x="55075" y="2207550"/>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Key Improvements in Agentic RAG: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Context-Aware Query Expansion: </a:t>
            </a:r>
            <a:r>
              <a:rPr lang="en" sz="1200">
                <a:solidFill>
                  <a:srgbClr val="3C78D8"/>
                </a:solidFill>
                <a:latin typeface="Calibri"/>
                <a:ea typeface="Calibri"/>
                <a:cs typeface="Calibri"/>
                <a:sym typeface="Calibri"/>
              </a:rPr>
              <a:t>Agents reformulate search queries dynamically based on evolving task context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Multi-Step Decomposition: </a:t>
            </a:r>
            <a:r>
              <a:rPr lang="en" sz="1200">
                <a:solidFill>
                  <a:srgbClr val="6AA84F"/>
                </a:solidFill>
                <a:latin typeface="Calibri"/>
                <a:ea typeface="Calibri"/>
                <a:cs typeface="Calibri"/>
                <a:sym typeface="Calibri"/>
              </a:rPr>
              <a:t>Complex queries are broken into logical subtasks, each addressed in sequence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Adaptive Source Selection: </a:t>
            </a:r>
            <a:r>
              <a:rPr lang="en" sz="1200" b="1">
                <a:solidFill>
                  <a:srgbClr val="3C78D8"/>
                </a:solidFill>
                <a:latin typeface="Calibri"/>
                <a:ea typeface="Calibri"/>
                <a:cs typeface="Calibri"/>
                <a:sym typeface="Calibri"/>
              </a:rPr>
              <a:t>Instead of querying a fixed vector store, agents select optimal sources contextually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Fact Verification: </a:t>
            </a:r>
            <a:r>
              <a:rPr lang="en" sz="1200">
                <a:solidFill>
                  <a:srgbClr val="6AA84F"/>
                </a:solidFill>
                <a:latin typeface="Calibri"/>
                <a:ea typeface="Calibri"/>
                <a:cs typeface="Calibri"/>
                <a:sym typeface="Calibri"/>
              </a:rPr>
              <a:t>Dedicated evaluator agents validate retrieved content for consistency and grounding before synthesis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pic>
        <p:nvPicPr>
          <p:cNvPr id="193" name="Google Shape;193;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45275" y="4143900"/>
            <a:ext cx="3084049" cy="845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Julia Vineboo AI</a:t>
            </a:r>
            <a:endParaRPr sz="2000" b="1" i="0" u="none" strike="noStrike" cap="none">
              <a:solidFill>
                <a:schemeClr val="dk1"/>
              </a:solidFill>
              <a:latin typeface="Calibri"/>
              <a:ea typeface="Calibri"/>
              <a:cs typeface="Calibri"/>
              <a:sym typeface="Calibri"/>
            </a:endParaRPr>
          </a:p>
        </p:txBody>
      </p:sp>
      <p:sp>
        <p:nvSpPr>
          <p:cNvPr id="199" name="Google Shape;199;p29"/>
          <p:cNvSpPr txBox="1"/>
          <p:nvPr/>
        </p:nvSpPr>
        <p:spPr>
          <a:xfrm>
            <a:off x="55075" y="475525"/>
            <a:ext cx="40203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Julia Vineboo | Wine 🍷 | AI Wine Art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Amazing - painting brought to life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Julia Vineboo is a digital creator known for blending wine culture with AI-generated art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Mostly on Instagram under the handle @julia_vineboo_ai</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(187K followers)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Julia Vineboo is originally from Ukraine, Poland, and Spain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https://www.instagram.com/julia_vineboo_wines/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https://www.instagram.com/julia_vineboo_ai/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https://www.youtube.com/watch?v=9uL9xcEa9EA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https://www.tiktok.com/discover/julia-vineboo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https://www.instagram.com/billylee4648/reel/C-e3L__NqUE/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https://www.instagram.com/billylee4648/reel/C-wZ8ZgptTB/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https://www.pinterest.com/pin/495396027781920944/</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200" name="Google Shape;200;p2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658800" y="3071900"/>
            <a:ext cx="2421049" cy="2001126"/>
          </a:xfrm>
          <a:prstGeom prst="rect">
            <a:avLst/>
          </a:prstGeom>
          <a:noFill/>
          <a:ln>
            <a:noFill/>
          </a:ln>
        </p:spPr>
      </p:pic>
      <p:pic>
        <p:nvPicPr>
          <p:cNvPr id="201" name="Google Shape;201;p2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758173" y="153600"/>
            <a:ext cx="2252551" cy="2735248"/>
          </a:xfrm>
          <a:prstGeom prst="rect">
            <a:avLst/>
          </a:prstGeom>
          <a:noFill/>
          <a:ln w="9525" cap="flat" cmpd="sng">
            <a:solidFill>
              <a:srgbClr val="FF0000"/>
            </a:solidFill>
            <a:prstDash val="solid"/>
            <a:round/>
            <a:headEnd type="none" w="sm" len="sm"/>
            <a:tailEnd type="none" w="sm" len="sm"/>
          </a:ln>
        </p:spPr>
      </p:pic>
      <p:pic>
        <p:nvPicPr>
          <p:cNvPr id="202" name="Google Shape;202;p29"/>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277463" y="224200"/>
            <a:ext cx="2278624" cy="27838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08" name="Google Shape;208;p30"/>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09" name="Google Shape;209;p30"/>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10" name="Google Shape;210;p30"/>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11" name="Google Shape;211;p30"/>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233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2,909,287</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2025-05-04</a:t>
            </a:r>
            <a:endParaRPr sz="1100" b="0" i="0" u="none" strike="noStrike" cap="none">
              <a:solidFill>
                <a:srgbClr val="1F2937"/>
              </a:solidFill>
              <a:highlight>
                <a:schemeClr val="lt1"/>
              </a:highlight>
              <a:latin typeface="Calibri"/>
              <a:ea typeface="Calibri"/>
              <a:cs typeface="Calibri"/>
              <a:sym typeface="Calibri"/>
            </a:endParaRPr>
          </a:p>
        </p:txBody>
      </p:sp>
      <p:sp>
        <p:nvSpPr>
          <p:cNvPr id="212" name="Google Shape;212;p30"/>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13" name="Google Shape;213;p30"/>
          <p:cNvSpPr txBox="1"/>
          <p:nvPr/>
        </p:nvSpPr>
        <p:spPr>
          <a:xfrm>
            <a:off x="47284" y="22401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14" name="Google Shape;214;p30"/>
          <p:cNvSpPr/>
          <p:nvPr/>
        </p:nvSpPr>
        <p:spPr>
          <a:xfrm>
            <a:off x="344428" y="18576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0"/>
          <p:cNvSpPr/>
          <p:nvPr/>
        </p:nvSpPr>
        <p:spPr>
          <a:xfrm>
            <a:off x="3470304" y="39501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0"/>
          <p:cNvSpPr/>
          <p:nvPr/>
        </p:nvSpPr>
        <p:spPr>
          <a:xfrm>
            <a:off x="346124" y="33832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0"/>
          <p:cNvSpPr/>
          <p:nvPr/>
        </p:nvSpPr>
        <p:spPr>
          <a:xfrm>
            <a:off x="3468666" y="3769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3463871" y="20565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0"/>
          <p:cNvSpPr/>
          <p:nvPr/>
        </p:nvSpPr>
        <p:spPr>
          <a:xfrm>
            <a:off x="347525" y="452881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0"/>
          <p:cNvSpPr/>
          <p:nvPr/>
        </p:nvSpPr>
        <p:spPr>
          <a:xfrm>
            <a:off x="346116" y="41411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0"/>
          <p:cNvSpPr txBox="1"/>
          <p:nvPr/>
        </p:nvSpPr>
        <p:spPr>
          <a:xfrm>
            <a:off x="3161441" y="22339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2" name="Google Shape;222;p30"/>
          <p:cNvSpPr/>
          <p:nvPr/>
        </p:nvSpPr>
        <p:spPr>
          <a:xfrm>
            <a:off x="3461898" y="22452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0"/>
          <p:cNvSpPr/>
          <p:nvPr/>
        </p:nvSpPr>
        <p:spPr>
          <a:xfrm>
            <a:off x="3463883" y="3381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0"/>
          <p:cNvSpPr txBox="1"/>
          <p:nvPr/>
        </p:nvSpPr>
        <p:spPr>
          <a:xfrm>
            <a:off x="182725" y="39554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5" name="Google Shape;225;p30"/>
          <p:cNvSpPr txBox="1"/>
          <p:nvPr/>
        </p:nvSpPr>
        <p:spPr>
          <a:xfrm flipH="1">
            <a:off x="269652" y="166425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26" name="Google Shape;226;p30"/>
          <p:cNvSpPr txBox="1"/>
          <p:nvPr/>
        </p:nvSpPr>
        <p:spPr>
          <a:xfrm flipH="1">
            <a:off x="3392877" y="14771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27" name="Google Shape;227;p30"/>
          <p:cNvSpPr/>
          <p:nvPr/>
        </p:nvSpPr>
        <p:spPr>
          <a:xfrm>
            <a:off x="3463644" y="35822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0"/>
          <p:cNvSpPr/>
          <p:nvPr/>
        </p:nvSpPr>
        <p:spPr>
          <a:xfrm>
            <a:off x="347049" y="12881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0"/>
          <p:cNvSpPr/>
          <p:nvPr/>
        </p:nvSpPr>
        <p:spPr>
          <a:xfrm>
            <a:off x="206798" y="45332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0"/>
          <p:cNvSpPr/>
          <p:nvPr/>
        </p:nvSpPr>
        <p:spPr>
          <a:xfrm>
            <a:off x="347049" y="110099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0"/>
          <p:cNvSpPr/>
          <p:nvPr/>
        </p:nvSpPr>
        <p:spPr>
          <a:xfrm>
            <a:off x="3457995" y="16765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0"/>
          <p:cNvSpPr/>
          <p:nvPr/>
        </p:nvSpPr>
        <p:spPr>
          <a:xfrm>
            <a:off x="347049" y="14801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0"/>
          <p:cNvSpPr txBox="1"/>
          <p:nvPr/>
        </p:nvSpPr>
        <p:spPr>
          <a:xfrm>
            <a:off x="55681" y="2614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4" name="Google Shape;234;p30"/>
          <p:cNvSpPr/>
          <p:nvPr/>
        </p:nvSpPr>
        <p:spPr>
          <a:xfrm>
            <a:off x="346550" y="2622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0"/>
          <p:cNvSpPr/>
          <p:nvPr/>
        </p:nvSpPr>
        <p:spPr>
          <a:xfrm>
            <a:off x="346550" y="22473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0"/>
          <p:cNvSpPr/>
          <p:nvPr/>
        </p:nvSpPr>
        <p:spPr>
          <a:xfrm>
            <a:off x="3470291" y="43340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0"/>
          <p:cNvSpPr/>
          <p:nvPr/>
        </p:nvSpPr>
        <p:spPr>
          <a:xfrm>
            <a:off x="3461846" y="111119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0"/>
          <p:cNvSpPr txBox="1"/>
          <p:nvPr/>
        </p:nvSpPr>
        <p:spPr>
          <a:xfrm>
            <a:off x="6301950" y="1163375"/>
            <a:ext cx="2657400" cy="480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Gemini-2.5-Pro-Exp-03.25      on 1st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Qwen3-235B      on 10..15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Llama-4-Maverick is still       on </a:t>
            </a:r>
            <a:r>
              <a:rPr lang="en" sz="1000">
                <a:solidFill>
                  <a:schemeClr val="dk1"/>
                </a:solidFill>
                <a:latin typeface="Calibri"/>
                <a:ea typeface="Calibri"/>
                <a:cs typeface="Calibri"/>
                <a:sym typeface="Calibri"/>
              </a:rPr>
              <a:t>40th</a:t>
            </a:r>
            <a:r>
              <a:rPr lang="en" sz="1000" b="0" i="0" u="none" strike="noStrike" cap="none">
                <a:solidFill>
                  <a:schemeClr val="dk1"/>
                </a:solidFill>
                <a:latin typeface="Calibri"/>
                <a:ea typeface="Calibri"/>
                <a:cs typeface="Calibri"/>
                <a:sym typeface="Calibri"/>
              </a:rPr>
              <a:t> place</a:t>
            </a:r>
            <a:endParaRPr sz="1000" b="0" i="0" u="none" strike="noStrike" cap="none">
              <a:solidFill>
                <a:schemeClr val="dk1"/>
              </a:solidFill>
              <a:latin typeface="Calibri"/>
              <a:ea typeface="Calibri"/>
              <a:cs typeface="Calibri"/>
              <a:sym typeface="Calibri"/>
            </a:endParaRPr>
          </a:p>
        </p:txBody>
      </p:sp>
      <p:sp>
        <p:nvSpPr>
          <p:cNvPr id="239" name="Google Shape;239;p30"/>
          <p:cNvSpPr/>
          <p:nvPr/>
        </p:nvSpPr>
        <p:spPr>
          <a:xfrm>
            <a:off x="347049" y="20472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0"/>
          <p:cNvSpPr/>
          <p:nvPr/>
        </p:nvSpPr>
        <p:spPr>
          <a:xfrm>
            <a:off x="344412" y="301772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0"/>
          <p:cNvSpPr/>
          <p:nvPr/>
        </p:nvSpPr>
        <p:spPr>
          <a:xfrm>
            <a:off x="347524" y="4352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0"/>
          <p:cNvSpPr/>
          <p:nvPr/>
        </p:nvSpPr>
        <p:spPr>
          <a:xfrm>
            <a:off x="346124" y="4704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0"/>
          <p:cNvSpPr/>
          <p:nvPr/>
        </p:nvSpPr>
        <p:spPr>
          <a:xfrm>
            <a:off x="3461898" y="12917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0"/>
          <p:cNvSpPr/>
          <p:nvPr/>
        </p:nvSpPr>
        <p:spPr>
          <a:xfrm>
            <a:off x="3461846" y="18564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0"/>
          <p:cNvSpPr/>
          <p:nvPr/>
        </p:nvSpPr>
        <p:spPr>
          <a:xfrm>
            <a:off x="3468686" y="24332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0"/>
          <p:cNvSpPr/>
          <p:nvPr/>
        </p:nvSpPr>
        <p:spPr>
          <a:xfrm>
            <a:off x="3468666" y="41491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0"/>
          <p:cNvSpPr txBox="1"/>
          <p:nvPr/>
        </p:nvSpPr>
        <p:spPr>
          <a:xfrm>
            <a:off x="6301950" y="1781150"/>
            <a:ext cx="26574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Web Leaderboard</a:t>
            </a:r>
            <a:br>
              <a:rPr lang="en" sz="1100">
                <a:solidFill>
                  <a:schemeClr val="dk1"/>
                </a:solidFill>
                <a:latin typeface="Calibri"/>
                <a:ea typeface="Calibri"/>
                <a:cs typeface="Calibri"/>
                <a:sym typeface="Calibri"/>
              </a:rPr>
            </a:b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https://web.lmarena.ai/leaderboard</a:t>
            </a:r>
            <a:r>
              <a:rPr lang="en" sz="9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48" name="Google Shape;248;p30"/>
          <p:cNvSpPr/>
          <p:nvPr/>
        </p:nvSpPr>
        <p:spPr>
          <a:xfrm>
            <a:off x="346550" y="24303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0"/>
          <p:cNvSpPr/>
          <p:nvPr/>
        </p:nvSpPr>
        <p:spPr>
          <a:xfrm>
            <a:off x="346550" y="28205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0"/>
          <p:cNvSpPr txBox="1"/>
          <p:nvPr/>
        </p:nvSpPr>
        <p:spPr>
          <a:xfrm>
            <a:off x="55681" y="375405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1" name="Google Shape;251;p30"/>
          <p:cNvSpPr/>
          <p:nvPr/>
        </p:nvSpPr>
        <p:spPr>
          <a:xfrm>
            <a:off x="346550" y="3762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0"/>
          <p:cNvSpPr/>
          <p:nvPr/>
        </p:nvSpPr>
        <p:spPr>
          <a:xfrm>
            <a:off x="347525" y="357396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0"/>
          <p:cNvSpPr/>
          <p:nvPr/>
        </p:nvSpPr>
        <p:spPr>
          <a:xfrm>
            <a:off x="206798" y="35783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0"/>
          <p:cNvSpPr txBox="1"/>
          <p:nvPr/>
        </p:nvSpPr>
        <p:spPr>
          <a:xfrm>
            <a:off x="3173227" y="300178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5" name="Google Shape;255;p30"/>
          <p:cNvSpPr/>
          <p:nvPr/>
        </p:nvSpPr>
        <p:spPr>
          <a:xfrm>
            <a:off x="3464096" y="30101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0"/>
          <p:cNvSpPr/>
          <p:nvPr/>
        </p:nvSpPr>
        <p:spPr>
          <a:xfrm>
            <a:off x="3463644" y="31973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0"/>
          <p:cNvSpPr txBox="1"/>
          <p:nvPr/>
        </p:nvSpPr>
        <p:spPr>
          <a:xfrm>
            <a:off x="3295621" y="453073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pic>
        <p:nvPicPr>
          <p:cNvPr id="258" name="Google Shape;258;p30"/>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3607100" y="858575"/>
            <a:ext cx="2300350" cy="4211451"/>
          </a:xfrm>
          <a:prstGeom prst="rect">
            <a:avLst/>
          </a:prstGeom>
          <a:noFill/>
          <a:ln w="9525" cap="flat" cmpd="sng">
            <a:solidFill>
              <a:srgbClr val="FF0000"/>
            </a:solidFill>
            <a:prstDash val="solid"/>
            <a:round/>
            <a:headEnd type="none" w="sm" len="sm"/>
            <a:tailEnd type="none" w="sm" len="sm"/>
          </a:ln>
        </p:spPr>
      </p:pic>
      <p:sp>
        <p:nvSpPr>
          <p:cNvPr id="259" name="Google Shape;259;p30"/>
          <p:cNvSpPr/>
          <p:nvPr/>
        </p:nvSpPr>
        <p:spPr>
          <a:xfrm>
            <a:off x="3468686" y="26254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0"/>
          <p:cNvSpPr txBox="1"/>
          <p:nvPr/>
        </p:nvSpPr>
        <p:spPr>
          <a:xfrm>
            <a:off x="3173227" y="28129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1" name="Google Shape;261;p30"/>
          <p:cNvSpPr/>
          <p:nvPr/>
        </p:nvSpPr>
        <p:spPr>
          <a:xfrm>
            <a:off x="3464096" y="28213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0"/>
          <p:cNvSpPr/>
          <p:nvPr/>
        </p:nvSpPr>
        <p:spPr>
          <a:xfrm>
            <a:off x="3470291" y="472296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0"/>
          <p:cNvSpPr/>
          <p:nvPr/>
        </p:nvSpPr>
        <p:spPr>
          <a:xfrm>
            <a:off x="3470291" y="490719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4" name="Google Shape;264;p30"/>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497998" y="858575"/>
            <a:ext cx="2300350" cy="4211451"/>
          </a:xfrm>
          <a:prstGeom prst="rect">
            <a:avLst/>
          </a:prstGeom>
          <a:noFill/>
          <a:ln w="9525" cap="flat" cmpd="sng">
            <a:solidFill>
              <a:srgbClr val="FF0000"/>
            </a:solidFill>
            <a:prstDash val="solid"/>
            <a:round/>
            <a:headEnd type="none" w="sm" len="sm"/>
            <a:tailEnd type="none" w="sm" len="sm"/>
          </a:ln>
        </p:spPr>
      </p:pic>
      <p:sp>
        <p:nvSpPr>
          <p:cNvPr id="265" name="Google Shape;265;p30"/>
          <p:cNvSpPr/>
          <p:nvPr/>
        </p:nvSpPr>
        <p:spPr>
          <a:xfrm>
            <a:off x="346124" y="3202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0"/>
          <p:cNvSpPr txBox="1"/>
          <p:nvPr/>
        </p:nvSpPr>
        <p:spPr>
          <a:xfrm>
            <a:off x="55681" y="4900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7" name="Google Shape;267;p30"/>
          <p:cNvSpPr/>
          <p:nvPr/>
        </p:nvSpPr>
        <p:spPr>
          <a:xfrm>
            <a:off x="346550" y="4908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0"/>
          <p:cNvSpPr/>
          <p:nvPr/>
        </p:nvSpPr>
        <p:spPr>
          <a:xfrm>
            <a:off x="1387800" y="373087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69" name="Google Shape;269;p30"/>
          <p:cNvSpPr/>
          <p:nvPr/>
        </p:nvSpPr>
        <p:spPr>
          <a:xfrm>
            <a:off x="4492413" y="278252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70" name="Google Shape;270;p30"/>
          <p:cNvSpPr/>
          <p:nvPr/>
        </p:nvSpPr>
        <p:spPr>
          <a:xfrm>
            <a:off x="18450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71" name="Google Shape;271;p30"/>
          <p:cNvSpPr/>
          <p:nvPr/>
        </p:nvSpPr>
        <p:spPr>
          <a:xfrm>
            <a:off x="49692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7" name="Google Shape;277;p31"/>
          <p:cNvSpPr txBox="1"/>
          <p:nvPr/>
        </p:nvSpPr>
        <p:spPr>
          <a:xfrm>
            <a:off x="87850" y="41055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78" name="Google Shape;278;p31"/>
          <p:cNvSpPr txBox="1"/>
          <p:nvPr/>
        </p:nvSpPr>
        <p:spPr>
          <a:xfrm>
            <a:off x="1191125" y="3096125"/>
            <a:ext cx="2967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Intel is responsible for 22K out of 23K in April</a:t>
            </a:r>
            <a:endParaRPr sz="1200" b="0" i="0" u="none" strike="noStrike" cap="none">
              <a:solidFill>
                <a:srgbClr val="000000"/>
              </a:solidFill>
              <a:latin typeface="Calibri"/>
              <a:ea typeface="Calibri"/>
              <a:cs typeface="Calibri"/>
              <a:sym typeface="Calibri"/>
            </a:endParaRPr>
          </a:p>
        </p:txBody>
      </p:sp>
      <p:pic>
        <p:nvPicPr>
          <p:cNvPr id="279" name="Google Shape;279;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97088" y="742404"/>
            <a:ext cx="5155376" cy="2224975"/>
          </a:xfrm>
          <a:prstGeom prst="rect">
            <a:avLst/>
          </a:prstGeom>
          <a:noFill/>
          <a:ln w="9525" cap="flat" cmpd="sng">
            <a:solidFill>
              <a:srgbClr val="FF0000"/>
            </a:solidFill>
            <a:prstDash val="solid"/>
            <a:round/>
            <a:headEnd type="none" w="sm" len="sm"/>
            <a:tailEnd type="none" w="sm" len="sm"/>
          </a:ln>
        </p:spPr>
      </p:pic>
      <p:pic>
        <p:nvPicPr>
          <p:cNvPr id="280" name="Google Shape;280;p3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392374" y="205150"/>
            <a:ext cx="3673324" cy="3193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6" name="Google Shape;286;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7" name="Google Shape;287;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8" name="Google Shape;288;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89" name="Google Shape;289;p32"/>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0" name="Google Shape;290;p32"/>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29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2.5 Pro I/O Edition</a:t>
            </a:r>
            <a:endParaRPr sz="2000" b="1" i="0" u="none" strike="noStrike" cap="none">
              <a:solidFill>
                <a:schemeClr val="dk1"/>
              </a:solidFill>
              <a:latin typeface="Calibri"/>
              <a:ea typeface="Calibri"/>
              <a:cs typeface="Calibri"/>
              <a:sym typeface="Calibri"/>
            </a:endParaRPr>
          </a:p>
        </p:txBody>
      </p:sp>
      <p:sp>
        <p:nvSpPr>
          <p:cNvPr id="73" name="Google Shape;73;p16"/>
          <p:cNvSpPr txBox="1"/>
          <p:nvPr/>
        </p:nvSpPr>
        <p:spPr>
          <a:xfrm>
            <a:off x="81760" y="447520"/>
            <a:ext cx="554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Gemini-2.5-Pro-Preview-05-06</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 for Google I/O event May 20-21)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1st place on WebDev Arena leaderboard (frontend dev) and on LMSys Leaderboard</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https://web.lmarena.ai/leaderboard</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https://lmarena.ai/?leaderboard</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https://www.youtube.com/watch?v=yPC6a83JDeQ</a:t>
            </a:r>
            <a:r>
              <a:rPr lang="en" sz="900">
                <a:solidFill>
                  <a:schemeClr val="dk1"/>
                </a:solidFill>
                <a:latin typeface="Calibri"/>
                <a:ea typeface="Calibri"/>
                <a:cs typeface="Calibri"/>
                <a:sym typeface="Calibri"/>
              </a:rPr>
              <a:t> - video demo</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https://www.youtube.com/watch?v=8kLn20ZYz8A</a:t>
            </a:r>
            <a:r>
              <a:rPr lang="en" sz="900">
                <a:solidFill>
                  <a:schemeClr val="dk1"/>
                </a:solidFill>
                <a:latin typeface="Calibri"/>
                <a:ea typeface="Calibri"/>
                <a:cs typeface="Calibri"/>
                <a:sym typeface="Calibri"/>
              </a:rPr>
              <a:t> - Gemini is better than Claude Sonnet 3.7</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frontend and UI development, code transformation, editing, agentic workflows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 understanding (can re-build web app from a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studio and API</a:t>
            </a:r>
            <a:endParaRPr sz="1200">
              <a:solidFill>
                <a:schemeClr val="dk1"/>
              </a:solidFill>
              <a:latin typeface="Calibri"/>
              <a:ea typeface="Calibri"/>
              <a:cs typeface="Calibri"/>
              <a:sym typeface="Calibri"/>
            </a:endParaRPr>
          </a:p>
        </p:txBody>
      </p:sp>
      <p:pic>
        <p:nvPicPr>
          <p:cNvPr id="74" name="Google Shape;74;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15150" y="52750"/>
            <a:ext cx="3326426" cy="3670100"/>
          </a:xfrm>
          <a:prstGeom prst="rect">
            <a:avLst/>
          </a:prstGeom>
          <a:noFill/>
          <a:ln w="9525" cap="flat" cmpd="sng">
            <a:solidFill>
              <a:srgbClr val="FF0000"/>
            </a:solidFill>
            <a:prstDash val="solid"/>
            <a:round/>
            <a:headEnd type="none" w="sm" len="sm"/>
            <a:tailEnd type="none" w="sm" len="sm"/>
          </a:ln>
        </p:spPr>
      </p:pic>
      <p:pic>
        <p:nvPicPr>
          <p:cNvPr id="75" name="Google Shape;75;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867550" y="3799675"/>
            <a:ext cx="2987600" cy="1259500"/>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54383" y="2205550"/>
            <a:ext cx="4937677" cy="2777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9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Mistral Medium 3</a:t>
            </a:r>
            <a:endParaRPr sz="2000" b="1" i="0" u="none" strike="noStrike" cap="none">
              <a:solidFill>
                <a:schemeClr val="dk1"/>
              </a:solidFill>
              <a:latin typeface="Calibri"/>
              <a:ea typeface="Calibri"/>
              <a:cs typeface="Calibri"/>
              <a:sym typeface="Calibri"/>
            </a:endParaRPr>
          </a:p>
        </p:txBody>
      </p:sp>
      <p:sp>
        <p:nvSpPr>
          <p:cNvPr id="82" name="Google Shape;82;p17"/>
          <p:cNvSpPr txBox="1"/>
          <p:nvPr/>
        </p:nvSpPr>
        <p:spPr>
          <a:xfrm>
            <a:off x="81750" y="447525"/>
            <a:ext cx="42924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Medium 3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https://mistral.ai/news/mistral-medium-3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was officially released on May 7,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or above 90% of Claude Sonnet 3.7 on benchmarks, surpasses Llama 4 Maverick and Cohere Command 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 cost ($0.4 in / $2 out per M token).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also be deployed on any cloud, or self-hosted (4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Mistral La Plateforme, Amazon Sagemaker, and soon on IBM WatsonX, NVIDIA NIM, Azure AI Foundry, and Google Cloud Vertex</a:t>
            </a:r>
            <a:endParaRPr sz="1200">
              <a:solidFill>
                <a:schemeClr val="dk1"/>
              </a:solidFill>
              <a:latin typeface="Calibri"/>
              <a:ea typeface="Calibri"/>
              <a:cs typeface="Calibri"/>
              <a:sym typeface="Calibri"/>
            </a:endParaRPr>
          </a:p>
        </p:txBody>
      </p:sp>
      <p:pic>
        <p:nvPicPr>
          <p:cNvPr id="83" name="Google Shape;83;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4452" y="152400"/>
            <a:ext cx="4347151" cy="3543699"/>
          </a:xfrm>
          <a:prstGeom prst="rect">
            <a:avLst/>
          </a:prstGeom>
          <a:noFill/>
          <a:ln w="9525" cap="flat" cmpd="sng">
            <a:solidFill>
              <a:srgbClr val="FF0000"/>
            </a:solidFill>
            <a:prstDash val="solid"/>
            <a:round/>
            <a:headEnd type="none" w="sm" len="sm"/>
            <a:tailEnd type="none" w="sm" len="sm"/>
          </a:ln>
        </p:spPr>
      </p:pic>
      <p:pic>
        <p:nvPicPr>
          <p:cNvPr id="84" name="Google Shape;84;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750" y="2381300"/>
            <a:ext cx="4339651" cy="259938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141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Kevin-32B</a:t>
            </a:r>
            <a:endParaRPr sz="2000" b="1" i="0" u="none" strike="noStrike" cap="none">
              <a:solidFill>
                <a:schemeClr val="dk1"/>
              </a:solidFill>
              <a:latin typeface="Calibri"/>
              <a:ea typeface="Calibri"/>
              <a:cs typeface="Calibri"/>
              <a:sym typeface="Calibri"/>
            </a:endParaRPr>
          </a:p>
        </p:txBody>
      </p:sp>
      <p:sp>
        <p:nvSpPr>
          <p:cNvPr id="90" name="Google Shape;90;p18"/>
          <p:cNvSpPr txBox="1"/>
          <p:nvPr/>
        </p:nvSpPr>
        <p:spPr>
          <a:xfrm>
            <a:off x="55075" y="413500"/>
            <a:ext cx="4452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Kevin-32B - open source coding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created by Cognition AI &amp; Stanford University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is a simpler, open-source alternative to Devin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Kevin stands for "K(ernel D)evin"</a:t>
            </a:r>
            <a:r>
              <a:rPr lang="en" sz="1200">
                <a:solidFill>
                  <a:schemeClr val="dk1"/>
                </a:solidFill>
                <a:latin typeface="Calibri"/>
                <a:ea typeface="Calibri"/>
                <a:cs typeface="Calibri"/>
                <a:sym typeface="Calibri"/>
              </a:rPr>
              <a:t> - designed for programming GPU CUDA kernels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is tuned on top of Qwen QwQ-32B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uses modular agents to plan, research, code, organize.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can support other models (Cohere, Gemini-Pro) via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workflow involves decomposing tasks, researching solutions, and producing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https://www.youtube.com/watch?v=39Z8ObQzO4Y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https://cognition.ai/blog/kevin-32b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https://scalingintelligence.stanford.edu/blogs/kernelbench/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via multi-turn reinforcement learning (RL) to iteratively generate, compile, and refine CUDA kernels. It uses intermediate feedback on compilation errors and runtime performance. It uses efficient reward distribution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Multi-turn training enhances the model's problem-solving capability over single-turn approaches, particularly in more complex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performs much better than competitors on KernelBench</a:t>
            </a:r>
            <a:endParaRPr sz="1200">
              <a:solidFill>
                <a:schemeClr val="dk1"/>
              </a:solidFill>
              <a:latin typeface="Calibri"/>
              <a:ea typeface="Calibri"/>
              <a:cs typeface="Calibri"/>
              <a:sym typeface="Calibri"/>
            </a:endParaRPr>
          </a:p>
        </p:txBody>
      </p:sp>
      <p:pic>
        <p:nvPicPr>
          <p:cNvPr id="91" name="Google Shape;91;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56200" y="1551900"/>
            <a:ext cx="4173276" cy="1669325"/>
          </a:xfrm>
          <a:prstGeom prst="rect">
            <a:avLst/>
          </a:prstGeom>
          <a:noFill/>
          <a:ln>
            <a:noFill/>
          </a:ln>
        </p:spPr>
      </p:pic>
      <p:pic>
        <p:nvPicPr>
          <p:cNvPr id="92" name="Google Shape;92;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38075" y="3452300"/>
            <a:ext cx="2874580" cy="16174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98" name="Google Shape;98;p19"/>
          <p:cNvSpPr txBox="1"/>
          <p:nvPr/>
        </p:nvSpPr>
        <p:spPr>
          <a:xfrm>
            <a:off x="55075" y="559300"/>
            <a:ext cx="4452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AI model performance is "doubling every 6 months"</a:t>
            </a:r>
            <a:r>
              <a:rPr lang="en" sz="1200">
                <a:solidFill>
                  <a:schemeClr val="dk1"/>
                </a:solidFill>
                <a:latin typeface="Calibri"/>
                <a:ea typeface="Calibri"/>
                <a:cs typeface="Calibri"/>
                <a:sym typeface="Calibri"/>
              </a:rPr>
              <a:t> - according to Satya Nadella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https://www.windowscentral.com/microsoft/satya-nadella-microsoft-ai-model-performance-is-doubling-every-6-months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9" name="Google Shape;99;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39250" y="327438"/>
            <a:ext cx="1659237" cy="1128525"/>
          </a:xfrm>
          <a:prstGeom prst="rect">
            <a:avLst/>
          </a:prstGeom>
          <a:noFill/>
          <a:ln w="9525" cap="flat" cmpd="sng">
            <a:solidFill>
              <a:srgbClr val="FF0000"/>
            </a:solidFill>
            <a:prstDash val="solid"/>
            <a:round/>
            <a:headEnd type="none" w="sm" len="sm"/>
            <a:tailEnd type="none" w="sm" len="sm"/>
          </a:ln>
        </p:spPr>
      </p:pic>
      <p:sp>
        <p:nvSpPr>
          <p:cNvPr id="100" name="Google Shape;100;p19"/>
          <p:cNvSpPr txBox="1"/>
          <p:nvPr/>
        </p:nvSpPr>
        <p:spPr>
          <a:xfrm>
            <a:off x="55075" y="2276988"/>
            <a:ext cx="4452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ACP (Agent Communication Protocol)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https://www.youtube.com/watch?v=Nzaq2S1EpLY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https://agentcommunicationprotocol.dev/introduction/welcome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ACP was created by IBM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project is related to open-source BeeAI project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https://research.ibm.com/blog/multiagent-bee-ai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https://github.com/i-am-bee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to "Open Governance Networks" under the Linux Foundation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https://www.linuxfoundation.org/blog/blog/introducing-the-open-governance-network-model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1" name="Google Shape;101;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59475" y="2220750"/>
            <a:ext cx="1938998" cy="1090676"/>
          </a:xfrm>
          <a:prstGeom prst="rect">
            <a:avLst/>
          </a:prstGeom>
          <a:noFill/>
          <a:ln w="9525" cap="flat" cmpd="sng">
            <a:solidFill>
              <a:srgbClr val="FF0000"/>
            </a:solidFill>
            <a:prstDash val="solid"/>
            <a:round/>
            <a:headEnd type="none" w="sm" len="sm"/>
            <a:tailEnd type="none" w="sm" len="sm"/>
          </a:ln>
        </p:spPr>
      </p:pic>
      <p:sp>
        <p:nvSpPr>
          <p:cNvPr id="102" name="Google Shape;102;p19"/>
          <p:cNvSpPr txBox="1"/>
          <p:nvPr/>
        </p:nvSpPr>
        <p:spPr>
          <a:xfrm>
            <a:off x="4659475" y="3348350"/>
            <a:ext cx="7821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Model Context Protocol</a:t>
            </a:r>
            <a:endParaRPr sz="1100">
              <a:solidFill>
                <a:schemeClr val="dk1"/>
              </a:solidFill>
              <a:latin typeface="Calibri"/>
              <a:ea typeface="Calibri"/>
              <a:cs typeface="Calibri"/>
              <a:sym typeface="Calibri"/>
            </a:endParaRPr>
          </a:p>
        </p:txBody>
      </p:sp>
      <p:sp>
        <p:nvSpPr>
          <p:cNvPr id="103" name="Google Shape;103;p19"/>
          <p:cNvSpPr txBox="1"/>
          <p:nvPr/>
        </p:nvSpPr>
        <p:spPr>
          <a:xfrm>
            <a:off x="5541150" y="3348350"/>
            <a:ext cx="10971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Agent Communication Protocol</a:t>
            </a:r>
            <a:endParaRPr sz="1100">
              <a:solidFill>
                <a:schemeClr val="dk1"/>
              </a:solidFill>
              <a:latin typeface="Calibri"/>
              <a:ea typeface="Calibri"/>
              <a:cs typeface="Calibri"/>
              <a:sym typeface="Calibri"/>
            </a:endParaRPr>
          </a:p>
        </p:txBody>
      </p:sp>
      <p:sp>
        <p:nvSpPr>
          <p:cNvPr id="104" name="Google Shape;104;p19"/>
          <p:cNvSpPr txBox="1"/>
          <p:nvPr/>
        </p:nvSpPr>
        <p:spPr>
          <a:xfrm>
            <a:off x="55075" y="1489288"/>
            <a:ext cx="4452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Integrates Anthropic's Claude Sonnet AI into Xcode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1"/>
              </a:rPr>
              <a:t>https://opentools.ai/news/apple-and-anthropic-join-forces-for-ai-powered-vibe-coding-revolution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5" name="Google Shape;105;p19"/>
          <p:cNvSpPr txBox="1"/>
          <p:nvPr/>
        </p:nvSpPr>
        <p:spPr>
          <a:xfrm>
            <a:off x="55075" y="4325275"/>
            <a:ext cx="4452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Google Gemini image editing using prompts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upload and edit your images - change the background, replace objects, add elements</a:t>
            </a:r>
            <a:endParaRPr sz="12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12"/>
              </a:rPr>
              <a:t>https://www.pcmag.com/news/google-brings-native-ai-image-editing-to-the-gemini-app</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106" name="Google Shape;106;p19"/>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4659475" y="4248950"/>
            <a:ext cx="2541800" cy="83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p:nvPr/>
        </p:nvSpPr>
        <p:spPr>
          <a:xfrm>
            <a:off x="145925" y="197675"/>
            <a:ext cx="4337700" cy="486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About this Channel:</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our AI Updates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Every Friday after 3pm EST</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Subscribe to our YouTube channel to get notified when new videos are posted</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rgbClr val="000000"/>
                </a:solidFill>
                <a:latin typeface="Calibri"/>
                <a:ea typeface="Calibri"/>
                <a:cs typeface="Calibri"/>
                <a:sym typeface="Calibri"/>
              </a:rPr>
              <a:t> </a:t>
            </a:r>
            <a:endParaRPr sz="1800" b="1" i="0" u="none" strike="noStrike" cap="none">
              <a:solidFill>
                <a:srgbClr val="000000"/>
              </a:solidFill>
              <a:latin typeface="Calibri"/>
              <a:ea typeface="Calibri"/>
              <a:cs typeface="Calibri"/>
              <a:sym typeface="Calibri"/>
            </a:endParaRPr>
          </a:p>
        </p:txBody>
      </p:sp>
      <p:pic>
        <p:nvPicPr>
          <p:cNvPr id="112" name="Google Shape;112;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6750" y="519975"/>
            <a:ext cx="4448501" cy="3864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Updates</a:t>
            </a:r>
            <a:endParaRPr sz="2000" b="1" i="0" u="none" strike="noStrike" cap="none">
              <a:solidFill>
                <a:schemeClr val="dk1"/>
              </a:solidFill>
              <a:latin typeface="Calibri"/>
              <a:ea typeface="Calibri"/>
              <a:cs typeface="Calibri"/>
              <a:sym typeface="Calibri"/>
            </a:endParaRPr>
          </a:p>
        </p:txBody>
      </p:sp>
      <p:sp>
        <p:nvSpPr>
          <p:cNvPr id="118" name="Google Shape;118;p21"/>
          <p:cNvSpPr txBox="1"/>
          <p:nvPr/>
        </p:nvSpPr>
        <p:spPr>
          <a:xfrm>
            <a:off x="106275" y="720375"/>
            <a:ext cx="4962300" cy="243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9700" algn="l" rtl="0">
              <a:lnSpc>
                <a:spcPct val="100000"/>
              </a:lnSpc>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OpenAI abandons plan to become a for-profit company</a:t>
            </a:r>
            <a:endParaRPr sz="1300" b="1">
              <a:solidFill>
                <a:srgbClr val="FF0000"/>
              </a:solidFill>
              <a:latin typeface="Calibri"/>
              <a:ea typeface="Calibri"/>
              <a:cs typeface="Calibri"/>
              <a:sym typeface="Calibri"/>
            </a:endParaRPr>
          </a:p>
          <a:p>
            <a:pPr marL="171450" marR="0" lvl="0" indent="-139700" algn="l" rtl="0">
              <a:lnSpc>
                <a:spcPct val="100000"/>
              </a:lnSpc>
              <a:spcBef>
                <a:spcPts val="0"/>
              </a:spcBef>
              <a:spcAft>
                <a:spcPts val="0"/>
              </a:spcAft>
              <a:buSzPts val="1300"/>
              <a:buFont typeface="Calibri"/>
              <a:buChar char="●"/>
            </a:pPr>
            <a:r>
              <a:rPr lang="en" sz="1300">
                <a:latin typeface="Calibri"/>
                <a:ea typeface="Calibri"/>
                <a:cs typeface="Calibri"/>
                <a:sym typeface="Calibri"/>
              </a:rPr>
              <a:t>The announcement follows a storm of criticism and legal challenges</a:t>
            </a:r>
            <a:endParaRPr sz="13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https://www.theverge.com/openai/661303/openai-stays-nonprofit-sam-altman-employee-memo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https://www.reuters.com/business/openai-remain-under-non-profit-control-change-restructuring-plans-2025-05-05/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Sam Altman is still the CEO of OpenAI </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OpenAI hires Instacart CEO Fidji Simo </a:t>
            </a:r>
            <a:br>
              <a:rPr lang="en" sz="1300" b="1">
                <a:solidFill>
                  <a:srgbClr val="3C78D8"/>
                </a:solidFill>
                <a:latin typeface="Calibri"/>
                <a:ea typeface="Calibri"/>
                <a:cs typeface="Calibri"/>
                <a:sym typeface="Calibri"/>
              </a:rPr>
            </a:br>
            <a:r>
              <a:rPr lang="en" sz="1300" b="1">
                <a:solidFill>
                  <a:srgbClr val="3C78D8"/>
                </a:solidFill>
                <a:latin typeface="Calibri"/>
                <a:ea typeface="Calibri"/>
                <a:cs typeface="Calibri"/>
                <a:sym typeface="Calibri"/>
              </a:rPr>
              <a:t>as a new CEO of Applications at OpenAI</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https://en.wikipedia.org/wiki/Fidji_Simo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Forecasts $12.7B Revenue in 2025 (was $3.7B in 2024)</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received $40B Funding at $300 B valuation</a:t>
            </a:r>
            <a:endParaRPr sz="1300">
              <a:solidFill>
                <a:schemeClr val="dk1"/>
              </a:solidFill>
              <a:latin typeface="Calibri"/>
              <a:ea typeface="Calibri"/>
              <a:cs typeface="Calibri"/>
              <a:sym typeface="Calibri"/>
            </a:endParaRPr>
          </a:p>
        </p:txBody>
      </p:sp>
      <p:sp>
        <p:nvSpPr>
          <p:cNvPr id="119" name="Google Shape;119;p21"/>
          <p:cNvSpPr txBox="1"/>
          <p:nvPr/>
        </p:nvSpPr>
        <p:spPr>
          <a:xfrm>
            <a:off x="106275" y="4195950"/>
            <a:ext cx="49623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9700" algn="l" rtl="0">
              <a:lnSpc>
                <a:spcPct val="100000"/>
              </a:lnSpc>
              <a:spcBef>
                <a:spcPts val="0"/>
              </a:spcBef>
              <a:spcAft>
                <a:spcPts val="0"/>
              </a:spcAft>
              <a:buSzPts val="1300"/>
              <a:buFont typeface="Calibri"/>
              <a:buChar char="●"/>
            </a:pPr>
            <a:r>
              <a:rPr lang="en" sz="1300" b="1">
                <a:solidFill>
                  <a:srgbClr val="FF0000"/>
                </a:solidFill>
                <a:latin typeface="Calibri"/>
                <a:ea typeface="Calibri"/>
                <a:cs typeface="Calibri"/>
                <a:sym typeface="Calibri"/>
              </a:rPr>
              <a:t>OpenAI Reaches Agreement to Buy Startup Windsurf for $3 Bln</a:t>
            </a:r>
            <a:endParaRPr sz="1300">
              <a:latin typeface="Calibri"/>
              <a:ea typeface="Calibri"/>
              <a:cs typeface="Calibri"/>
              <a:sym typeface="Calibri"/>
            </a:endParaRPr>
          </a:p>
          <a:p>
            <a:pPr marL="171450" marR="0" lvl="0" indent="-139700" algn="l" rtl="0">
              <a:lnSpc>
                <a:spcPct val="100000"/>
              </a:lnSpc>
              <a:spcBef>
                <a:spcPts val="0"/>
              </a:spcBef>
              <a:spcAft>
                <a:spcPts val="0"/>
              </a:spcAft>
              <a:buSzPts val="1300"/>
              <a:buFont typeface="Calibri"/>
              <a:buChar char="●"/>
            </a:pPr>
            <a:r>
              <a:rPr lang="en" sz="1300">
                <a:latin typeface="Calibri"/>
                <a:ea typeface="Calibri"/>
                <a:cs typeface="Calibri"/>
                <a:sym typeface="Calibri"/>
              </a:rPr>
              <a:t>The deal has not yet closed</a:t>
            </a:r>
            <a:endParaRPr sz="13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https://finance.yahoo.com/news/openai-reaches-agreement-buy-startup-000054157.html</a:t>
            </a:r>
            <a:r>
              <a:rPr lang="en" sz="900">
                <a:latin typeface="Calibri"/>
                <a:ea typeface="Calibri"/>
                <a:cs typeface="Calibri"/>
                <a:sym typeface="Calibri"/>
              </a:rPr>
              <a:t> </a:t>
            </a:r>
            <a:endParaRPr sz="900">
              <a:latin typeface="Calibri"/>
              <a:ea typeface="Calibri"/>
              <a:cs typeface="Calibri"/>
              <a:sym typeface="Calibri"/>
            </a:endParaRPr>
          </a:p>
        </p:txBody>
      </p:sp>
      <p:pic>
        <p:nvPicPr>
          <p:cNvPr id="120" name="Google Shape;120;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04800" y="3883275"/>
            <a:ext cx="1799349" cy="1069875"/>
          </a:xfrm>
          <a:prstGeom prst="rect">
            <a:avLst/>
          </a:prstGeom>
          <a:noFill/>
          <a:ln w="9525" cap="flat" cmpd="sng">
            <a:solidFill>
              <a:srgbClr val="FF0000"/>
            </a:solidFill>
            <a:prstDash val="solid"/>
            <a:round/>
            <a:headEnd type="none" w="sm" len="sm"/>
            <a:tailEnd type="none" w="sm" len="sm"/>
          </a:ln>
        </p:spPr>
      </p:pic>
      <p:pic>
        <p:nvPicPr>
          <p:cNvPr id="121" name="Google Shape;121;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04798" y="965878"/>
            <a:ext cx="1799350" cy="178407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27" name="Google Shape;127;p22"/>
          <p:cNvSpPr txBox="1"/>
          <p:nvPr/>
        </p:nvSpPr>
        <p:spPr>
          <a:xfrm>
            <a:off x="55075" y="719600"/>
            <a:ext cx="4452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Prompt Engineering - from job to task</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https://www.fastcompany.com/91327911/prompt-engineering-going-extinct</a:t>
            </a:r>
            <a:r>
              <a:rPr lang="en" sz="900">
                <a:latin typeface="Calibri"/>
                <a:ea typeface="Calibri"/>
                <a:cs typeface="Calibri"/>
                <a:sym typeface="Calibri"/>
              </a:rPr>
              <a:t> </a:t>
            </a:r>
            <a:endParaRPr sz="900">
              <a:latin typeface="Calibri"/>
              <a:ea typeface="Calibri"/>
              <a:cs typeface="Calibri"/>
              <a:sym typeface="Calibri"/>
            </a:endParaRPr>
          </a:p>
        </p:txBody>
      </p:sp>
      <p:sp>
        <p:nvSpPr>
          <p:cNvPr id="128" name="Google Shape;128;p22"/>
          <p:cNvSpPr txBox="1"/>
          <p:nvPr/>
        </p:nvSpPr>
        <p:spPr>
          <a:xfrm>
            <a:off x="55075" y="1192175"/>
            <a:ext cx="44520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Semantic Caching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eliminate redundant LLM queries and improve AI agent performance</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https://thenewstack.io/what-is-semantic-caching/</a:t>
            </a:r>
            <a:r>
              <a:rPr lang="en" sz="900">
                <a:latin typeface="Calibri"/>
                <a:ea typeface="Calibri"/>
                <a:cs typeface="Calibri"/>
                <a:sym typeface="Calibri"/>
              </a:rPr>
              <a:t> </a:t>
            </a:r>
            <a:endParaRPr sz="900">
              <a:latin typeface="Calibri"/>
              <a:ea typeface="Calibri"/>
              <a:cs typeface="Calibri"/>
              <a:sym typeface="Calibri"/>
            </a:endParaRPr>
          </a:p>
        </p:txBody>
      </p:sp>
      <p:sp>
        <p:nvSpPr>
          <p:cNvPr id="129" name="Google Shape;129;p22"/>
          <p:cNvSpPr txBox="1"/>
          <p:nvPr/>
        </p:nvSpPr>
        <p:spPr>
          <a:xfrm>
            <a:off x="55075" y="1861300"/>
            <a:ext cx="445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$100/mo 'Max" plan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Amazingly good</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900" u="sng">
                <a:solidFill>
                  <a:schemeClr val="hlink"/>
                </a:solidFill>
                <a:latin typeface="Calibri"/>
                <a:ea typeface="Calibri"/>
                <a:cs typeface="Calibri"/>
                <a:sym typeface="Calibri"/>
                <a:hlinkClick r:id="rId5"/>
              </a:rPr>
              <a:t>https://www.youtube.com/watch?v=hSQ5cjr-WjM</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30" name="Google Shape;130;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79550" y="123450"/>
            <a:ext cx="3889625" cy="1215500"/>
          </a:xfrm>
          <a:prstGeom prst="rect">
            <a:avLst/>
          </a:prstGeom>
          <a:noFill/>
          <a:ln w="9525" cap="flat" cmpd="sng">
            <a:solidFill>
              <a:srgbClr val="FF0000"/>
            </a:solidFill>
            <a:prstDash val="solid"/>
            <a:round/>
            <a:headEnd type="none" w="sm" len="sm"/>
            <a:tailEnd type="none" w="sm" len="sm"/>
          </a:ln>
        </p:spPr>
      </p:pic>
      <p:pic>
        <p:nvPicPr>
          <p:cNvPr id="131" name="Google Shape;131;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79550" y="1531200"/>
            <a:ext cx="3889624" cy="850850"/>
          </a:xfrm>
          <a:prstGeom prst="rect">
            <a:avLst/>
          </a:prstGeom>
          <a:noFill/>
          <a:ln w="9525" cap="flat" cmpd="sng">
            <a:solidFill>
              <a:srgbClr val="FF0000"/>
            </a:solidFill>
            <a:prstDash val="solid"/>
            <a:round/>
            <a:headEnd type="none" w="sm" len="sm"/>
            <a:tailEnd type="none" w="sm" len="sm"/>
          </a:ln>
        </p:spPr>
      </p:pic>
      <p:pic>
        <p:nvPicPr>
          <p:cNvPr id="132" name="Google Shape;132;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89338" y="2574300"/>
            <a:ext cx="3270049" cy="1153350"/>
          </a:xfrm>
          <a:prstGeom prst="rect">
            <a:avLst/>
          </a:prstGeom>
          <a:noFill/>
          <a:ln w="9525" cap="flat" cmpd="sng">
            <a:solidFill>
              <a:srgbClr val="FF0000"/>
            </a:solidFill>
            <a:prstDash val="solid"/>
            <a:round/>
            <a:headEnd type="none" w="sm" len="sm"/>
            <a:tailEnd type="none" w="sm" len="sm"/>
          </a:ln>
        </p:spPr>
      </p:pic>
      <p:sp>
        <p:nvSpPr>
          <p:cNvPr id="133" name="Google Shape;133;p22"/>
          <p:cNvSpPr txBox="1"/>
          <p:nvPr/>
        </p:nvSpPr>
        <p:spPr>
          <a:xfrm>
            <a:off x="55075" y="2576625"/>
            <a:ext cx="445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API supports web search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9"/>
              </a:rPr>
              <a:t>https://www.anthropic.com/news/web-search-api</a:t>
            </a:r>
            <a:r>
              <a:rPr lang="en" sz="1200">
                <a:latin typeface="Calibri"/>
                <a:ea typeface="Calibri"/>
                <a:cs typeface="Calibri"/>
                <a:sym typeface="Calibri"/>
              </a:rPr>
              <a: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0"/>
              </a:rPr>
              <a:t>https://www.youtube.com/watch?v=2Qx4i3pV81M</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34" name="Google Shape;134;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259875" y="3291950"/>
            <a:ext cx="2949702" cy="1689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Cursor vs VSCode</a:t>
            </a:r>
            <a:endParaRPr sz="2000" b="1" i="0" u="none" strike="noStrike" cap="none">
              <a:solidFill>
                <a:schemeClr val="dk1"/>
              </a:solidFill>
              <a:latin typeface="Calibri"/>
              <a:ea typeface="Calibri"/>
              <a:cs typeface="Calibri"/>
              <a:sym typeface="Calibri"/>
            </a:endParaRPr>
          </a:p>
        </p:txBody>
      </p:sp>
      <p:sp>
        <p:nvSpPr>
          <p:cNvPr id="140" name="Google Shape;140;p23"/>
          <p:cNvSpPr txBox="1"/>
          <p:nvPr/>
        </p:nvSpPr>
        <p:spPr>
          <a:xfrm>
            <a:off x="55075" y="607750"/>
            <a:ext cx="4452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Cursor: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is an AI-first code editor built on VSCode, offering deeply integrated AI features like project-wide context, multi-model support (including GPT-4), and built-in AI chat for code generation, refactoring, and explanations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AI can understand and edit across multiple files, provide plain-language debugging help, and enable real-time AI-assisted collaboration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is best for users who want advanced AI capabilities, interactive learning, and creative coding support, especially beginners or those seeking hands-on AI guidance</a:t>
            </a:r>
            <a:endParaRPr sz="1200">
              <a:latin typeface="Calibri"/>
              <a:ea typeface="Calibri"/>
              <a:cs typeface="Calibri"/>
              <a:sym typeface="Calibri"/>
            </a:endParaRPr>
          </a:p>
        </p:txBody>
      </p:sp>
      <p:pic>
        <p:nvPicPr>
          <p:cNvPr id="141" name="Google Shape;141;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27250" y="379149"/>
            <a:ext cx="2541798" cy="1429751"/>
          </a:xfrm>
          <a:prstGeom prst="rect">
            <a:avLst/>
          </a:prstGeom>
          <a:noFill/>
          <a:ln w="9525" cap="flat" cmpd="sng">
            <a:solidFill>
              <a:srgbClr val="FF0000"/>
            </a:solidFill>
            <a:prstDash val="solid"/>
            <a:round/>
            <a:headEnd type="none" w="sm" len="sm"/>
            <a:tailEnd type="none" w="sm" len="sm"/>
          </a:ln>
        </p:spPr>
      </p:pic>
      <p:sp>
        <p:nvSpPr>
          <p:cNvPr id="142" name="Google Shape;142;p23"/>
          <p:cNvSpPr txBox="1"/>
          <p:nvPr/>
        </p:nvSpPr>
        <p:spPr>
          <a:xfrm>
            <a:off x="55075" y="2824075"/>
            <a:ext cx="4452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VSCode: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VSCode remains a lightweight, highly customizable, and performance-focused editor with a massive extension ecosystem[2][4][5]. AI features (like GitHub Copilot) are added via extensions, typically focused on inline suggestions within single files. VSCode excels in speed, stability, and flexibility, making it ideal for experienced developers who value control, a streamlined environment, and rapid code completion[2][4][5].</a:t>
            </a:r>
            <a:endParaRPr sz="1200">
              <a:latin typeface="Calibri"/>
              <a:ea typeface="Calibri"/>
              <a:cs typeface="Calibri"/>
              <a:sym typeface="Calibri"/>
            </a:endParaRPr>
          </a:p>
        </p:txBody>
      </p:sp>
      <p:sp>
        <p:nvSpPr>
          <p:cNvPr id="143" name="Google Shape;143;p23"/>
          <p:cNvSpPr txBox="1"/>
          <p:nvPr/>
        </p:nvSpPr>
        <p:spPr>
          <a:xfrm>
            <a:off x="4609675" y="2094750"/>
            <a:ext cx="445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Cursor</a:t>
            </a:r>
            <a:r>
              <a:rPr lang="en" sz="1200">
                <a:solidFill>
                  <a:schemeClr val="dk1"/>
                </a:solidFill>
                <a:latin typeface="Calibri"/>
                <a:ea typeface="Calibri"/>
                <a:cs typeface="Calibri"/>
                <a:sym typeface="Calibri"/>
              </a:rPr>
              <a:t> - great for beginner, it understands the whole project, supports AI-powered collaboration and multi-file refactoring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VSCode</a:t>
            </a:r>
            <a:r>
              <a:rPr lang="en" sz="1200">
                <a:solidFill>
                  <a:schemeClr val="dk1"/>
                </a:solidFill>
                <a:latin typeface="Calibri"/>
                <a:ea typeface="Calibri"/>
                <a:cs typeface="Calibri"/>
                <a:sym typeface="Calibri"/>
              </a:rPr>
              <a:t> - speed, stability, and broad extension support. Maximum customization and manual control for an experienced developer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https://techpoint.africa/guide/cursor-vs-vscode-vibe-coding-review/</a:t>
            </a:r>
            <a:r>
              <a:rPr lang="en" sz="1200">
                <a:solidFill>
                  <a:schemeClr val="dk1"/>
                </a:solidFill>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2610</Words>
  <Application>Microsoft Macintosh PowerPoint</Application>
  <PresentationFormat>On-screen Show (16:9)</PresentationFormat>
  <Paragraphs>278</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2025-05-08T14:19:46Z</dcterms:modified>
</cp:coreProperties>
</file>