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7549c08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57549c08a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05279641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052796413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52796461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052796461d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9cb8eea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59cb8eea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052796461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052796461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52db9de5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052db9de59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52ea687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052ea687e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51b0463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3051b0463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4830c09c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354830c09c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marvelapp.com" TargetMode="External"/><Relationship Id="rId3" Type="http://schemas.openxmlformats.org/officeDocument/2006/relationships/hyperlink" Target="https://en.wikipedia.org/wiki/Figma" TargetMode="External"/><Relationship Id="rId7" Type="http://schemas.openxmlformats.org/officeDocument/2006/relationships/hyperlink" Target="https://www.axure.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sketch.com" TargetMode="External"/><Relationship Id="rId5" Type="http://schemas.openxmlformats.org/officeDocument/2006/relationships/image" Target="../media/image20.jpeg"/><Relationship Id="rId10" Type="http://schemas.openxmlformats.org/officeDocument/2006/relationships/hyperlink" Target="https://www.figma.com/blog/introducing-figma-sites/" TargetMode="External"/><Relationship Id="rId4" Type="http://schemas.openxmlformats.org/officeDocument/2006/relationships/image" Target="../media/image19.png"/><Relationship Id="rId9" Type="http://schemas.openxmlformats.org/officeDocument/2006/relationships/hyperlink" Target="https://www.canva.co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eb.lmarena.ai/leaderboard" TargetMode="External"/><Relationship Id="rId13" Type="http://schemas.openxmlformats.org/officeDocument/2006/relationships/hyperlink" Target="https://www.vellum.ai/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huggingface.co/open-llm-leaderboard" TargetMode="External"/><Relationship Id="rId2" Type="http://schemas.openxmlformats.org/officeDocument/2006/relationships/notesSlide" Target="../notesSlides/notesSlide11.xml"/><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artificialanalysis.ai/leaderboards/models" TargetMode="External"/><Relationship Id="rId5" Type="http://schemas.openxmlformats.org/officeDocument/2006/relationships/hyperlink" Target="https://lmarena.ai/?leaderboard" TargetMode="External"/><Relationship Id="rId15" Type="http://schemas.openxmlformats.org/officeDocument/2006/relationships/image" Target="../media/image21.png"/><Relationship Id="rId10" Type="http://schemas.openxmlformats.org/officeDocument/2006/relationships/hyperlink" Target="https://www.stack-ai.com/llm-leaderboard" TargetMode="External"/><Relationship Id="rId4" Type="http://schemas.openxmlformats.org/officeDocument/2006/relationships/hyperlink" Target="https://chat.lmsys.org/?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virtualizationreview.com/articles/2025/04/29/ais-heavy-hitters-best-models-for-every-task.asp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youtube.com/watch?v=tRN2F_tqmeo" TargetMode="External"/><Relationship Id="rId7" Type="http://schemas.openxmlformats.org/officeDocument/2006/relationships/hyperlink" Target="https://pub.sakana.ai/ct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SakanaAI/continuous-thought-machines/" TargetMode="External"/><Relationship Id="rId5" Type="http://schemas.openxmlformats.org/officeDocument/2006/relationships/hyperlink" Target="https://x.com/SakanaAILabs/status/1921749814829871522" TargetMode="External"/><Relationship Id="rId4" Type="http://schemas.openxmlformats.org/officeDocument/2006/relationships/hyperlink" Target="https://arxiv.org/abs/2505.05522"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hyperlink" Target="https://techcrunch.com/2025/05/11/microsoft-and-openai-may-be-renegotiating-their-partnership/"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the-decoder.com/web-dev-in-qwen-generates-full-front-end-code-from-just-a-prompt/" TargetMode="External"/><Relationship Id="rId5" Type="http://schemas.openxmlformats.org/officeDocument/2006/relationships/image" Target="../media/image4.png"/><Relationship Id="rId4" Type="http://schemas.openxmlformats.org/officeDocument/2006/relationships/hyperlink" Target="https://developers.meta.com/horizon/blog/AssetGen2"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s://arxiv.org/abs/2504.21776" TargetMode="External"/><Relationship Id="rId3" Type="http://schemas.openxmlformats.org/officeDocument/2006/relationships/hyperlink" Target="https://www.arxiv.org/abs/2505.03335" TargetMode="External"/><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youtube.com/watch?v=CqdqZNqljdI" TargetMode="External"/><Relationship Id="rId10" Type="http://schemas.openxmlformats.org/officeDocument/2006/relationships/hyperlink" Target="https://huggingface.co/papers/2504.21776" TargetMode="External"/><Relationship Id="rId4" Type="http://schemas.openxmlformats.org/officeDocument/2006/relationships/hyperlink" Target="https://github.com/LeapLabTHU/Absolute-Zero-Reasoner" TargetMode="External"/><Relationship Id="rId9" Type="http://schemas.openxmlformats.org/officeDocument/2006/relationships/hyperlink" Target="https://github.com/RUC-NLPIR/WebThinker"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honor.com" TargetMode="External"/><Relationship Id="rId3" Type="http://schemas.openxmlformats.org/officeDocument/2006/relationships/hyperlink" Target="https://github.com/bytedance/deer-flow" TargetMode="External"/><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reuters.com/technology/ai-firm-perplexity-eyes-14-billion-valuation-fresh-funding-round-wsj-reports-2025-05-12/" TargetMode="Externa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1.png"/><Relationship Id="rId4" Type="http://schemas.openxmlformats.org/officeDocument/2006/relationships/hyperlink" Target="https://deerflow.tech/" TargetMode="External"/><Relationship Id="rId9" Type="http://schemas.openxmlformats.org/officeDocument/2006/relationships/hyperlink" Target="https://www.youtube.com/watch?v=EIMdp_sZvHU"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huggingface.co/blog/ibm-ai-platform/bamba-9b-v2"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wccftech.com/nvidias-global-headquarters-will-be-in-taiwan-with-ceo-huang-set-to-announce-site-next-week-says-repor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8" Type="http://schemas.openxmlformats.org/officeDocument/2006/relationships/hyperlink" Target="https://www.cursor.com" TargetMode="External"/><Relationship Id="rId3" Type="http://schemas.openxmlformats.org/officeDocument/2006/relationships/hyperlink" Target="https://cline.bot" TargetMode="External"/><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jpeg"/><Relationship Id="rId5" Type="http://schemas.openxmlformats.org/officeDocument/2006/relationships/hyperlink" Target="https://www.linkedin.com/in/saoud-rizwan/" TargetMode="External"/><Relationship Id="rId10" Type="http://schemas.openxmlformats.org/officeDocument/2006/relationships/hyperlink" Target="https://www.trae.ai" TargetMode="External"/><Relationship Id="rId4" Type="http://schemas.openxmlformats.org/officeDocument/2006/relationships/hyperlink" Target="https://github.com/cline/cline" TargetMode="External"/><Relationship Id="rId9" Type="http://schemas.openxmlformats.org/officeDocument/2006/relationships/hyperlink" Target="https://windsurf.com/editor"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91002"/>
            <a:ext cx="4420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Continuous Thought Machines from Sakana-AI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AssetGen 2.0: 3D Model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"Enhance My Listing" AI for sellers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is offering OpenAI equity for access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 "Web Dev"</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a:t>
            </a:r>
            <a:r>
              <a:rPr lang="en" sz="2200" b="1">
                <a:solidFill>
                  <a:srgbClr val="3C78D8"/>
                </a:solidFill>
                <a:latin typeface="Calibri"/>
                <a:ea typeface="Calibri"/>
                <a:cs typeface="Calibri"/>
                <a:sym typeface="Calibri"/>
              </a:rPr>
              <a:t>16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45971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0976" y="2313030"/>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Absolute Zero Reasoner (AZR)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WebThinker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Opensources DeerFlow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raises $500 Mln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Honor phones image to video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Bamba-9B-v2 - Mamba2-based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FaceAge AI predicts age and cancer from face photo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NVIDIA’s Global Headquarters Will Be In Taiwan </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97612"/>
            <a:ext cx="4502400" cy="711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Cline AI Coding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Which Local Coding Model to Use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Figma Prototyping using AI</a:t>
            </a:r>
            <a:endParaRPr sz="1500" b="1">
              <a:solidFill>
                <a:srgbClr val="3C78D8"/>
              </a:solidFill>
              <a:latin typeface="Calibri"/>
              <a:ea typeface="Calibri"/>
              <a:cs typeface="Calibri"/>
              <a:sym typeface="Calibri"/>
            </a:endParaRPr>
          </a:p>
        </p:txBody>
      </p:sp>
      <p:sp>
        <p:nvSpPr>
          <p:cNvPr id="68" name="Google Shape;68;p15"/>
          <p:cNvSpPr txBox="1"/>
          <p:nvPr/>
        </p:nvSpPr>
        <p:spPr>
          <a:xfrm>
            <a:off x="5490775" y="111898"/>
            <a:ext cx="35886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500" b="1">
                <a:solidFill>
                  <a:srgbClr val="3C78D8"/>
                </a:solidFill>
                <a:latin typeface="Calibri"/>
                <a:ea typeface="Calibri"/>
                <a:cs typeface="Calibri"/>
                <a:sym typeface="Calibri"/>
              </a:rPr>
              <a:t>AI Competition Shifts from Models to Apps</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p:nvPr/>
        </p:nvSpPr>
        <p:spPr>
          <a:xfrm>
            <a:off x="55075" y="52750"/>
            <a:ext cx="1274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Figma</a:t>
            </a:r>
            <a:endParaRPr sz="2000" b="1" i="0" u="none" strike="noStrike" cap="none">
              <a:solidFill>
                <a:schemeClr val="dk1"/>
              </a:solidFill>
              <a:latin typeface="Calibri"/>
              <a:ea typeface="Calibri"/>
              <a:cs typeface="Calibri"/>
              <a:sym typeface="Calibri"/>
            </a:endParaRPr>
          </a:p>
        </p:txBody>
      </p:sp>
      <p:sp>
        <p:nvSpPr>
          <p:cNvPr id="150" name="Google Shape;150;p24"/>
          <p:cNvSpPr txBox="1"/>
          <p:nvPr/>
        </p:nvSpPr>
        <p:spPr>
          <a:xfrm>
            <a:off x="4651750" y="2326100"/>
            <a:ext cx="4282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Figma is a collaborative web application for interface design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Web app, desktop apps for macOS and Windows, mobile apps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Uses vector graphics and prototyping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https://en.wikipedia.org/wiki/Figma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Figma was started by Dylan Field and Evan Wallace in 2012 when they were studying computer science at Brown University.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2016 - first public release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2018 - annular revenue $4M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2023 - Adobe considered buying Figma for $20 Bln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2024 - $700 Mln ARR (Annual Recurrent Revenue)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 $12.5 Bln estimated valuation, started IPO filings</a:t>
            </a:r>
            <a:endParaRPr sz="1200">
              <a:solidFill>
                <a:schemeClr val="dk1"/>
              </a:solidFill>
              <a:latin typeface="Calibri"/>
              <a:ea typeface="Calibri"/>
              <a:cs typeface="Calibri"/>
              <a:sym typeface="Calibri"/>
            </a:endParaRPr>
          </a:p>
        </p:txBody>
      </p:sp>
      <p:pic>
        <p:nvPicPr>
          <p:cNvPr id="151" name="Google Shape;151;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75498" y="52750"/>
            <a:ext cx="1331175" cy="1996800"/>
          </a:xfrm>
          <a:prstGeom prst="rect">
            <a:avLst/>
          </a:prstGeom>
          <a:noFill/>
          <a:ln>
            <a:noFill/>
          </a:ln>
        </p:spPr>
      </p:pic>
      <p:pic>
        <p:nvPicPr>
          <p:cNvPr id="152" name="Google Shape;152;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1750" y="475525"/>
            <a:ext cx="2214025" cy="1475601"/>
          </a:xfrm>
          <a:prstGeom prst="rect">
            <a:avLst/>
          </a:prstGeom>
          <a:noFill/>
          <a:ln w="9525" cap="flat" cmpd="sng">
            <a:solidFill>
              <a:srgbClr val="FF0000"/>
            </a:solidFill>
            <a:prstDash val="solid"/>
            <a:round/>
            <a:headEnd type="none" w="sm" len="sm"/>
            <a:tailEnd type="none" w="sm" len="sm"/>
          </a:ln>
        </p:spPr>
      </p:pic>
      <p:sp>
        <p:nvSpPr>
          <p:cNvPr id="153" name="Google Shape;153;p24"/>
          <p:cNvSpPr txBox="1"/>
          <p:nvPr/>
        </p:nvSpPr>
        <p:spPr>
          <a:xfrm>
            <a:off x="4651750" y="1996550"/>
            <a:ext cx="2214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Evan Wallace   &amp;   Dylan Field</a:t>
            </a:r>
            <a:endParaRPr sz="1200">
              <a:solidFill>
                <a:schemeClr val="dk1"/>
              </a:solidFill>
              <a:latin typeface="Calibri"/>
              <a:ea typeface="Calibri"/>
              <a:cs typeface="Calibri"/>
              <a:sym typeface="Calibri"/>
            </a:endParaRPr>
          </a:p>
        </p:txBody>
      </p:sp>
      <p:sp>
        <p:nvSpPr>
          <p:cNvPr id="154" name="Google Shape;154;p24"/>
          <p:cNvSpPr txBox="1"/>
          <p:nvPr/>
        </p:nvSpPr>
        <p:spPr>
          <a:xfrm>
            <a:off x="55075" y="3518088"/>
            <a:ext cx="4128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Figma is free for unlimited prototyping using basic tools.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$12/mo/editor "Pro" plan gives advanced and teams features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Enterprise pricing may go as high as $90/mo/editor</a:t>
            </a:r>
            <a:endParaRPr sz="1200">
              <a:solidFill>
                <a:schemeClr val="dk1"/>
              </a:solidFill>
              <a:latin typeface="Calibri"/>
              <a:ea typeface="Calibri"/>
              <a:cs typeface="Calibri"/>
              <a:sym typeface="Calibri"/>
            </a:endParaRPr>
          </a:p>
        </p:txBody>
      </p:sp>
      <p:sp>
        <p:nvSpPr>
          <p:cNvPr id="155" name="Google Shape;155;p24"/>
          <p:cNvSpPr txBox="1"/>
          <p:nvPr/>
        </p:nvSpPr>
        <p:spPr>
          <a:xfrm>
            <a:off x="55075" y="4142334"/>
            <a:ext cx="2549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Other Prototyping tools: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Sketch - </a:t>
            </a:r>
            <a:r>
              <a:rPr lang="en" sz="1200" u="sng">
                <a:solidFill>
                  <a:schemeClr val="hlink"/>
                </a:solidFill>
                <a:latin typeface="Calibri"/>
                <a:ea typeface="Calibri"/>
                <a:cs typeface="Calibri"/>
                <a:sym typeface="Calibri"/>
                <a:hlinkClick r:id="rId6"/>
              </a:rPr>
              <a:t>https://www.sketch.com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Axure - </a:t>
            </a:r>
            <a:r>
              <a:rPr lang="en" sz="1200" u="sng">
                <a:solidFill>
                  <a:schemeClr val="hlink"/>
                </a:solidFill>
                <a:latin typeface="Calibri"/>
                <a:ea typeface="Calibri"/>
                <a:cs typeface="Calibri"/>
                <a:sym typeface="Calibri"/>
                <a:hlinkClick r:id="rId7"/>
              </a:rPr>
              <a:t>https://www.axure.com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Marvel - </a:t>
            </a:r>
            <a:r>
              <a:rPr lang="en" sz="1200" u="sng">
                <a:solidFill>
                  <a:schemeClr val="hlink"/>
                </a:solidFill>
                <a:latin typeface="Calibri"/>
                <a:ea typeface="Calibri"/>
                <a:cs typeface="Calibri"/>
                <a:sym typeface="Calibri"/>
                <a:hlinkClick r:id="rId8"/>
              </a:rPr>
              <a:t>https://marvelapp.com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Canva - </a:t>
            </a:r>
            <a:r>
              <a:rPr lang="en" sz="1200" u="sng">
                <a:solidFill>
                  <a:schemeClr val="hlink"/>
                </a:solidFill>
                <a:latin typeface="Calibri"/>
                <a:ea typeface="Calibri"/>
                <a:cs typeface="Calibri"/>
                <a:sym typeface="Calibri"/>
                <a:hlinkClick r:id="rId9"/>
              </a:rPr>
              <a:t>https://www.canva.com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6" name="Google Shape;156;p24"/>
          <p:cNvSpPr txBox="1"/>
          <p:nvPr/>
        </p:nvSpPr>
        <p:spPr>
          <a:xfrm>
            <a:off x="55075" y="485765"/>
            <a:ext cx="4496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Figma uses AI to enhance prototyping: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Automatic Interactive Prototyping (instead of manual)</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The "Make Prototype" feature</a:t>
            </a:r>
            <a:r>
              <a:rPr lang="en" sz="1200">
                <a:solidFill>
                  <a:schemeClr val="dk1"/>
                </a:solidFill>
                <a:latin typeface="Calibri"/>
                <a:ea typeface="Calibri"/>
                <a:cs typeface="Calibri"/>
                <a:sym typeface="Calibri"/>
              </a:rPr>
              <a:t> lets you select up to 10 screens and have AI automatically create basic navigation connections between them. You can then review and refine these connections as needed.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First Draft Feature</a:t>
            </a:r>
            <a:r>
              <a:rPr lang="en" sz="1200">
                <a:solidFill>
                  <a:schemeClr val="dk1"/>
                </a:solidFill>
                <a:latin typeface="Calibri"/>
                <a:ea typeface="Calibri"/>
                <a:cs typeface="Calibri"/>
                <a:sym typeface="Calibri"/>
              </a:rPr>
              <a:t> - transform ideas into editable wireframes or designs in minutes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Figma Make</a:t>
            </a:r>
            <a:r>
              <a:rPr lang="en" sz="1200">
                <a:solidFill>
                  <a:schemeClr val="dk1"/>
                </a:solidFill>
                <a:latin typeface="Calibri"/>
                <a:ea typeface="Calibri"/>
                <a:cs typeface="Calibri"/>
                <a:sym typeface="Calibri"/>
              </a:rPr>
              <a:t> - users enter prompts to create and change a web application prototype. Developers can also directly modify the code to make necessary changes.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Automating tasks</a:t>
            </a:r>
            <a:r>
              <a:rPr lang="en" sz="1200">
                <a:solidFill>
                  <a:schemeClr val="dk1"/>
                </a:solidFill>
                <a:latin typeface="Calibri"/>
                <a:ea typeface="Calibri"/>
                <a:cs typeface="Calibri"/>
                <a:sym typeface="Calibri"/>
              </a:rPr>
              <a:t> (like naming layers, generate dummy text, etc), generating content variations while maintaining design consistency, transition to different languages, tone adjustment, and length modification.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Figma Sites</a:t>
            </a:r>
            <a:r>
              <a:rPr lang="en" sz="1200">
                <a:solidFill>
                  <a:schemeClr val="dk1"/>
                </a:solidFill>
                <a:latin typeface="Calibri"/>
                <a:ea typeface="Calibri"/>
                <a:cs typeface="Calibri"/>
                <a:sym typeface="Calibri"/>
              </a:rPr>
              <a:t> - design, build, and publish responsive websites directly from Figma - </a:t>
            </a:r>
            <a:r>
              <a:rPr lang="en" sz="1200" u="sng">
                <a:solidFill>
                  <a:schemeClr val="hlink"/>
                </a:solidFill>
                <a:latin typeface="Calibri"/>
                <a:ea typeface="Calibri"/>
                <a:cs typeface="Calibri"/>
                <a:sym typeface="Calibri"/>
                <a:hlinkClick r:id="rId10"/>
              </a:rPr>
              <a:t>https://www.figma.com/blog/introducing-figma-sites/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62" name="Google Shape;162;p25"/>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63" name="Google Shape;163;p25"/>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64" name="Google Shape;164;p25"/>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165" name="Google Shape;165;p25"/>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233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2,909,287</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2025-05-04</a:t>
            </a:r>
            <a:endParaRPr sz="1100" b="0" i="0" u="none" strike="noStrike" cap="none">
              <a:solidFill>
                <a:srgbClr val="1F2937"/>
              </a:solidFill>
              <a:highlight>
                <a:schemeClr val="lt1"/>
              </a:highlight>
              <a:latin typeface="Calibri"/>
              <a:ea typeface="Calibri"/>
              <a:cs typeface="Calibri"/>
              <a:sym typeface="Calibri"/>
            </a:endParaRPr>
          </a:p>
        </p:txBody>
      </p:sp>
      <p:sp>
        <p:nvSpPr>
          <p:cNvPr id="166" name="Google Shape;166;p25"/>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167" name="Google Shape;167;p25"/>
          <p:cNvSpPr txBox="1"/>
          <p:nvPr/>
        </p:nvSpPr>
        <p:spPr>
          <a:xfrm>
            <a:off x="47284" y="22401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68" name="Google Shape;168;p25"/>
          <p:cNvSpPr/>
          <p:nvPr/>
        </p:nvSpPr>
        <p:spPr>
          <a:xfrm>
            <a:off x="344428" y="18576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5"/>
          <p:cNvSpPr/>
          <p:nvPr/>
        </p:nvSpPr>
        <p:spPr>
          <a:xfrm>
            <a:off x="3470304" y="39501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5"/>
          <p:cNvSpPr/>
          <p:nvPr/>
        </p:nvSpPr>
        <p:spPr>
          <a:xfrm>
            <a:off x="346124" y="33832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5"/>
          <p:cNvSpPr/>
          <p:nvPr/>
        </p:nvSpPr>
        <p:spPr>
          <a:xfrm>
            <a:off x="3468666" y="37697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5"/>
          <p:cNvSpPr/>
          <p:nvPr/>
        </p:nvSpPr>
        <p:spPr>
          <a:xfrm>
            <a:off x="3463871" y="20565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5"/>
          <p:cNvSpPr/>
          <p:nvPr/>
        </p:nvSpPr>
        <p:spPr>
          <a:xfrm>
            <a:off x="347525" y="452881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5"/>
          <p:cNvSpPr/>
          <p:nvPr/>
        </p:nvSpPr>
        <p:spPr>
          <a:xfrm>
            <a:off x="346116" y="41411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5"/>
          <p:cNvSpPr txBox="1"/>
          <p:nvPr/>
        </p:nvSpPr>
        <p:spPr>
          <a:xfrm>
            <a:off x="3161441" y="22339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76" name="Google Shape;176;p25"/>
          <p:cNvSpPr/>
          <p:nvPr/>
        </p:nvSpPr>
        <p:spPr>
          <a:xfrm>
            <a:off x="3461898" y="22452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5"/>
          <p:cNvSpPr/>
          <p:nvPr/>
        </p:nvSpPr>
        <p:spPr>
          <a:xfrm>
            <a:off x="3463883" y="3381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5"/>
          <p:cNvSpPr txBox="1"/>
          <p:nvPr/>
        </p:nvSpPr>
        <p:spPr>
          <a:xfrm>
            <a:off x="182725" y="39554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79" name="Google Shape;179;p25"/>
          <p:cNvSpPr txBox="1"/>
          <p:nvPr/>
        </p:nvSpPr>
        <p:spPr>
          <a:xfrm flipH="1">
            <a:off x="269652" y="166425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80" name="Google Shape;180;p25"/>
          <p:cNvSpPr txBox="1"/>
          <p:nvPr/>
        </p:nvSpPr>
        <p:spPr>
          <a:xfrm flipH="1">
            <a:off x="3392877" y="14771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81" name="Google Shape;181;p25"/>
          <p:cNvSpPr/>
          <p:nvPr/>
        </p:nvSpPr>
        <p:spPr>
          <a:xfrm>
            <a:off x="3463644" y="35822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5"/>
          <p:cNvSpPr/>
          <p:nvPr/>
        </p:nvSpPr>
        <p:spPr>
          <a:xfrm>
            <a:off x="347049" y="12881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5"/>
          <p:cNvSpPr/>
          <p:nvPr/>
        </p:nvSpPr>
        <p:spPr>
          <a:xfrm>
            <a:off x="206798" y="45332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5"/>
          <p:cNvSpPr/>
          <p:nvPr/>
        </p:nvSpPr>
        <p:spPr>
          <a:xfrm>
            <a:off x="347049" y="110099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5"/>
          <p:cNvSpPr/>
          <p:nvPr/>
        </p:nvSpPr>
        <p:spPr>
          <a:xfrm>
            <a:off x="3457995" y="16765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5"/>
          <p:cNvSpPr/>
          <p:nvPr/>
        </p:nvSpPr>
        <p:spPr>
          <a:xfrm>
            <a:off x="347049" y="14801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5"/>
          <p:cNvSpPr txBox="1"/>
          <p:nvPr/>
        </p:nvSpPr>
        <p:spPr>
          <a:xfrm>
            <a:off x="55681" y="2614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88" name="Google Shape;188;p25"/>
          <p:cNvSpPr/>
          <p:nvPr/>
        </p:nvSpPr>
        <p:spPr>
          <a:xfrm>
            <a:off x="346550" y="2622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5"/>
          <p:cNvSpPr/>
          <p:nvPr/>
        </p:nvSpPr>
        <p:spPr>
          <a:xfrm>
            <a:off x="346550" y="22473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5"/>
          <p:cNvSpPr/>
          <p:nvPr/>
        </p:nvSpPr>
        <p:spPr>
          <a:xfrm>
            <a:off x="3470291" y="43340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5"/>
          <p:cNvSpPr/>
          <p:nvPr/>
        </p:nvSpPr>
        <p:spPr>
          <a:xfrm>
            <a:off x="3461846" y="111119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5"/>
          <p:cNvSpPr txBox="1"/>
          <p:nvPr/>
        </p:nvSpPr>
        <p:spPr>
          <a:xfrm>
            <a:off x="6301950" y="1163375"/>
            <a:ext cx="2657400" cy="480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Gemini-2.5-Pro-Exp-03.25      on 1st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Qwen3-235B      on 10..15 place</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Llama-4-Maverick is still       on </a:t>
            </a:r>
            <a:r>
              <a:rPr lang="en" sz="1000">
                <a:solidFill>
                  <a:schemeClr val="dk1"/>
                </a:solidFill>
                <a:latin typeface="Calibri"/>
                <a:ea typeface="Calibri"/>
                <a:cs typeface="Calibri"/>
                <a:sym typeface="Calibri"/>
              </a:rPr>
              <a:t>40th</a:t>
            </a:r>
            <a:r>
              <a:rPr lang="en" sz="1000" b="0" i="0" u="none" strike="noStrike" cap="none">
                <a:solidFill>
                  <a:schemeClr val="dk1"/>
                </a:solidFill>
                <a:latin typeface="Calibri"/>
                <a:ea typeface="Calibri"/>
                <a:cs typeface="Calibri"/>
                <a:sym typeface="Calibri"/>
              </a:rPr>
              <a:t> place</a:t>
            </a:r>
            <a:endParaRPr sz="1000" b="0" i="0" u="none" strike="noStrike" cap="none">
              <a:solidFill>
                <a:schemeClr val="dk1"/>
              </a:solidFill>
              <a:latin typeface="Calibri"/>
              <a:ea typeface="Calibri"/>
              <a:cs typeface="Calibri"/>
              <a:sym typeface="Calibri"/>
            </a:endParaRPr>
          </a:p>
        </p:txBody>
      </p:sp>
      <p:sp>
        <p:nvSpPr>
          <p:cNvPr id="193" name="Google Shape;193;p25"/>
          <p:cNvSpPr/>
          <p:nvPr/>
        </p:nvSpPr>
        <p:spPr>
          <a:xfrm>
            <a:off x="347049" y="20472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5"/>
          <p:cNvSpPr/>
          <p:nvPr/>
        </p:nvSpPr>
        <p:spPr>
          <a:xfrm>
            <a:off x="344412" y="301772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5"/>
          <p:cNvSpPr/>
          <p:nvPr/>
        </p:nvSpPr>
        <p:spPr>
          <a:xfrm>
            <a:off x="347524" y="4352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5"/>
          <p:cNvSpPr/>
          <p:nvPr/>
        </p:nvSpPr>
        <p:spPr>
          <a:xfrm>
            <a:off x="346124" y="4704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5"/>
          <p:cNvSpPr/>
          <p:nvPr/>
        </p:nvSpPr>
        <p:spPr>
          <a:xfrm>
            <a:off x="3461898" y="12917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5"/>
          <p:cNvSpPr/>
          <p:nvPr/>
        </p:nvSpPr>
        <p:spPr>
          <a:xfrm>
            <a:off x="3461846" y="18564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5"/>
          <p:cNvSpPr/>
          <p:nvPr/>
        </p:nvSpPr>
        <p:spPr>
          <a:xfrm>
            <a:off x="3468686" y="24332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5"/>
          <p:cNvSpPr/>
          <p:nvPr/>
        </p:nvSpPr>
        <p:spPr>
          <a:xfrm>
            <a:off x="3468666" y="41491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5"/>
          <p:cNvSpPr txBox="1"/>
          <p:nvPr/>
        </p:nvSpPr>
        <p:spPr>
          <a:xfrm>
            <a:off x="6301950" y="1781150"/>
            <a:ext cx="26574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Web Leaderboard</a:t>
            </a:r>
            <a:br>
              <a:rPr lang="en" sz="1100">
                <a:solidFill>
                  <a:schemeClr val="dk1"/>
                </a:solidFill>
                <a:latin typeface="Calibri"/>
                <a:ea typeface="Calibri"/>
                <a:cs typeface="Calibri"/>
                <a:sym typeface="Calibri"/>
              </a:rPr>
            </a:b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https://web.lmarena.ai/leaderboard</a:t>
            </a:r>
            <a:r>
              <a:rPr lang="en" sz="9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02" name="Google Shape;202;p25"/>
          <p:cNvSpPr/>
          <p:nvPr/>
        </p:nvSpPr>
        <p:spPr>
          <a:xfrm>
            <a:off x="346550" y="24303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5"/>
          <p:cNvSpPr/>
          <p:nvPr/>
        </p:nvSpPr>
        <p:spPr>
          <a:xfrm>
            <a:off x="346550" y="28205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5"/>
          <p:cNvSpPr txBox="1"/>
          <p:nvPr/>
        </p:nvSpPr>
        <p:spPr>
          <a:xfrm>
            <a:off x="55681" y="375405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05" name="Google Shape;205;p25"/>
          <p:cNvSpPr/>
          <p:nvPr/>
        </p:nvSpPr>
        <p:spPr>
          <a:xfrm>
            <a:off x="346550" y="3762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5"/>
          <p:cNvSpPr/>
          <p:nvPr/>
        </p:nvSpPr>
        <p:spPr>
          <a:xfrm>
            <a:off x="347525" y="357396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5"/>
          <p:cNvSpPr/>
          <p:nvPr/>
        </p:nvSpPr>
        <p:spPr>
          <a:xfrm>
            <a:off x="206798" y="35783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5"/>
          <p:cNvSpPr txBox="1"/>
          <p:nvPr/>
        </p:nvSpPr>
        <p:spPr>
          <a:xfrm>
            <a:off x="3173227" y="300178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09" name="Google Shape;209;p25"/>
          <p:cNvSpPr/>
          <p:nvPr/>
        </p:nvSpPr>
        <p:spPr>
          <a:xfrm>
            <a:off x="3464096" y="30101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5"/>
          <p:cNvSpPr/>
          <p:nvPr/>
        </p:nvSpPr>
        <p:spPr>
          <a:xfrm>
            <a:off x="3463644" y="31973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5"/>
          <p:cNvSpPr txBox="1"/>
          <p:nvPr/>
        </p:nvSpPr>
        <p:spPr>
          <a:xfrm>
            <a:off x="3295621" y="453073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pic>
        <p:nvPicPr>
          <p:cNvPr id="212" name="Google Shape;212;p25"/>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3607100" y="858575"/>
            <a:ext cx="2300350" cy="4211451"/>
          </a:xfrm>
          <a:prstGeom prst="rect">
            <a:avLst/>
          </a:prstGeom>
          <a:noFill/>
          <a:ln w="9525" cap="flat" cmpd="sng">
            <a:solidFill>
              <a:srgbClr val="FF0000"/>
            </a:solidFill>
            <a:prstDash val="solid"/>
            <a:round/>
            <a:headEnd type="none" w="sm" len="sm"/>
            <a:tailEnd type="none" w="sm" len="sm"/>
          </a:ln>
        </p:spPr>
      </p:pic>
      <p:sp>
        <p:nvSpPr>
          <p:cNvPr id="213" name="Google Shape;213;p25"/>
          <p:cNvSpPr/>
          <p:nvPr/>
        </p:nvSpPr>
        <p:spPr>
          <a:xfrm>
            <a:off x="3468686" y="26254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5"/>
          <p:cNvSpPr txBox="1"/>
          <p:nvPr/>
        </p:nvSpPr>
        <p:spPr>
          <a:xfrm>
            <a:off x="3173227" y="28129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15" name="Google Shape;215;p25"/>
          <p:cNvSpPr/>
          <p:nvPr/>
        </p:nvSpPr>
        <p:spPr>
          <a:xfrm>
            <a:off x="3464096" y="28213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5"/>
          <p:cNvSpPr/>
          <p:nvPr/>
        </p:nvSpPr>
        <p:spPr>
          <a:xfrm>
            <a:off x="3470291" y="472296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5"/>
          <p:cNvSpPr/>
          <p:nvPr/>
        </p:nvSpPr>
        <p:spPr>
          <a:xfrm>
            <a:off x="3470291" y="490719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18" name="Google Shape;218;p25"/>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497998" y="858575"/>
            <a:ext cx="2300350" cy="4211451"/>
          </a:xfrm>
          <a:prstGeom prst="rect">
            <a:avLst/>
          </a:prstGeom>
          <a:noFill/>
          <a:ln w="9525" cap="flat" cmpd="sng">
            <a:solidFill>
              <a:srgbClr val="FF0000"/>
            </a:solidFill>
            <a:prstDash val="solid"/>
            <a:round/>
            <a:headEnd type="none" w="sm" len="sm"/>
            <a:tailEnd type="none" w="sm" len="sm"/>
          </a:ln>
        </p:spPr>
      </p:pic>
      <p:sp>
        <p:nvSpPr>
          <p:cNvPr id="219" name="Google Shape;219;p25"/>
          <p:cNvSpPr/>
          <p:nvPr/>
        </p:nvSpPr>
        <p:spPr>
          <a:xfrm>
            <a:off x="346124" y="32023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5"/>
          <p:cNvSpPr txBox="1"/>
          <p:nvPr/>
        </p:nvSpPr>
        <p:spPr>
          <a:xfrm>
            <a:off x="55681" y="4900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1" name="Google Shape;221;p25"/>
          <p:cNvSpPr/>
          <p:nvPr/>
        </p:nvSpPr>
        <p:spPr>
          <a:xfrm>
            <a:off x="346550" y="49088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5"/>
          <p:cNvSpPr/>
          <p:nvPr/>
        </p:nvSpPr>
        <p:spPr>
          <a:xfrm>
            <a:off x="1387800" y="373087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23" name="Google Shape;223;p25"/>
          <p:cNvSpPr/>
          <p:nvPr/>
        </p:nvSpPr>
        <p:spPr>
          <a:xfrm>
            <a:off x="4492413" y="2782525"/>
            <a:ext cx="360600" cy="203100"/>
          </a:xfrm>
          <a:prstGeom prst="leftArrow">
            <a:avLst>
              <a:gd name="adj1" fmla="val 50000"/>
              <a:gd name="adj2" fmla="val 50000"/>
            </a:avLst>
          </a:prstGeom>
          <a:solidFill>
            <a:srgbClr val="93C47D"/>
          </a:solidFill>
          <a:ln w="9525"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24" name="Google Shape;224;p25"/>
          <p:cNvSpPr/>
          <p:nvPr/>
        </p:nvSpPr>
        <p:spPr>
          <a:xfrm>
            <a:off x="18450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
        <p:nvSpPr>
          <p:cNvPr id="225" name="Google Shape;225;p25"/>
          <p:cNvSpPr/>
          <p:nvPr/>
        </p:nvSpPr>
        <p:spPr>
          <a:xfrm>
            <a:off x="4969200" y="1063875"/>
            <a:ext cx="360600" cy="2031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93C47D"/>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31" name="Google Shape;231;p26"/>
          <p:cNvSpPr txBox="1"/>
          <p:nvPr/>
        </p:nvSpPr>
        <p:spPr>
          <a:xfrm>
            <a:off x="191550" y="247020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32" name="Google Shape;232;p26"/>
          <p:cNvSpPr txBox="1"/>
          <p:nvPr/>
        </p:nvSpPr>
        <p:spPr>
          <a:xfrm>
            <a:off x="5133675" y="450600"/>
            <a:ext cx="2527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Layoffs in 2025: as of 5/7/2025:</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52,340 tech employees laid off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123 tech companies w/ layoffs</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2024: more than 150,000 tech job cuts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across 549 companies</a:t>
            </a:r>
            <a:endParaRPr sz="1200">
              <a:latin typeface="Calibri"/>
              <a:ea typeface="Calibri"/>
              <a:cs typeface="Calibri"/>
              <a:sym typeface="Calibri"/>
            </a:endParaRPr>
          </a:p>
        </p:txBody>
      </p:sp>
      <p:pic>
        <p:nvPicPr>
          <p:cNvPr id="233" name="Google Shape;233;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2375" y="379144"/>
            <a:ext cx="4588102" cy="1952706"/>
          </a:xfrm>
          <a:prstGeom prst="rect">
            <a:avLst/>
          </a:prstGeom>
          <a:noFill/>
          <a:ln w="9525" cap="flat" cmpd="sng">
            <a:solidFill>
              <a:srgbClr val="FF0000"/>
            </a:solidFill>
            <a:prstDash val="solid"/>
            <a:round/>
            <a:headEnd type="none" w="sm" len="sm"/>
            <a:tailEnd type="none" w="sm" len="sm"/>
          </a:ln>
        </p:spPr>
      </p:pic>
      <p:pic>
        <p:nvPicPr>
          <p:cNvPr id="234" name="Google Shape;234;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048700" y="2409475"/>
            <a:ext cx="4961776" cy="2655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40" name="Google Shape;240;p2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41" name="Google Shape;241;p2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42" name="Google Shape;242;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43" name="Google Shape;243;p2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44" name="Google Shape;244;p2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5105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Continuous Thought Machines from Sakana-AI</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475525"/>
            <a:ext cx="55251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Continuous Thought Machines from Sakana-AI</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https://www.youtube.com/watch?v=tRN2F_tqmeo</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https://arxiv.org/abs/2505.05522</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https://x.com/SakanaAILabs/status/1921749814829871522</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https://github.com/SakanaAI/continuous-thought-machines/</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https://pub.sakana.ai/ctm/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New AI model architecture: (1) Decoupled Internal Dimension for thoughts; (2) Neuron-Level Models: Each neuron has its own internal weights that process the history of incoming signals (pre-activations) to calculate its next activation - dynamic processing of temporal signal history; (3) Synchronization Matrix: computed from the history of all neurons' post-activations and forms the basis for action and output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model uses "ticks" (t) in this artificial time dimension to produce outputs at each internal tick. The system optimizes across this internal temporal dimension using standard loss functions like cross-entropy, similar to classical transformer architectures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architecture consists of:</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 UNET-style MLP "synapse model" that interconnects neurons across a shared space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Individual neuron-level models that compute post-activations based on pre-activation history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 synchronization matrix that measures co-activity of neuron pairs over the internal artificial time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system trained on solving 39×39 mazes could generalize to solving 99×99 mazes, showing some out-of-distribution generalization capacity</a:t>
            </a:r>
            <a:endParaRPr sz="1200">
              <a:solidFill>
                <a:schemeClr val="dk1"/>
              </a:solidFill>
              <a:latin typeface="Calibri"/>
              <a:ea typeface="Calibri"/>
              <a:cs typeface="Calibri"/>
              <a:sym typeface="Calibri"/>
            </a:endParaRPr>
          </a:p>
        </p:txBody>
      </p:sp>
      <p:pic>
        <p:nvPicPr>
          <p:cNvPr id="75" name="Google Shape;75;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676650" y="121625"/>
            <a:ext cx="3374474" cy="1608175"/>
          </a:xfrm>
          <a:prstGeom prst="rect">
            <a:avLst/>
          </a:prstGeom>
          <a:noFill/>
          <a:ln>
            <a:noFill/>
          </a:ln>
        </p:spPr>
      </p:pic>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53675" y="1832800"/>
            <a:ext cx="2690851" cy="321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730278" y="1757956"/>
            <a:ext cx="1425150" cy="712575"/>
          </a:xfrm>
          <a:prstGeom prst="rect">
            <a:avLst/>
          </a:prstGeom>
          <a:noFill/>
          <a:ln w="9525" cap="flat" cmpd="sng">
            <a:solidFill>
              <a:srgbClr val="FF0000"/>
            </a:solidFill>
            <a:prstDash val="solid"/>
            <a:round/>
            <a:headEnd type="none" w="sm" len="sm"/>
            <a:tailEnd type="none" w="sm" len="sm"/>
          </a:ln>
        </p:spPr>
      </p:pic>
      <p:sp>
        <p:nvSpPr>
          <p:cNvPr id="82" name="Google Shape;82;p17"/>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83" name="Google Shape;83;p17"/>
          <p:cNvSpPr txBox="1"/>
          <p:nvPr/>
        </p:nvSpPr>
        <p:spPr>
          <a:xfrm>
            <a:off x="705275" y="477506"/>
            <a:ext cx="4453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Meta's AssetGen 2.0: Enhanced 3D Model Generation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Creates detailed 3D models and textures from words and pictures</a:t>
            </a:r>
            <a:endParaRPr sz="12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4"/>
              </a:rPr>
              <a:t>https://developers.meta.com/horizon/blog/AssetGen2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4" name="Google Shape;84;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34550" y="171550"/>
            <a:ext cx="3774700" cy="2123274"/>
          </a:xfrm>
          <a:prstGeom prst="rect">
            <a:avLst/>
          </a:prstGeom>
          <a:noFill/>
          <a:ln w="9525" cap="flat" cmpd="sng">
            <a:solidFill>
              <a:srgbClr val="FF0000"/>
            </a:solidFill>
            <a:prstDash val="solid"/>
            <a:round/>
            <a:headEnd type="none" w="sm" len="sm"/>
            <a:tailEnd type="none" w="sm" len="sm"/>
          </a:ln>
        </p:spPr>
      </p:pic>
      <p:sp>
        <p:nvSpPr>
          <p:cNvPr id="85" name="Google Shape;85;p17"/>
          <p:cNvSpPr txBox="1"/>
          <p:nvPr/>
        </p:nvSpPr>
        <p:spPr>
          <a:xfrm>
            <a:off x="2524375" y="3511575"/>
            <a:ext cx="3055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Alibaba Qwen "Web Dev"</a:t>
            </a:r>
            <a:r>
              <a:rPr lang="en" sz="1200">
                <a:solidFill>
                  <a:schemeClr val="dk1"/>
                </a:solidFill>
                <a:latin typeface="Calibri"/>
                <a:ea typeface="Calibri"/>
                <a:cs typeface="Calibri"/>
                <a:sym typeface="Calibri"/>
              </a:rPr>
              <a:t> - prompt-based web code development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Prompt like "Create a Twitter-like website" returns working HTML, CSS, and JavaScript - no coding skills or setup required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https://the-decoder.com/web-dev-in-qwen-generates-full-front-end-code-from-just-a-prompt/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6" name="Google Shape;86;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655200" y="2795525"/>
            <a:ext cx="3354039" cy="2236026"/>
          </a:xfrm>
          <a:prstGeom prst="rect">
            <a:avLst/>
          </a:prstGeom>
          <a:noFill/>
          <a:ln w="9525" cap="flat" cmpd="sng">
            <a:solidFill>
              <a:srgbClr val="FF0000"/>
            </a:solidFill>
            <a:prstDash val="solid"/>
            <a:round/>
            <a:headEnd type="none" w="sm" len="sm"/>
            <a:tailEnd type="none" w="sm" len="sm"/>
          </a:ln>
        </p:spPr>
      </p:pic>
      <p:sp>
        <p:nvSpPr>
          <p:cNvPr id="87" name="Google Shape;87;p17"/>
          <p:cNvSpPr txBox="1"/>
          <p:nvPr/>
        </p:nvSpPr>
        <p:spPr>
          <a:xfrm>
            <a:off x="55075" y="1132731"/>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Amazon "Enhance My Listing" AI for sellers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900,000+ sellers can auto-optimize product titles and descriptions with Gen AI, boosting listing-quality scores by 40%</a:t>
            </a:r>
            <a:endParaRPr sz="1200">
              <a:solidFill>
                <a:schemeClr val="dk1"/>
              </a:solidFill>
              <a:latin typeface="Calibri"/>
              <a:ea typeface="Calibri"/>
              <a:cs typeface="Calibri"/>
              <a:sym typeface="Calibri"/>
            </a:endParaRPr>
          </a:p>
        </p:txBody>
      </p:sp>
      <p:sp>
        <p:nvSpPr>
          <p:cNvPr id="88" name="Google Shape;88;p17"/>
          <p:cNvSpPr txBox="1"/>
          <p:nvPr/>
        </p:nvSpPr>
        <p:spPr>
          <a:xfrm>
            <a:off x="55075" y="1839325"/>
            <a:ext cx="3097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Microsoft is offering OpenAI </a:t>
            </a:r>
            <a:r>
              <a:rPr lang="en" sz="1200">
                <a:solidFill>
                  <a:schemeClr val="dk1"/>
                </a:solidFill>
                <a:latin typeface="Calibri"/>
                <a:ea typeface="Calibri"/>
                <a:cs typeface="Calibri"/>
                <a:sym typeface="Calibri"/>
              </a:rPr>
              <a:t>some of its equity stake for access to technology beyond their current contract's 2030 expiration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https://techcrunch.com/2025/05/11/microsoft-and-openai-may-be-renegotiating-their-partnership/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9" name="Google Shape;89;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4" y="2738226"/>
            <a:ext cx="2346874" cy="15303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Absolute Zero Reasoner</a:t>
            </a:r>
            <a:endParaRPr sz="2000" b="1" i="0" u="none" strike="noStrike" cap="none">
              <a:solidFill>
                <a:schemeClr val="dk1"/>
              </a:solidFill>
              <a:latin typeface="Calibri"/>
              <a:ea typeface="Calibri"/>
              <a:cs typeface="Calibri"/>
              <a:sym typeface="Calibri"/>
            </a:endParaRPr>
          </a:p>
        </p:txBody>
      </p:sp>
      <p:sp>
        <p:nvSpPr>
          <p:cNvPr id="95" name="Google Shape;95;p18"/>
          <p:cNvSpPr txBox="1"/>
          <p:nvPr/>
        </p:nvSpPr>
        <p:spPr>
          <a:xfrm>
            <a:off x="55075" y="475525"/>
            <a:ext cx="44562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Absolute Zero Reasoner (AZR)</a:t>
            </a:r>
            <a:r>
              <a:rPr lang="en" sz="1200">
                <a:solidFill>
                  <a:schemeClr val="dk1"/>
                </a:solidFill>
                <a:latin typeface="Calibri"/>
                <a:ea typeface="Calibri"/>
                <a:cs typeface="Calibri"/>
                <a:sym typeface="Calibri"/>
              </a:rPr>
              <a:t> - self-learning AI model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 by Tsinghua University and BIGAI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can train itself from scratch without using any external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generates its own tasks, solves them, and improves through self-play with no external datasets required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system achieved SOTA results on coding and math benchmarks, surpassing models trained on tens of thousands of expert-labeled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AZR uses three reasoning modes (deduction, abduction, and induction) to create increasingly harder self-generated challenges to learn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noted an "uh-oh moment" when Llama-3.1 produced chains of thought about "outsmarting intelligent machines," raising safety concerns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https://www.arxiv.org/abs/2505.03335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https://github.com/LeapLabTHU/Absolute-Zero-Reasoner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https://www.youtube.com/watch?v=CqdqZNqljdI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6" name="Google Shape;96;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07900" y="522775"/>
            <a:ext cx="2977798" cy="1675001"/>
          </a:xfrm>
          <a:prstGeom prst="rect">
            <a:avLst/>
          </a:prstGeom>
          <a:noFill/>
          <a:ln w="9525" cap="flat" cmpd="sng">
            <a:solidFill>
              <a:srgbClr val="FF0000"/>
            </a:solidFill>
            <a:prstDash val="solid"/>
            <a:round/>
            <a:headEnd type="none" w="sm" len="sm"/>
            <a:tailEnd type="none" w="sm" len="sm"/>
          </a:ln>
        </p:spPr>
      </p:pic>
      <p:pic>
        <p:nvPicPr>
          <p:cNvPr id="97" name="Google Shape;97;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374563" y="3717600"/>
            <a:ext cx="3730226" cy="1287500"/>
          </a:xfrm>
          <a:prstGeom prst="rect">
            <a:avLst/>
          </a:prstGeom>
          <a:noFill/>
          <a:ln w="9525" cap="flat" cmpd="sng">
            <a:solidFill>
              <a:srgbClr val="FF0000"/>
            </a:solidFill>
            <a:prstDash val="solid"/>
            <a:round/>
            <a:headEnd type="none" w="sm" len="sm"/>
            <a:tailEnd type="none" w="sm" len="sm"/>
          </a:ln>
        </p:spPr>
      </p:pic>
      <p:sp>
        <p:nvSpPr>
          <p:cNvPr id="98" name="Google Shape;98;p18"/>
          <p:cNvSpPr txBox="1"/>
          <p:nvPr/>
        </p:nvSpPr>
        <p:spPr>
          <a:xfrm>
            <a:off x="55075" y="3818150"/>
            <a:ext cx="32124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WebThinker</a:t>
            </a:r>
            <a:r>
              <a:rPr lang="en" sz="1200">
                <a:solidFill>
                  <a:schemeClr val="dk1"/>
                </a:solidFill>
                <a:latin typeface="Calibri"/>
                <a:ea typeface="Calibri"/>
                <a:cs typeface="Calibri"/>
                <a:sym typeface="Calibri"/>
              </a:rPr>
              <a:t> gives AI the ability to browse the web, gather real-time information, and write detailed research reports fully autonomously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https://arxiv.org/abs/2504.21776</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https://github.com/RUC-NLPIR/WebThinker</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https://huggingface.co/papers/2504.21776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04" name="Google Shape;104;p19"/>
          <p:cNvSpPr txBox="1"/>
          <p:nvPr/>
        </p:nvSpPr>
        <p:spPr>
          <a:xfrm>
            <a:off x="55075" y="540600"/>
            <a:ext cx="3327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Bytedance Opensources DeerFlow </a:t>
            </a:r>
            <a:br>
              <a:rPr lang="en" sz="1200">
                <a:latin typeface="Calibri"/>
                <a:ea typeface="Calibri"/>
                <a:cs typeface="Calibri"/>
                <a:sym typeface="Calibri"/>
              </a:rPr>
            </a:br>
            <a:r>
              <a:rPr lang="en" sz="1200">
                <a:latin typeface="Calibri"/>
                <a:ea typeface="Calibri"/>
                <a:cs typeface="Calibri"/>
                <a:sym typeface="Calibri"/>
              </a:rPr>
              <a:t>( </a:t>
            </a:r>
            <a:r>
              <a:rPr lang="en" sz="1200">
                <a:solidFill>
                  <a:srgbClr val="3C78D8"/>
                </a:solidFill>
                <a:latin typeface="Calibri"/>
                <a:ea typeface="Calibri"/>
                <a:cs typeface="Calibri"/>
                <a:sym typeface="Calibri"/>
              </a:rPr>
              <a:t>Deep Exploration and Efficient Research</a:t>
            </a:r>
            <a:r>
              <a:rPr lang="en" sz="1200">
                <a:latin typeface="Calibri"/>
                <a:ea typeface="Calibri"/>
                <a:cs typeface="Calibri"/>
                <a:sym typeface="Calibri"/>
              </a:rPr>
              <a:t> </a:t>
            </a:r>
            <a:r>
              <a:rPr lang="en" sz="1200">
                <a:solidFill>
                  <a:srgbClr val="6AA84F"/>
                </a:solidFill>
                <a:latin typeface="Calibri"/>
                <a:ea typeface="Calibri"/>
                <a:cs typeface="Calibri"/>
                <a:sym typeface="Calibri"/>
              </a:rPr>
              <a:t>Flow</a:t>
            </a:r>
            <a:r>
              <a:rPr lang="en" sz="1200">
                <a:latin typeface="Calibri"/>
                <a:ea typeface="Calibri"/>
                <a:cs typeface="Calibri"/>
                <a:sym typeface="Calibri"/>
              </a:rPr>
              <a: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open-source Deep Research framework</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combine LMs with web search, crawling, python</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https://github.com/bytedance/deer-flow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https://deerflow.tech/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05" name="Google Shape;105;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518625" y="794000"/>
            <a:ext cx="2324975" cy="620000"/>
          </a:xfrm>
          <a:prstGeom prst="rect">
            <a:avLst/>
          </a:prstGeom>
          <a:noFill/>
          <a:ln w="9525" cap="flat" cmpd="sng">
            <a:solidFill>
              <a:srgbClr val="FF0000"/>
            </a:solidFill>
            <a:prstDash val="solid"/>
            <a:round/>
            <a:headEnd type="none" w="sm" len="sm"/>
            <a:tailEnd type="none" w="sm" len="sm"/>
          </a:ln>
        </p:spPr>
      </p:pic>
      <p:sp>
        <p:nvSpPr>
          <p:cNvPr id="106" name="Google Shape;106;p19"/>
          <p:cNvSpPr txBox="1"/>
          <p:nvPr/>
        </p:nvSpPr>
        <p:spPr>
          <a:xfrm>
            <a:off x="55075" y="1791625"/>
            <a:ext cx="3327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raises $500 Mln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AI-powered search engine startup</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Valuation $14 billion</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https://www.reuters.com/technology/ai-firm-perplexity-eyes-14-billion-valuation-fresh-funding-round-wsj-reports-2025-05-12/</a:t>
            </a:r>
            <a:r>
              <a:rPr lang="en" sz="900">
                <a:latin typeface="Calibri"/>
                <a:ea typeface="Calibri"/>
                <a:cs typeface="Calibri"/>
                <a:sym typeface="Calibri"/>
              </a:rPr>
              <a:t> </a:t>
            </a:r>
            <a:endParaRPr sz="900">
              <a:latin typeface="Calibri"/>
              <a:ea typeface="Calibri"/>
              <a:cs typeface="Calibri"/>
              <a:sym typeface="Calibri"/>
            </a:endParaRPr>
          </a:p>
        </p:txBody>
      </p:sp>
      <p:pic>
        <p:nvPicPr>
          <p:cNvPr id="107" name="Google Shape;107;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535075" y="1566400"/>
            <a:ext cx="2596600" cy="1363225"/>
          </a:xfrm>
          <a:prstGeom prst="rect">
            <a:avLst/>
          </a:prstGeom>
          <a:noFill/>
          <a:ln w="9525" cap="flat" cmpd="sng">
            <a:solidFill>
              <a:srgbClr val="FF0000"/>
            </a:solidFill>
            <a:prstDash val="solid"/>
            <a:round/>
            <a:headEnd type="none" w="sm" len="sm"/>
            <a:tailEnd type="none" w="sm" len="sm"/>
          </a:ln>
        </p:spPr>
      </p:pic>
      <p:sp>
        <p:nvSpPr>
          <p:cNvPr id="108" name="Google Shape;108;p19"/>
          <p:cNvSpPr txBox="1"/>
          <p:nvPr/>
        </p:nvSpPr>
        <p:spPr>
          <a:xfrm>
            <a:off x="55075" y="3214950"/>
            <a:ext cx="33276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Honor phones image to video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Honor 400 and 400 Pro phone buyers will be the first to test Google’s new Veo 2-powered AI tool allowing to convert photos into videos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Honor is a Chinese company, originally a sub-brand of Huawei. Valuation $14 B</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https://www.honor.com</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https://www.youtube.com/watch?v=EIMdp_sZvHU</a:t>
            </a:r>
            <a:r>
              <a:rPr lang="en" sz="900">
                <a:latin typeface="Calibri"/>
                <a:ea typeface="Calibri"/>
                <a:cs typeface="Calibri"/>
                <a:sym typeface="Calibri"/>
              </a:rPr>
              <a:t> </a:t>
            </a:r>
            <a:endParaRPr sz="900">
              <a:latin typeface="Calibri"/>
              <a:ea typeface="Calibri"/>
              <a:cs typeface="Calibri"/>
              <a:sym typeface="Calibri"/>
            </a:endParaRPr>
          </a:p>
        </p:txBody>
      </p:sp>
      <p:pic>
        <p:nvPicPr>
          <p:cNvPr id="109" name="Google Shape;109;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535075" y="3082022"/>
            <a:ext cx="1507495" cy="1903951"/>
          </a:xfrm>
          <a:prstGeom prst="rect">
            <a:avLst/>
          </a:prstGeom>
          <a:noFill/>
          <a:ln w="9525" cap="flat" cmpd="sng">
            <a:solidFill>
              <a:srgbClr val="FF0000"/>
            </a:solidFill>
            <a:prstDash val="solid"/>
            <a:round/>
            <a:headEnd type="none" w="sm" len="sm"/>
            <a:tailEnd type="none" w="sm" len="sm"/>
          </a:ln>
        </p:spPr>
      </p:pic>
      <p:pic>
        <p:nvPicPr>
          <p:cNvPr id="110" name="Google Shape;110;p19"/>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5194975" y="3082025"/>
            <a:ext cx="1938376" cy="18045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16" name="Google Shape;116;p20"/>
          <p:cNvSpPr txBox="1"/>
          <p:nvPr/>
        </p:nvSpPr>
        <p:spPr>
          <a:xfrm>
            <a:off x="55075" y="540600"/>
            <a:ext cx="33276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Bamba-9B-v2 - Mamba2-based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Released by IBM, Princeton, CMU, and UIUC</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Outperforms Llama 3.1 8B</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Trained on 3 Trillion tokens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Bamba v2 leverages Mamba2 architecture for 2-2.5x faster inference and excels in L1 and L2 benchmarks</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https://huggingface.co/blog/ibm-ai-platform/bamba-9b-v2</a:t>
            </a:r>
            <a:r>
              <a:rPr lang="en" sz="900">
                <a:latin typeface="Calibri"/>
                <a:ea typeface="Calibri"/>
                <a:cs typeface="Calibri"/>
                <a:sym typeface="Calibri"/>
              </a:rPr>
              <a:t>  </a:t>
            </a:r>
            <a:endParaRPr sz="900">
              <a:latin typeface="Calibri"/>
              <a:ea typeface="Calibri"/>
              <a:cs typeface="Calibri"/>
              <a:sym typeface="Calibri"/>
            </a:endParaRPr>
          </a:p>
        </p:txBody>
      </p:sp>
      <p:pic>
        <p:nvPicPr>
          <p:cNvPr id="117" name="Google Shape;11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94100" y="540600"/>
            <a:ext cx="2979464" cy="1449900"/>
          </a:xfrm>
          <a:prstGeom prst="rect">
            <a:avLst/>
          </a:prstGeom>
          <a:noFill/>
          <a:ln w="9525" cap="flat" cmpd="sng">
            <a:solidFill>
              <a:srgbClr val="FF0000"/>
            </a:solidFill>
            <a:prstDash val="solid"/>
            <a:round/>
            <a:headEnd type="none" w="sm" len="sm"/>
            <a:tailEnd type="none" w="sm" len="sm"/>
          </a:ln>
        </p:spPr>
      </p:pic>
      <p:sp>
        <p:nvSpPr>
          <p:cNvPr id="118" name="Google Shape;118;p20"/>
          <p:cNvSpPr txBox="1"/>
          <p:nvPr/>
        </p:nvSpPr>
        <p:spPr>
          <a:xfrm>
            <a:off x="55075" y="2151950"/>
            <a:ext cx="3559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FaceAge AI predicts age and cancer from face photo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By researchers from Boston</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AI tool estimates biological age and improve cancer survival outcome predictions simply by analyzing their facial photograph</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FaceAge uses a system trained on tens of thousands of face photos to translate subtle facial characteristics into a biological age estimate</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Cancer patients appear ~ 5 years older</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FaceAge risk scores help to more accurately predict 6-mo survival</a:t>
            </a:r>
            <a:endParaRPr sz="1200">
              <a:latin typeface="Calibri"/>
              <a:ea typeface="Calibri"/>
              <a:cs typeface="Calibri"/>
              <a:sym typeface="Calibri"/>
            </a:endParaRPr>
          </a:p>
        </p:txBody>
      </p:sp>
      <p:pic>
        <p:nvPicPr>
          <p:cNvPr id="119" name="Google Shape;119;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27225" y="3803121"/>
            <a:ext cx="1464275" cy="732125"/>
          </a:xfrm>
          <a:prstGeom prst="rect">
            <a:avLst/>
          </a:prstGeom>
          <a:noFill/>
          <a:ln w="9525" cap="flat" cmpd="sng">
            <a:solidFill>
              <a:srgbClr val="FF0000"/>
            </a:solidFill>
            <a:prstDash val="solid"/>
            <a:round/>
            <a:headEnd type="none" w="sm" len="sm"/>
            <a:tailEnd type="none" w="sm" len="sm"/>
          </a:ln>
        </p:spPr>
      </p:pic>
      <p:pic>
        <p:nvPicPr>
          <p:cNvPr id="120" name="Google Shape;120;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727225" y="2151950"/>
            <a:ext cx="5269366" cy="148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26" name="Google Shape;126;p21"/>
          <p:cNvSpPr txBox="1"/>
          <p:nvPr/>
        </p:nvSpPr>
        <p:spPr>
          <a:xfrm>
            <a:off x="55075" y="540600"/>
            <a:ext cx="4460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NVIDIA’s Global Headquarters Will Be In Taiwan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https://wccftech.com/nvidias-global-headquarters-will-be-in-taiwan-with-ceo-huang-set-to-announce-site-next-week-says-report/</a:t>
            </a:r>
            <a:r>
              <a:rPr lang="en" sz="900">
                <a:latin typeface="Calibri"/>
                <a:ea typeface="Calibri"/>
                <a:cs typeface="Calibri"/>
                <a:sym typeface="Calibri"/>
              </a:rPr>
              <a:t> </a:t>
            </a:r>
            <a:endParaRPr sz="900">
              <a:latin typeface="Calibri"/>
              <a:ea typeface="Calibri"/>
              <a:cs typeface="Calibri"/>
              <a:sym typeface="Calibri"/>
            </a:endParaRPr>
          </a:p>
        </p:txBody>
      </p:sp>
      <p:pic>
        <p:nvPicPr>
          <p:cNvPr id="127" name="Google Shape;127;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0700" y="111450"/>
            <a:ext cx="3441725" cy="22944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55075" y="52750"/>
            <a:ext cx="3123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AI Coding Assistant</a:t>
            </a:r>
            <a:endParaRPr sz="2000" b="1" i="0" u="none" strike="noStrike" cap="none">
              <a:solidFill>
                <a:schemeClr val="dk1"/>
              </a:solidFill>
              <a:latin typeface="Calibri"/>
              <a:ea typeface="Calibri"/>
              <a:cs typeface="Calibri"/>
              <a:sym typeface="Calibri"/>
            </a:endParaRPr>
          </a:p>
        </p:txBody>
      </p:sp>
      <p:sp>
        <p:nvSpPr>
          <p:cNvPr id="133" name="Google Shape;133;p22"/>
          <p:cNvSpPr txBox="1"/>
          <p:nvPr/>
        </p:nvSpPr>
        <p:spPr>
          <a:xfrm>
            <a:off x="72175" y="459225"/>
            <a:ext cx="45972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Cline AI Coding Assistant</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Cline = CLI aNd Editor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https://cline.bot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https://github.com/cline/cline</a:t>
            </a:r>
            <a:r>
              <a:rPr lang="en" sz="1200">
                <a:solidFill>
                  <a:schemeClr val="dk1"/>
                </a:solidFill>
                <a:latin typeface="Calibri"/>
                <a:ea typeface="Calibri"/>
                <a:cs typeface="Calibri"/>
                <a:sym typeface="Calibri"/>
              </a:rPr>
              <a:t> - 43K+ stars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(formerly known as "</a:t>
            </a:r>
            <a:r>
              <a:rPr lang="en" sz="1200" b="1">
                <a:solidFill>
                  <a:srgbClr val="FF0000"/>
                </a:solidFill>
                <a:latin typeface="Calibri"/>
                <a:ea typeface="Calibri"/>
                <a:cs typeface="Calibri"/>
                <a:sym typeface="Calibri"/>
              </a:rPr>
              <a:t>Claude Dev</a:t>
            </a:r>
            <a:r>
              <a:rPr lang="en" sz="1200">
                <a:solidFill>
                  <a:schemeClr val="dk1"/>
                </a:solidFill>
                <a:latin typeface="Calibri"/>
                <a:ea typeface="Calibri"/>
                <a:cs typeface="Calibri"/>
                <a:sym typeface="Calibri"/>
              </a:rPr>
              <a:t>") is an open-source (Apache 2.0)  VSCode extension - AI coding assistant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can use various models (Claude, GPT, GEmini, ...). It is free, customizable and extensible. You pay only for models' API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reads your project files, understands your code structure, and incorporates relevant context for more accurate suggestions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chat with the AI, generate code, edit files, and even run commands - all without leaving your editor. Cline can create, modify, or revert files as needed. Can execute terminal commands, run tests, interact with browsers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Two modes: Plan and Act.</a:t>
            </a:r>
            <a:r>
              <a:rPr lang="en" sz="1200">
                <a:solidFill>
                  <a:schemeClr val="dk1"/>
                </a:solidFill>
                <a:latin typeface="Calibri"/>
                <a:ea typeface="Calibri"/>
                <a:cs typeface="Calibri"/>
                <a:sym typeface="Calibri"/>
              </a:rPr>
              <a:t> You can instruct Cline in natural language (e.g., "Create a Python calculator"), and it will plan the steps, generate code, and propose changes for your approval. Cline also explains its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Claude Dev</a:t>
            </a:r>
            <a:r>
              <a:rPr lang="en" sz="1200">
                <a:solidFill>
                  <a:schemeClr val="dk1"/>
                </a:solidFill>
                <a:latin typeface="Calibri"/>
                <a:ea typeface="Calibri"/>
                <a:cs typeface="Calibri"/>
                <a:sym typeface="Calibri"/>
              </a:rPr>
              <a:t> was first released in June 2024 as part of </a:t>
            </a:r>
            <a:r>
              <a:rPr lang="en" sz="1200" b="1">
                <a:solidFill>
                  <a:srgbClr val="6AA84F"/>
                </a:solidFill>
                <a:latin typeface="Calibri"/>
                <a:ea typeface="Calibri"/>
                <a:cs typeface="Calibri"/>
                <a:sym typeface="Calibri"/>
              </a:rPr>
              <a:t>Anthropic’s "Build with Claude" hackathon</a:t>
            </a:r>
            <a:r>
              <a:rPr lang="en" sz="1200">
                <a:solidFill>
                  <a:schemeClr val="dk1"/>
                </a:solidFill>
                <a:latin typeface="Calibri"/>
                <a:ea typeface="Calibri"/>
                <a:cs typeface="Calibri"/>
                <a:sym typeface="Calibri"/>
              </a:rPr>
              <a:t>, . It was developed by </a:t>
            </a:r>
            <a:r>
              <a:rPr lang="en" sz="1200" b="1">
                <a:solidFill>
                  <a:srgbClr val="FF0000"/>
                </a:solidFill>
                <a:latin typeface="Calibri"/>
                <a:ea typeface="Calibri"/>
                <a:cs typeface="Calibri"/>
                <a:sym typeface="Calibri"/>
              </a:rPr>
              <a:t>Saoud Rizwan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originally worked only with Claude. In October 2024 it was renamed to "</a:t>
            </a: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with the release of version 2.0 when support for other models was added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project is backed-up by a small San Francisco-based private company called </a:t>
            </a: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(just few people).</a:t>
            </a:r>
            <a:endParaRPr sz="1200">
              <a:solidFill>
                <a:schemeClr val="dk1"/>
              </a:solidFill>
              <a:latin typeface="Calibri"/>
              <a:ea typeface="Calibri"/>
              <a:cs typeface="Calibri"/>
              <a:sym typeface="Calibri"/>
            </a:endParaRPr>
          </a:p>
        </p:txBody>
      </p:sp>
      <p:sp>
        <p:nvSpPr>
          <p:cNvPr id="134" name="Google Shape;134;p22"/>
          <p:cNvSpPr txBox="1"/>
          <p:nvPr/>
        </p:nvSpPr>
        <p:spPr>
          <a:xfrm>
            <a:off x="5224827" y="2094830"/>
            <a:ext cx="2919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Saoud Rizwan - Founder of Cline</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5"/>
              </a:rPr>
              <a:t>https://www.linkedin.com/in/saoud-rizwan/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5" name="Google Shape;135;p22" title="1732059410151.jpg"/>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6824" y="635625"/>
            <a:ext cx="1556550" cy="1406750"/>
          </a:xfrm>
          <a:prstGeom prst="rect">
            <a:avLst/>
          </a:prstGeom>
          <a:noFill/>
          <a:ln w="9525" cap="flat" cmpd="sng">
            <a:solidFill>
              <a:srgbClr val="FF0000"/>
            </a:solidFill>
            <a:prstDash val="solid"/>
            <a:round/>
            <a:headEnd type="none" w="sm" len="sm"/>
            <a:tailEnd type="none" w="sm" len="sm"/>
          </a:ln>
        </p:spPr>
      </p:pic>
      <p:pic>
        <p:nvPicPr>
          <p:cNvPr id="136" name="Google Shape;136;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842025" y="635625"/>
            <a:ext cx="1406750" cy="1406750"/>
          </a:xfrm>
          <a:prstGeom prst="rect">
            <a:avLst/>
          </a:prstGeom>
          <a:noFill/>
          <a:ln w="9525" cap="flat" cmpd="sng">
            <a:solidFill>
              <a:srgbClr val="FF0000"/>
            </a:solidFill>
            <a:prstDash val="solid"/>
            <a:round/>
            <a:headEnd type="none" w="sm" len="sm"/>
            <a:tailEnd type="none" w="sm" len="sm"/>
          </a:ln>
        </p:spPr>
      </p:pic>
      <p:sp>
        <p:nvSpPr>
          <p:cNvPr id="137" name="Google Shape;137;p22"/>
          <p:cNvSpPr txBox="1"/>
          <p:nvPr/>
        </p:nvSpPr>
        <p:spPr>
          <a:xfrm>
            <a:off x="4779625" y="2861875"/>
            <a:ext cx="4245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AI coding assistants: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GitHub Copilot</a:t>
            </a:r>
            <a:r>
              <a:rPr lang="en" sz="1200">
                <a:solidFill>
                  <a:schemeClr val="dk1"/>
                </a:solidFill>
                <a:latin typeface="Calibri"/>
                <a:ea typeface="Calibri"/>
                <a:cs typeface="Calibri"/>
                <a:sym typeface="Calibri"/>
              </a:rPr>
              <a:t> - deeply integrated with VS Code and has a massive user base due to its backing by GitHub and OpenAI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Tabnine</a:t>
            </a:r>
            <a:r>
              <a:rPr lang="en" sz="1200">
                <a:solidFill>
                  <a:schemeClr val="dk1"/>
                </a:solidFill>
                <a:latin typeface="Calibri"/>
                <a:ea typeface="Calibri"/>
                <a:cs typeface="Calibri"/>
                <a:sym typeface="Calibri"/>
              </a:rPr>
              <a:t> - 5M+ installs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IntelliCode</a:t>
            </a:r>
            <a:r>
              <a:rPr lang="en" sz="1200">
                <a:solidFill>
                  <a:schemeClr val="dk1"/>
                </a:solidFill>
                <a:latin typeface="Calibri"/>
                <a:ea typeface="Calibri"/>
                <a:cs typeface="Calibri"/>
                <a:sym typeface="Calibri"/>
              </a:rPr>
              <a:t> - 27M+ installs, Microsoft’s own AI-powered code completion tool built into Visual Studio and available for VS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Codeium</a:t>
            </a:r>
            <a:r>
              <a:rPr lang="en" sz="1200">
                <a:solidFill>
                  <a:schemeClr val="dk1"/>
                </a:solidFill>
                <a:latin typeface="Calibri"/>
                <a:ea typeface="Calibri"/>
                <a:cs typeface="Calibri"/>
                <a:sym typeface="Calibri"/>
              </a:rPr>
              <a:t> (now Windsurf Plugin)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Amazon CodeWhisperer</a:t>
            </a:r>
            <a:r>
              <a:rPr lang="en" sz="1200">
                <a:solidFill>
                  <a:schemeClr val="dk1"/>
                </a:solidFill>
                <a:latin typeface="Calibri"/>
                <a:ea typeface="Calibri"/>
                <a:cs typeface="Calibri"/>
                <a:sym typeface="Calibri"/>
              </a:rPr>
              <a:t> - also integrated into VS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Cursor</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8"/>
              </a:rPr>
              <a:t>https://www.cursor.com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Windsurf</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9"/>
              </a:rPr>
              <a:t>https://windsurf.com/editor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Trae</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10"/>
              </a:rPr>
              <a:t>https://www.trae.ai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p:nvPr/>
        </p:nvSpPr>
        <p:spPr>
          <a:xfrm>
            <a:off x="55075" y="52750"/>
            <a:ext cx="461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Which Local Coding Model to Use</a:t>
            </a:r>
            <a:endParaRPr sz="2000" b="1" i="0" u="none" strike="noStrike" cap="none">
              <a:solidFill>
                <a:schemeClr val="dk1"/>
              </a:solidFill>
              <a:latin typeface="Calibri"/>
              <a:ea typeface="Calibri"/>
              <a:cs typeface="Calibri"/>
              <a:sym typeface="Calibri"/>
            </a:endParaRPr>
          </a:p>
        </p:txBody>
      </p:sp>
      <p:sp>
        <p:nvSpPr>
          <p:cNvPr id="143" name="Google Shape;143;p23"/>
          <p:cNvSpPr txBox="1"/>
          <p:nvPr/>
        </p:nvSpPr>
        <p:spPr>
          <a:xfrm>
            <a:off x="72175" y="459225"/>
            <a:ext cx="4436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DeepSeek-V3-0324  1393</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Qwen3-235B-A22B 1371</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Gemma-3-27B-it     1313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(Claude Sonnet 3.7 1,300)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Llama-3.3-Nemotron-Super-49B-v1  1299  </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Llama-4-Maverick-17B-128E-Instruct  1288 (245B)</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Qwen2.5-Coder-32B-Instruct              1261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Apriel Nemotron 15B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OpenCodeReasoning-Nemotron-32B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Mistral-Small-24B-Instruct-2501 1231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Phi-4 reasoning 14B params     1221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OpenHands LLM 32B 128K context </a:t>
            </a:r>
            <a:r>
              <a:rPr lang="en" sz="1200" b="1">
                <a:solidFill>
                  <a:srgbClr val="6AA84F"/>
                </a:solidFill>
                <a:latin typeface="Calibri"/>
                <a:ea typeface="Calibri"/>
                <a:cs typeface="Calibri"/>
                <a:sym typeface="Calibri"/>
              </a:rPr>
              <a:t>(built on top of Qwen Coder 2.5 Instruct 32B)</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Nemotron Ultra</a:t>
            </a:r>
            <a:endParaRPr sz="1200">
              <a:solidFill>
                <a:schemeClr val="dk1"/>
              </a:solidFill>
              <a:latin typeface="Calibri"/>
              <a:ea typeface="Calibri"/>
              <a:cs typeface="Calibri"/>
              <a:sym typeface="Calibri"/>
            </a:endParaRPr>
          </a:p>
        </p:txBody>
      </p:sp>
      <p:sp>
        <p:nvSpPr>
          <p:cNvPr id="144" name="Google Shape;144;p23"/>
          <p:cNvSpPr txBox="1"/>
          <p:nvPr/>
        </p:nvSpPr>
        <p:spPr>
          <a:xfrm>
            <a:off x="4657375" y="459225"/>
            <a:ext cx="4436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VS Code extensions tried: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Cody  ~640K downloads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Continue: open-source  ~ 1.1M downloads - , no ollama?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CodePilot AI Assistant: open-source, 87 downloads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Toolkit (Microsoft):  ~117K downloads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Wingman-AI: open-source, 3.7K downloads, supports only few models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Other (not local focused, require careful setup):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vscode-ollama (kohlivarun5)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CodeGPT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 Roo Code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2149</Words>
  <Application>Microsoft Macintosh PowerPoint</Application>
  <PresentationFormat>On-screen Show (16:9)</PresentationFormat>
  <Paragraphs>218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2025-05-13T19:11:03Z</dcterms:modified>
</cp:coreProperties>
</file>