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Mono"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42fb0f2d0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342fb0f2d02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2fb0f2d0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342fb0f2d02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436fa710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3436fa7100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4389130ce5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34389130ce5_2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43dd973e3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343dd973e34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434e6f1a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3434e6f1a8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46923b93e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346923b93e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4473ceb5e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4473ceb5e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42fb0f2d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342fb0f2d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42b150c69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g342b150c69a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4353b2966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34353b29666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43c29220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g343c292205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43de78a9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343de78a97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42b150c69a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342b150c69a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4353b2966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34353b2966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4353b29666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34353b29666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40b51eb7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340b51eb7e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42fb0f2d0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342fb0f2d02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42e9806ac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342e9806ac1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42c4a1c70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342c4a1c70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etliner.co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arxiv.org/abs/2503.20201" TargetMode="External"/><Relationship Id="rId5" Type="http://schemas.openxmlformats.org/officeDocument/2006/relationships/image" Target="../media/image12.png"/><Relationship Id="rId4" Type="http://schemas.openxmlformats.org/officeDocument/2006/relationships/hyperlink" Target="https://www.youtube.com/watch?v=wG2v2BCBc2I"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arxiv.org/abs/2503.05379" TargetMode="External"/><Relationship Id="rId13" Type="http://schemas.openxmlformats.org/officeDocument/2006/relationships/image" Target="../media/image16.png"/><Relationship Id="rId3" Type="http://schemas.openxmlformats.org/officeDocument/2006/relationships/hyperlink" Target="https://arxiv.org/abs/2503.10460" TargetMode="External"/><Relationship Id="rId7" Type="http://schemas.openxmlformats.org/officeDocument/2006/relationships/hyperlink" Target="https://merlio.app/blog/kimi-k1-5-ai-outperforms-gpt-4" TargetMode="External"/><Relationship Id="rId12"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arxiv.org/abs/2501.12599" TargetMode="External"/><Relationship Id="rId11" Type="http://schemas.openxmlformats.org/officeDocument/2006/relationships/image" Target="../media/image14.png"/><Relationship Id="rId5" Type="http://schemas.openxmlformats.org/officeDocument/2006/relationships/hyperlink" Target="https://kimi.ai" TargetMode="External"/><Relationship Id="rId10" Type="http://schemas.openxmlformats.org/officeDocument/2006/relationships/hyperlink" Target="https://www.semafor.com/article/03/24/2025/uae-pledges-1-trillion-investment-in-us-artificial-intelligence-semiconductors-energy" TargetMode="External"/><Relationship Id="rId4" Type="http://schemas.openxmlformats.org/officeDocument/2006/relationships/image" Target="../media/image13.png"/><Relationship Id="rId9" Type="http://schemas.openxmlformats.org/officeDocument/2006/relationships/hyperlink" Target="https://research.nvidia.com/labs/adlr/nemotronh/?utm_source=tldrai"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microsoft.com/en-us/research/blog/introducing-kblam-bringing-plug-and-play-external-knowledge-to-llms/" TargetMode="External"/><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openai.com/index/introducing-4o-image-generation/" TargetMode="External"/><Relationship Id="rId5" Type="http://schemas.openxmlformats.org/officeDocument/2006/relationships/image" Target="../media/image17.png"/><Relationship Id="rId4" Type="http://schemas.openxmlformats.org/officeDocument/2006/relationships/hyperlink" Target="https://preview.reve.art"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qwenlm.github.io/blog/qwen2.5-vl-32b/" TargetMode="External"/><Relationship Id="rId7" Type="http://schemas.openxmlformats.org/officeDocument/2006/relationships/hyperlink" Target="https://artificialanalysis.ai/text-to-image/arena?tab=Leaderboard"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about.ideogram.ai/3.0" TargetMode="External"/><Relationship Id="rId5" Type="http://schemas.openxmlformats.org/officeDocument/2006/relationships/hyperlink" Target="https://qwenlm.github.io/blog/qwen2.5-omni/" TargetMode="External"/><Relationship Id="rId4" Type="http://schemas.openxmlformats.org/officeDocument/2006/relationships/hyperlink" Target="https://www.infoq.com/presentations/github-copilo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phoronix.com/news/Microsoft-Hyperlight-Wasm" TargetMode="External"/><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hyperlink" Target="https://opensource.microsoft.com/blog/2024/11/07/introducing-hyperlight-virtual-machine-based-security-for-functions-at-scale/" TargetMode="External"/><Relationship Id="rId4" Type="http://schemas.openxmlformats.org/officeDocument/2006/relationships/hyperlink" Target="https://github.com/hyperlight-dev/hyperligh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rcprize.org/blog/announcing-arc-agi-2-and-arc-prize-2025" TargetMode="External"/><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hyperlink" Target="https://techcrunch.com/2025/03/24/a-new-challenging-agi-test-stumps-most-ai-models/"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Nmxozp7FyvM" TargetMode="External"/><Relationship Id="rId3" Type="http://schemas.openxmlformats.org/officeDocument/2006/relationships/hyperlink" Target="https://chat2db.ai" TargetMode="External"/><Relationship Id="rId7" Type="http://schemas.openxmlformats.org/officeDocument/2006/relationships/hyperlink" Target="https://www.youtube.com/watch?v=QAOSpMbg7yk"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www.reddit.com/r/selfhosted/comments/1hhnv3z/i_built_an_aipowered_database_management_tool/" TargetMode="External"/><Relationship Id="rId11" Type="http://schemas.openxmlformats.org/officeDocument/2006/relationships/image" Target="../media/image25.png"/><Relationship Id="rId5" Type="http://schemas.openxmlformats.org/officeDocument/2006/relationships/hyperlink" Target="https://www.geeky-gadgets.com/chat2db-ai-database-management-tool/" TargetMode="External"/><Relationship Id="rId10" Type="http://schemas.openxmlformats.org/officeDocument/2006/relationships/hyperlink" Target="https://www.skool.com/data-alchemy/open-source-chat2db-talk-to-your-relational-db" TargetMode="External"/><Relationship Id="rId4" Type="http://schemas.openxmlformats.org/officeDocument/2006/relationships/hyperlink" Target="https://github.com/CodePhiliaX/Chat2DB" TargetMode="External"/><Relationship Id="rId9" Type="http://schemas.openxmlformats.org/officeDocument/2006/relationships/hyperlink" Target="https://www.youtube.com/watch?v=kz3AysTvEYE"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youtube.com/shorts/EdIAA1zROiA" TargetMode="External"/><Relationship Id="rId13" Type="http://schemas.openxmlformats.org/officeDocument/2006/relationships/image" Target="../media/image26.jpeg"/><Relationship Id="rId18" Type="http://schemas.openxmlformats.org/officeDocument/2006/relationships/image" Target="../media/image31.png"/><Relationship Id="rId3" Type="http://schemas.openxmlformats.org/officeDocument/2006/relationships/hyperlink" Target="https://www.youtube.com/watch?v=s0s2j35KBWA" TargetMode="External"/><Relationship Id="rId21" Type="http://schemas.openxmlformats.org/officeDocument/2006/relationships/image" Target="../media/image34.jpeg"/><Relationship Id="rId7" Type="http://schemas.openxmlformats.org/officeDocument/2006/relationships/hyperlink" Target="https://www.youtube.com/watch?v=lGugiWNYFVk" TargetMode="External"/><Relationship Id="rId12" Type="http://schemas.openxmlformats.org/officeDocument/2006/relationships/hyperlink" Target="https://www.figure.ai/news/helix" TargetMode="External"/><Relationship Id="rId17" Type="http://schemas.openxmlformats.org/officeDocument/2006/relationships/image" Target="../media/image30.png"/><Relationship Id="rId2" Type="http://schemas.openxmlformats.org/officeDocument/2006/relationships/notesSlide" Target="../notesSlides/notesSlide17.xml"/><Relationship Id="rId16" Type="http://schemas.openxmlformats.org/officeDocument/2006/relationships/image" Target="../media/image29.jpeg"/><Relationship Id="rId20"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hyperlink" Target="https://www.youtube.com/shorts/0QqXQuCd2P0" TargetMode="External"/><Relationship Id="rId11" Type="http://schemas.openxmlformats.org/officeDocument/2006/relationships/hyperlink" Target="https://www.youtube.com/watch?v=BFiBZI3nqhQ" TargetMode="External"/><Relationship Id="rId5" Type="http://schemas.openxmlformats.org/officeDocument/2006/relationships/hyperlink" Target="https://www.youtube.com/watch?v=I44_zbEwz_w" TargetMode="External"/><Relationship Id="rId15" Type="http://schemas.openxmlformats.org/officeDocument/2006/relationships/image" Target="../media/image28.png"/><Relationship Id="rId10" Type="http://schemas.openxmlformats.org/officeDocument/2006/relationships/hyperlink" Target="https://www.youtube.com/watch?v=KTLAHRoH82A" TargetMode="External"/><Relationship Id="rId19" Type="http://schemas.openxmlformats.org/officeDocument/2006/relationships/image" Target="../media/image32.png"/><Relationship Id="rId4" Type="http://schemas.openxmlformats.org/officeDocument/2006/relationships/hyperlink" Target="https://www.youtube.com/watch?v=vT-NyxPUrJw" TargetMode="External"/><Relationship Id="rId9" Type="http://schemas.openxmlformats.org/officeDocument/2006/relationships/hyperlink" Target="https://www.youtube.com/watch?v=0C-LU0cnqB8" TargetMode="External"/><Relationship Id="rId14" Type="http://schemas.openxmlformats.org/officeDocument/2006/relationships/image" Target="../media/image27.jpeg"/><Relationship Id="rId22" Type="http://schemas.openxmlformats.org/officeDocument/2006/relationships/image" Target="../media/image35.jpeg"/></Relationships>
</file>

<file path=ppt/slides/_rels/slide18.xml.rels><?xml version="1.0" encoding="UTF-8" standalone="yes"?>
<Relationships xmlns="http://schemas.openxmlformats.org/package/2006/relationships"><Relationship Id="rId3" Type="http://schemas.openxmlformats.org/officeDocument/2006/relationships/hyperlink" Target="https://www.cdu.edu.au/news/ai-diagnoses-major-cancer-near-perfect-accuracy"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hyperlink" Target="https://www.thetimes.com/article/c42e8af0-ddbb-4f63-bda6-2a968915b05d?shareToken=42517e4133440299ffc5b5a166a52cfe" TargetMode="External"/><Relationship Id="rId4" Type="http://schemas.openxmlformats.org/officeDocument/2006/relationships/image" Target="../media/image36.jpeg"/></Relationships>
</file>

<file path=ppt/slides/_rels/slide19.xml.rels><?xml version="1.0" encoding="UTF-8" standalone="yes"?>
<Relationships xmlns="http://schemas.openxmlformats.org/package/2006/relationships"><Relationship Id="rId3" Type="http://schemas.openxmlformats.org/officeDocument/2006/relationships/hyperlink" Target="https://levelup.gitconnected.com/chain-of-draft-cod-is-the-new-king-of-prompting-techniques-d9dc17f12051" TargetMode="External"/><Relationship Id="rId7"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blog.google/technology/google-deepmind/gemini-model-thinking-updates-march-2025/"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youtube.com/watch?v=RxCZhltR9Cw" TargetMode="External"/><Relationship Id="rId5" Type="http://schemas.openxmlformats.org/officeDocument/2006/relationships/hyperlink" Target="https://www.rdworldonline.com/googles-gemini-2-5-pro-model-tops-lmarena-by-40-points-outperforms-competitors-in-scientific-reasoning/" TargetMode="External"/><Relationship Id="rId4" Type="http://schemas.openxmlformats.org/officeDocument/2006/relationships/hyperlink" Target="https://lmarena.ai/?leaderboard"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computerhistory/AlexNet-Source-Code"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2.jpeg"/><Relationship Id="rId5" Type="http://schemas.openxmlformats.org/officeDocument/2006/relationships/hyperlink" Target="https://www.zdnet.com/article/alexnet-the-ai-model-that-started-it-all-released-in-source-code-form-for-all-to-download/" TargetMode="External"/><Relationship Id="rId4" Type="http://schemas.openxmlformats.org/officeDocument/2006/relationships/hyperlink" Target="https://github.com/computerhistory/AlexNet-Source-Code/blob/main/README.md"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www.youtube.com/watch?v=ubWQx8ev4Rw" TargetMode="External"/><Relationship Id="rId3" Type="http://schemas.openxmlformats.org/officeDocument/2006/relationships/hyperlink" Target="https://www.linkedin.com/pulse/vibe-coding-revolutionizing-software-development-what-argomedo-5vt6e/" TargetMode="External"/><Relationship Id="rId7" Type="http://schemas.openxmlformats.org/officeDocument/2006/relationships/hyperlink" Target="https://repoprompt.com/#pricing"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3.jpeg"/><Relationship Id="rId5" Type="http://schemas.openxmlformats.org/officeDocument/2006/relationships/hyperlink" Target="https://en.wikipedia.org/wiki/Vibe_coding" TargetMode="External"/><Relationship Id="rId4" Type="http://schemas.openxmlformats.org/officeDocument/2006/relationships/hyperlink" Target="https://devclass.com/2025/03/26/the-paradox-of-vibe-coding-it-works-best-for-those-who-do-not-need-i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7"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huggingface.co/deepseek-ai/DeepSeek-V3-0324" TargetMode="External"/><Relationship Id="rId7" Type="http://schemas.openxmlformats.org/officeDocument/2006/relationships/hyperlink" Target="https://venturebeat.com/ai/deepseek-v3-now-runs-at-20-tokens-per-second-on-mac-studio-and-thats-a-nightmare-for-openai/"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reddit.com/r/LocalLLaMA/comments/1jip611/deepseek_releases_new_v3_checkpoint_v30324/?rdt=50082" TargetMode="External"/><Relationship Id="rId5" Type="http://schemas.openxmlformats.org/officeDocument/2006/relationships/hyperlink" Target="https://artificialanalysis.ai/" TargetMode="External"/><Relationship Id="rId4" Type="http://schemas.openxmlformats.org/officeDocument/2006/relationships/hyperlink" Target="https://huggingface.co/spaces/akhaliq/anychat" TargetMode="Externa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2503.12790v1"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XuH2QTAC5yI"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arxiv.org/pdf/2501.19393"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tencent.github.io/llm.hunyuan.T1/README_EN.html" TargetMode="External"/><Relationship Id="rId7"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en.wikipedia.org/wiki/Tencent"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apidog.com/blog/ollama-deep-research/" TargetMode="External"/><Relationship Id="rId7" Type="http://schemas.openxmlformats.org/officeDocument/2006/relationships/hyperlink" Target="https://brave.com/download/"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en.wikipedia.org/wiki/Brave_Search" TargetMode="External"/><Relationship Id="rId5" Type="http://schemas.openxmlformats.org/officeDocument/2006/relationships/hyperlink" Target="https://search.brave.com" TargetMode="External"/><Relationship Id="rId4" Type="http://schemas.openxmlformats.org/officeDocument/2006/relationships/hyperlink" Target="https://www.anthropic.com/engineering/claude-think-tool" TargetMode="External"/><Relationship Id="rId9" Type="http://schemas.openxmlformats.org/officeDocument/2006/relationships/hyperlink" Target="https://www.calcalistech.com/ctechnews/article/bjfztiftj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14388"/>
            <a:ext cx="44202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2.5</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Beating Deepseek R1</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V3-0324</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Training Using Quantum Computing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s1 - Simple test-time scaling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Tencent "T1" model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raising $40 Bln at a $300 Bln valuation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Ollama Deep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Claude's "Think Tool"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Claude's Search is using "Brave Search"</a:t>
            </a:r>
            <a:endParaRPr sz="1500" b="1">
              <a:solidFill>
                <a:srgbClr val="3C78D8"/>
              </a:solidFill>
              <a:latin typeface="Calibri"/>
              <a:ea typeface="Calibri"/>
              <a:cs typeface="Calibri"/>
              <a:sym typeface="Calibri"/>
            </a:endParaRPr>
          </a:p>
        </p:txBody>
      </p:sp>
      <p:sp>
        <p:nvSpPr>
          <p:cNvPr id="64" name="Google Shape;64;p15"/>
          <p:cNvSpPr txBox="1"/>
          <p:nvPr/>
        </p:nvSpPr>
        <p:spPr>
          <a:xfrm>
            <a:off x="1244875" y="-23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March 28</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596476"/>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66" name="Google Shape;66;p15"/>
          <p:cNvSpPr txBox="1"/>
          <p:nvPr/>
        </p:nvSpPr>
        <p:spPr>
          <a:xfrm>
            <a:off x="78651" y="3206820"/>
            <a:ext cx="4420200" cy="1865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The rise of the AI 'wrappers'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Liner Deep Research Agent,   Open Deep 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Kimi k1.5 - multi-modal LLM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Light-R1 - open-source training for reasoning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R1-Omni - Emotion Recognition with RL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Nemotron-H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UAE has committed $1.4 trillion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Microsoft's KBLaM - inject facts into LLM</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814400"/>
            <a:ext cx="4502400" cy="37125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Reve Image 1.0 Text-to-image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GPT-4o native image generation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Qwen2.5-VL-32B - smaller and better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Qwen2.5-Omni - See, Hear, Talk, Write - open source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real-time screen and camera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Copilot Researcher and Analyst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Grok on Telegram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Ideogram 3.0</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Hyperlight Wasm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ARC-AGI-2</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Chat2DB</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Robots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diagnose cancer with 99% accuracy</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Chain-Of-Draft - fast and cheap</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AlexNet source code released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Vibe Coding</a:t>
            </a:r>
            <a:endParaRPr sz="1500" b="1">
              <a:solidFill>
                <a:srgbClr val="3C78D8"/>
              </a:solidFill>
              <a:latin typeface="Calibri"/>
              <a:ea typeface="Calibri"/>
              <a:cs typeface="Calibri"/>
              <a:sym typeface="Calibri"/>
            </a:endParaRPr>
          </a:p>
        </p:txBody>
      </p:sp>
      <p:sp>
        <p:nvSpPr>
          <p:cNvPr id="68" name="Google Shape;68;p15"/>
          <p:cNvSpPr txBox="1"/>
          <p:nvPr/>
        </p:nvSpPr>
        <p:spPr>
          <a:xfrm>
            <a:off x="4343400" y="52850"/>
            <a:ext cx="4736100" cy="711000"/>
          </a:xfrm>
          <a:prstGeom prst="rect">
            <a:avLst/>
          </a:prstGeom>
          <a:noFill/>
          <a:ln>
            <a:noFill/>
          </a:ln>
        </p:spPr>
        <p:txBody>
          <a:bodyPr spcFirstLastPara="1" wrap="square" lIns="9125" tIns="9125" rIns="9125" bIns="9125" anchor="t" anchorCtr="0">
            <a:spAutoFit/>
          </a:bodyPr>
          <a:lstStyle/>
          <a:p>
            <a:pPr marL="228600" lvl="0" indent="-209550" algn="l" rtl="0">
              <a:spcBef>
                <a:spcPts val="0"/>
              </a:spcBef>
              <a:spcAft>
                <a:spcPts val="0"/>
              </a:spcAft>
              <a:buClr>
                <a:srgbClr val="CC0000"/>
              </a:buClr>
              <a:buSzPts val="1500"/>
              <a:buFont typeface="Calibri"/>
              <a:buChar char="●"/>
            </a:pPr>
            <a:r>
              <a:rPr lang="en" sz="1500" b="1">
                <a:solidFill>
                  <a:srgbClr val="CC0000"/>
                </a:solidFill>
                <a:latin typeface="Calibri"/>
                <a:ea typeface="Calibri"/>
                <a:cs typeface="Calibri"/>
                <a:sym typeface="Calibri"/>
              </a:rPr>
              <a:t>what used to cost $5 million now takes "a couple hours"</a:t>
            </a:r>
            <a:endParaRPr sz="1500" b="1">
              <a:solidFill>
                <a:srgbClr val="CC0000"/>
              </a:solidFill>
              <a:latin typeface="Calibri"/>
              <a:ea typeface="Calibri"/>
              <a:cs typeface="Calibri"/>
              <a:sym typeface="Calibri"/>
            </a:endParaRPr>
          </a:p>
          <a:p>
            <a:pPr marL="228600" lvl="0" indent="-209550" algn="l" rtl="0">
              <a:spcBef>
                <a:spcPts val="0"/>
              </a:spcBef>
              <a:spcAft>
                <a:spcPts val="0"/>
              </a:spcAft>
              <a:buClr>
                <a:srgbClr val="CC0000"/>
              </a:buClr>
              <a:buSzPts val="1500"/>
              <a:buFont typeface="Calibri"/>
              <a:buChar char="●"/>
            </a:pPr>
            <a:r>
              <a:rPr lang="en" sz="1500" b="1">
                <a:solidFill>
                  <a:srgbClr val="CC0000"/>
                </a:solidFill>
                <a:latin typeface="Calibri"/>
                <a:ea typeface="Calibri"/>
                <a:cs typeface="Calibri"/>
                <a:sym typeface="Calibri"/>
              </a:rPr>
              <a:t>most Nobel Prizes will be AI-enabled</a:t>
            </a:r>
            <a:endParaRPr sz="1500" b="1">
              <a:solidFill>
                <a:srgbClr val="CC0000"/>
              </a:solidFill>
              <a:latin typeface="Calibri"/>
              <a:ea typeface="Calibri"/>
              <a:cs typeface="Calibri"/>
              <a:sym typeface="Calibri"/>
            </a:endParaRPr>
          </a:p>
          <a:p>
            <a:pPr marL="457200" lvl="0" indent="0" algn="l" rtl="0">
              <a:spcBef>
                <a:spcPts val="0"/>
              </a:spcBef>
              <a:spcAft>
                <a:spcPts val="0"/>
              </a:spcAft>
              <a:buNone/>
            </a:pPr>
            <a:r>
              <a:rPr lang="en" sz="1500" b="1" i="1">
                <a:solidFill>
                  <a:srgbClr val="CC0000"/>
                </a:solidFill>
                <a:latin typeface="Calibri"/>
                <a:ea typeface="Calibri"/>
                <a:cs typeface="Calibri"/>
                <a:sym typeface="Calibri"/>
              </a:rPr>
              <a:t>-- Jared Kaplan from Anthropic</a:t>
            </a:r>
            <a:endParaRPr sz="1500" b="1" i="1">
              <a:solidFill>
                <a:srgbClr val="CC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a:solidFill>
                <a:schemeClr val="dk1"/>
              </a:solidFill>
              <a:latin typeface="Calibri"/>
              <a:ea typeface="Calibri"/>
              <a:cs typeface="Calibri"/>
              <a:sym typeface="Calibri"/>
            </a:endParaRPr>
          </a:p>
        </p:txBody>
      </p:sp>
      <p:sp>
        <p:nvSpPr>
          <p:cNvPr id="138" name="Google Shape;138;p24"/>
          <p:cNvSpPr txBox="1"/>
          <p:nvPr/>
        </p:nvSpPr>
        <p:spPr>
          <a:xfrm>
            <a:off x="55075" y="469700"/>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The rise of the AI 'wrappers'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Perplexity is raising funds at $18 Bln valuation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x6 times growth in 1 year</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https://www.youtube.com/watch?v=AEOI-y546_4</a:t>
            </a:r>
            <a:endParaRPr sz="1200">
              <a:solidFill>
                <a:srgbClr val="131313"/>
              </a:solidFill>
              <a:latin typeface="Calibri"/>
              <a:ea typeface="Calibri"/>
              <a:cs typeface="Calibri"/>
              <a:sym typeface="Calibri"/>
            </a:endParaRPr>
          </a:p>
        </p:txBody>
      </p:sp>
      <p:sp>
        <p:nvSpPr>
          <p:cNvPr id="139" name="Google Shape;139;p24"/>
          <p:cNvSpPr txBox="1"/>
          <p:nvPr/>
        </p:nvSpPr>
        <p:spPr>
          <a:xfrm>
            <a:off x="55075" y="1292800"/>
            <a:ext cx="44562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Liner Deep Research Agent</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https://getliner.com</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Free. Beats Perplexity, GPT-4.5 &amp; Gemini Deep Research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current best deep research agent on the market</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faster, better sources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https://www.youtube.com/watch?v=wG2v2BCBc2I</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It ranks #1 in OpenAI's Simple QA Benchmark</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It offers up to 10 free reports daily (compared to Google's 5)</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It aggregates sources from 50+ trusted academic sources including arXiv, PubMed, and Nature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Users can evaluate sources based on citation volume to ensure credibility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Multi-agent performance, can see sources for specific sections, can do Follow-up questions, can filter for scholarly articles only, customization options for publication date, citation quantity, and fields, source summarization feature</a:t>
            </a:r>
            <a:endParaRPr sz="1200">
              <a:solidFill>
                <a:srgbClr val="131313"/>
              </a:solidFill>
              <a:latin typeface="Calibri"/>
              <a:ea typeface="Calibri"/>
              <a:cs typeface="Calibri"/>
              <a:sym typeface="Calibri"/>
            </a:endParaRPr>
          </a:p>
        </p:txBody>
      </p:sp>
      <p:pic>
        <p:nvPicPr>
          <p:cNvPr id="140" name="Google Shape;140;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96080" y="1310551"/>
            <a:ext cx="4327926" cy="2457707"/>
          </a:xfrm>
          <a:prstGeom prst="rect">
            <a:avLst/>
          </a:prstGeom>
          <a:noFill/>
          <a:ln w="9525" cap="flat" cmpd="sng">
            <a:solidFill>
              <a:srgbClr val="FF0000"/>
            </a:solidFill>
            <a:prstDash val="solid"/>
            <a:round/>
            <a:headEnd type="none" w="sm" len="sm"/>
            <a:tailEnd type="none" w="sm" len="sm"/>
          </a:ln>
        </p:spPr>
      </p:pic>
      <p:sp>
        <p:nvSpPr>
          <p:cNvPr id="141" name="Google Shape;141;p24"/>
          <p:cNvSpPr txBox="1"/>
          <p:nvPr/>
        </p:nvSpPr>
        <p:spPr>
          <a:xfrm>
            <a:off x="55075" y="4354050"/>
            <a:ext cx="44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 Deep Search (ODS)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Use open-source LLMs, reasoning agents, web search tools</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6"/>
              </a:rPr>
              <a:t>https://arxiv.org/abs/2503.20201</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a:solidFill>
                <a:schemeClr val="dk1"/>
              </a:solidFill>
              <a:latin typeface="Calibri"/>
              <a:ea typeface="Calibri"/>
              <a:cs typeface="Calibri"/>
              <a:sym typeface="Calibri"/>
            </a:endParaRPr>
          </a:p>
        </p:txBody>
      </p:sp>
      <p:sp>
        <p:nvSpPr>
          <p:cNvPr id="147" name="Google Shape;147;p25"/>
          <p:cNvSpPr txBox="1"/>
          <p:nvPr/>
        </p:nvSpPr>
        <p:spPr>
          <a:xfrm>
            <a:off x="55075" y="2533955"/>
            <a:ext cx="4456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Light-R1 - open-source training for reasoning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suite for training long reasoning models using reproducible and cost-effective methodology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Light-R1: Curriculum SFT, DPO and RL for Long COT from Scratch and Beyond - </a:t>
            </a:r>
            <a:r>
              <a:rPr lang="en" sz="1200" u="sng">
                <a:solidFill>
                  <a:schemeClr val="hlink"/>
                </a:solidFill>
                <a:latin typeface="Calibri"/>
                <a:ea typeface="Calibri"/>
                <a:cs typeface="Calibri"/>
                <a:sym typeface="Calibri"/>
                <a:hlinkClick r:id="rId3"/>
              </a:rPr>
              <a:t>https://arxiv.org/abs/2503.10460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curriculum training progressively increases data difficulty, combined with multi-staged post-training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Light-R1-32B model, trained from Qwen2.5-32B-Instruct, outperforms DeepSeek-R1-Distill-Qwen-32B in math reasoning.</a:t>
            </a:r>
            <a:endParaRPr sz="1200">
              <a:solidFill>
                <a:schemeClr val="dk1"/>
              </a:solidFill>
              <a:latin typeface="Calibri"/>
              <a:ea typeface="Calibri"/>
              <a:cs typeface="Calibri"/>
              <a:sym typeface="Calibri"/>
            </a:endParaRPr>
          </a:p>
        </p:txBody>
      </p:sp>
      <p:pic>
        <p:nvPicPr>
          <p:cNvPr id="148" name="Google Shape;148;p2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592045" y="444275"/>
            <a:ext cx="1529000" cy="637125"/>
          </a:xfrm>
          <a:prstGeom prst="rect">
            <a:avLst/>
          </a:prstGeom>
          <a:noFill/>
          <a:ln w="9525" cap="flat" cmpd="sng">
            <a:solidFill>
              <a:srgbClr val="FF0000"/>
            </a:solidFill>
            <a:prstDash val="solid"/>
            <a:round/>
            <a:headEnd type="none" w="sm" len="sm"/>
            <a:tailEnd type="none" w="sm" len="sm"/>
          </a:ln>
        </p:spPr>
      </p:pic>
      <p:sp>
        <p:nvSpPr>
          <p:cNvPr id="149" name="Google Shape;149;p25"/>
          <p:cNvSpPr txBox="1"/>
          <p:nvPr/>
        </p:nvSpPr>
        <p:spPr>
          <a:xfrm>
            <a:off x="55075" y="444275"/>
            <a:ext cx="4456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Kimi k1.5 - multi-modal LLM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Developed by Moonshot AI, China, available via API and app</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https://kimi.ai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128K context window</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good at STEM, coding, and general reasoning.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https://arxiv.org/abs/2501.12599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Estimated 50-150 Bln params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Natively multimodal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Fast and cost-effective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https://merlio.app/blog/kimi-k1-5-ai-outperforms-gpt-4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50" name="Google Shape;150;p25"/>
          <p:cNvSpPr txBox="1"/>
          <p:nvPr/>
        </p:nvSpPr>
        <p:spPr>
          <a:xfrm>
            <a:off x="55063" y="4427034"/>
            <a:ext cx="4456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R1-Omni - Emotion Recognition with RL</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Explainable, Multimodal, with Reinforcement Learning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https://arxiv.org/abs/2503.05379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51" name="Google Shape;151;p25"/>
          <p:cNvSpPr txBox="1"/>
          <p:nvPr/>
        </p:nvSpPr>
        <p:spPr>
          <a:xfrm>
            <a:off x="4582163" y="2096575"/>
            <a:ext cx="44562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Nvidia Nemotron-H</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Family of Accurate, Efficient </a:t>
            </a:r>
            <a:r>
              <a:rPr lang="en" sz="1200" b="1">
                <a:solidFill>
                  <a:srgbClr val="3C78D8"/>
                </a:solidFill>
                <a:latin typeface="Calibri"/>
                <a:ea typeface="Calibri"/>
                <a:cs typeface="Calibri"/>
                <a:sym typeface="Calibri"/>
              </a:rPr>
              <a:t>Hybrid Mamba-Transformer Models</a:t>
            </a:r>
            <a:endParaRPr sz="1200" b="1">
              <a:solidFill>
                <a:srgbClr val="3C78D8"/>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Nemotron-H-8B Base, Instruct, VLM</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Nemotron-H-47B-Base</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Nemotron-H-56B Base, VLM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End-to-End FP8 pre-training (on 20T tokens)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https://research.nvidia.com/labs/adlr/nemotronh/?utm_source=tldrai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52" name="Google Shape;152;p25"/>
          <p:cNvSpPr txBox="1"/>
          <p:nvPr/>
        </p:nvSpPr>
        <p:spPr>
          <a:xfrm>
            <a:off x="4582163" y="4152745"/>
            <a:ext cx="44562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The </a:t>
            </a:r>
            <a:r>
              <a:rPr lang="en" sz="1200" b="1">
                <a:solidFill>
                  <a:srgbClr val="FF0000"/>
                </a:solidFill>
                <a:latin typeface="Calibri"/>
                <a:ea typeface="Calibri"/>
                <a:cs typeface="Calibri"/>
                <a:sym typeface="Calibri"/>
              </a:rPr>
              <a:t>UAE has committed $1.4 trillion</a:t>
            </a:r>
            <a:r>
              <a:rPr lang="en" sz="1200">
                <a:solidFill>
                  <a:schemeClr val="dk1"/>
                </a:solidFill>
                <a:latin typeface="Calibri"/>
                <a:ea typeface="Calibri"/>
                <a:cs typeface="Calibri"/>
                <a:sym typeface="Calibri"/>
              </a:rPr>
              <a:t> over the next decade to "substantially increase… existing investments" in artificial intelligence infrastructure, semiconductors, energy, and manufacturing</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https://www.semafor.com/article/03/24/2025/uae-pledges-1-trillion-investment-in-us-artificial-intelligence-semiconductors-energy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53" name="Google Shape;153;p25"/>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638800" y="1286550"/>
            <a:ext cx="2399574" cy="754150"/>
          </a:xfrm>
          <a:prstGeom prst="rect">
            <a:avLst/>
          </a:prstGeom>
          <a:noFill/>
          <a:ln w="9525" cap="flat" cmpd="sng">
            <a:solidFill>
              <a:srgbClr val="FF0000"/>
            </a:solidFill>
            <a:prstDash val="solid"/>
            <a:round/>
            <a:headEnd type="none" w="sm" len="sm"/>
            <a:tailEnd type="none" w="sm" len="sm"/>
          </a:ln>
        </p:spPr>
      </p:pic>
      <p:pic>
        <p:nvPicPr>
          <p:cNvPr id="154" name="Google Shape;154;p25"/>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8159850" y="3651642"/>
            <a:ext cx="878525" cy="439250"/>
          </a:xfrm>
          <a:prstGeom prst="rect">
            <a:avLst/>
          </a:prstGeom>
          <a:noFill/>
          <a:ln w="9525" cap="flat" cmpd="sng">
            <a:solidFill>
              <a:srgbClr val="FF0000"/>
            </a:solidFill>
            <a:prstDash val="solid"/>
            <a:round/>
            <a:headEnd type="none" w="sm" len="sm"/>
            <a:tailEnd type="none" w="sm" len="sm"/>
          </a:ln>
        </p:spPr>
      </p:pic>
      <p:pic>
        <p:nvPicPr>
          <p:cNvPr id="155" name="Google Shape;155;p25"/>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7136249" y="3523307"/>
            <a:ext cx="912169" cy="5727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a:t>
            </a:r>
            <a:endParaRPr sz="2000" b="1">
              <a:solidFill>
                <a:schemeClr val="dk1"/>
              </a:solidFill>
              <a:latin typeface="Calibri"/>
              <a:ea typeface="Calibri"/>
              <a:cs typeface="Calibri"/>
              <a:sym typeface="Calibri"/>
            </a:endParaRPr>
          </a:p>
        </p:txBody>
      </p:sp>
      <p:sp>
        <p:nvSpPr>
          <p:cNvPr id="161" name="Google Shape;161;p26"/>
          <p:cNvSpPr txBox="1"/>
          <p:nvPr/>
        </p:nvSpPr>
        <p:spPr>
          <a:xfrm>
            <a:off x="55075" y="444275"/>
            <a:ext cx="4456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Microsoft's KBLaM</a:t>
            </a:r>
            <a:r>
              <a:rPr lang="en" sz="1200">
                <a:solidFill>
                  <a:schemeClr val="dk1"/>
                </a:solidFill>
                <a:latin typeface="Calibri"/>
                <a:ea typeface="Calibri"/>
                <a:cs typeface="Calibri"/>
                <a:sym typeface="Calibri"/>
              </a:rPr>
              <a:t> - inject facts into LLM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KBLaM = Knowledge Base Augmented Language Model </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new way to add information directly into LLM that improves how AI handles facts, making it faster and more accurate.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Older methods were either expensive or slow, but KBLaM is efficient and easily adds new information without needing to retrain the entire AI.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also helps reduce AI's tendency to make things up, providing more reliable answers.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new approach is better than previous methods because it's faster, uses less memory, and is easier to understand.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https://www.microsoft.com/en-us/research/blog/introducing-kblam-bringing-plug-and-play-external-knowledge-to-llms/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62" name="Google Shape;162;p26"/>
          <p:cNvSpPr txBox="1"/>
          <p:nvPr/>
        </p:nvSpPr>
        <p:spPr>
          <a:xfrm>
            <a:off x="55075" y="2940023"/>
            <a:ext cx="4456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Reve Image 1.0 </a:t>
            </a:r>
            <a:r>
              <a:rPr lang="en" sz="1200">
                <a:solidFill>
                  <a:schemeClr val="dk1"/>
                </a:solidFill>
                <a:latin typeface="Calibri"/>
                <a:ea typeface="Calibri"/>
                <a:cs typeface="Calibri"/>
                <a:sym typeface="Calibri"/>
              </a:rPr>
              <a:t>- a new text-to-image AI model that topped global rankings with the codename "Halfmoon"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https://preview.reve.art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Outperforming Google's Imagen 3, Midjourney v6.1, and Recraft V3</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Natural language editing, photo uploads, and an ‘explore’ tab to view community prompts and generations</a:t>
            </a:r>
            <a:endParaRPr sz="1200">
              <a:solidFill>
                <a:schemeClr val="dk1"/>
              </a:solidFill>
              <a:latin typeface="Calibri"/>
              <a:ea typeface="Calibri"/>
              <a:cs typeface="Calibri"/>
              <a:sym typeface="Calibri"/>
            </a:endParaRPr>
          </a:p>
        </p:txBody>
      </p:sp>
      <p:pic>
        <p:nvPicPr>
          <p:cNvPr id="163" name="Google Shape;163;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57300" y="2964725"/>
            <a:ext cx="1516174" cy="774401"/>
          </a:xfrm>
          <a:prstGeom prst="rect">
            <a:avLst/>
          </a:prstGeom>
          <a:noFill/>
          <a:ln w="9525" cap="flat" cmpd="sng">
            <a:solidFill>
              <a:srgbClr val="FF0000"/>
            </a:solidFill>
            <a:prstDash val="solid"/>
            <a:round/>
            <a:headEnd type="none" w="sm" len="sm"/>
            <a:tailEnd type="none" w="sm" len="sm"/>
          </a:ln>
        </p:spPr>
      </p:pic>
      <p:sp>
        <p:nvSpPr>
          <p:cNvPr id="164" name="Google Shape;164;p26"/>
          <p:cNvSpPr txBox="1"/>
          <p:nvPr/>
        </p:nvSpPr>
        <p:spPr>
          <a:xfrm>
            <a:off x="55065" y="4135819"/>
            <a:ext cx="44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"We saved $350 million last year using AI agents"</a:t>
            </a:r>
            <a:r>
              <a:rPr lang="en" sz="1200">
                <a:solidFill>
                  <a:schemeClr val="dk1"/>
                </a:solidFill>
                <a:latin typeface="Calibri"/>
                <a:ea typeface="Calibri"/>
                <a:cs typeface="Calibri"/>
                <a:sym typeface="Calibri"/>
              </a:rPr>
              <a:t> - Dorit Zilbershot, vice president of AI experiences and innovation at </a:t>
            </a:r>
            <a:r>
              <a:rPr lang="en" sz="1200" b="1">
                <a:solidFill>
                  <a:srgbClr val="FF0000"/>
                </a:solidFill>
                <a:latin typeface="Calibri"/>
                <a:ea typeface="Calibri"/>
                <a:cs typeface="Calibri"/>
                <a:sym typeface="Calibri"/>
              </a:rPr>
              <a:t>ServiceNow</a:t>
            </a:r>
            <a:r>
              <a:rPr lang="en" sz="1200">
                <a:solidFill>
                  <a:schemeClr val="dk1"/>
                </a:solidFill>
                <a:latin typeface="Calibri"/>
                <a:ea typeface="Calibri"/>
                <a:cs typeface="Calibri"/>
                <a:sym typeface="Calibri"/>
              </a:rPr>
              <a:t>, added that "We use AI in customer service, IT support, HR processes, developer assistance, and marketing, and we are expanding its use to other areas of the company."</a:t>
            </a:r>
            <a:endParaRPr sz="1200">
              <a:solidFill>
                <a:schemeClr val="dk1"/>
              </a:solidFill>
              <a:latin typeface="Calibri"/>
              <a:ea typeface="Calibri"/>
              <a:cs typeface="Calibri"/>
              <a:sym typeface="Calibri"/>
            </a:endParaRPr>
          </a:p>
        </p:txBody>
      </p:sp>
      <p:sp>
        <p:nvSpPr>
          <p:cNvPr id="165" name="Google Shape;165;p26"/>
          <p:cNvSpPr txBox="1"/>
          <p:nvPr/>
        </p:nvSpPr>
        <p:spPr>
          <a:xfrm>
            <a:off x="4627075" y="444275"/>
            <a:ext cx="44562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OpenAI GPT-4o native image generation</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Finally ! ( OpenAI GPT-4o was first released in May 2024 )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not a separate model. Now the whole GPT-4o model is trained to understand text and images at once (it is not separate </a:t>
            </a:r>
            <a:r>
              <a:rPr lang="en" sz="1200" b="1">
                <a:solidFill>
                  <a:srgbClr val="3C78D8"/>
                </a:solidFill>
                <a:latin typeface="Calibri"/>
                <a:ea typeface="Calibri"/>
                <a:cs typeface="Calibri"/>
                <a:sym typeface="Calibri"/>
              </a:rPr>
              <a:t>DALL-E 3 </a:t>
            </a:r>
            <a:r>
              <a:rPr lang="en" sz="1200">
                <a:solidFill>
                  <a:schemeClr val="dk1"/>
                </a:solidFill>
                <a:latin typeface="Calibri"/>
                <a:ea typeface="Calibri"/>
                <a:cs typeface="Calibri"/>
                <a:sym typeface="Calibri"/>
              </a:rPr>
              <a:t>diffusion model). The model also integrates into Sora video.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Benefits: higher quality of images, accurate text in images. Can create signs, menus, invitations, infographics, historical imagery, scientific diagrams, storyboards  (consistent characters), various artistic styles and photorealism. You can iterate/refine with text and images.</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https://openai.com/index/introducing-4o-image-generation/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66" name="Google Shape;166;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567100" y="2491317"/>
            <a:ext cx="1516175" cy="8447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- 5</a:t>
            </a:r>
            <a:endParaRPr sz="2000" b="1">
              <a:solidFill>
                <a:schemeClr val="dk1"/>
              </a:solidFill>
              <a:latin typeface="Calibri"/>
              <a:ea typeface="Calibri"/>
              <a:cs typeface="Calibri"/>
              <a:sym typeface="Calibri"/>
            </a:endParaRPr>
          </a:p>
        </p:txBody>
      </p:sp>
      <p:sp>
        <p:nvSpPr>
          <p:cNvPr id="172" name="Google Shape;172;p27"/>
          <p:cNvSpPr txBox="1"/>
          <p:nvPr/>
        </p:nvSpPr>
        <p:spPr>
          <a:xfrm>
            <a:off x="52900" y="609125"/>
            <a:ext cx="44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Qwen2.5-VL-32B </a:t>
            </a:r>
            <a:r>
              <a:rPr lang="en" sz="1200">
                <a:solidFill>
                  <a:schemeClr val="dk1"/>
                </a:solidFill>
                <a:latin typeface="Calibri"/>
                <a:ea typeface="Calibri"/>
                <a:cs typeface="Calibri"/>
                <a:sym typeface="Calibri"/>
              </a:rPr>
              <a:t>- surpasses its 72B predecessor in multimodal tasks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https://qwenlm.github.io/blog/qwen2.5-vl-32b/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73" name="Google Shape;173;p27"/>
          <p:cNvSpPr txBox="1"/>
          <p:nvPr/>
        </p:nvSpPr>
        <p:spPr>
          <a:xfrm>
            <a:off x="52900" y="1607750"/>
            <a:ext cx="44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Google’s Gemini now offers real-time screen and camera</a:t>
            </a:r>
            <a:r>
              <a:rPr lang="en" sz="1200">
                <a:solidFill>
                  <a:schemeClr val="dk1"/>
                </a:solidFill>
                <a:latin typeface="Calibri"/>
                <a:ea typeface="Calibri"/>
                <a:cs typeface="Calibri"/>
                <a:sym typeface="Calibri"/>
              </a:rPr>
              <a:t> analysis for select Google One AI Premium subscribers.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Powered by “Project Astra,” the new features let Gemini read phone screens and interpret live camera feeds to answer questions instantly. </a:t>
            </a:r>
            <a:endParaRPr sz="1200">
              <a:solidFill>
                <a:schemeClr val="dk1"/>
              </a:solidFill>
              <a:latin typeface="Calibri"/>
              <a:ea typeface="Calibri"/>
              <a:cs typeface="Calibri"/>
              <a:sym typeface="Calibri"/>
            </a:endParaRPr>
          </a:p>
        </p:txBody>
      </p:sp>
      <p:sp>
        <p:nvSpPr>
          <p:cNvPr id="174" name="Google Shape;174;p27"/>
          <p:cNvSpPr txBox="1"/>
          <p:nvPr/>
        </p:nvSpPr>
        <p:spPr>
          <a:xfrm>
            <a:off x="52900" y="2631275"/>
            <a:ext cx="4456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GitHub Copilot Serves 400 Million Completion Requests a Day</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
              </a:rPr>
              <a:t>https://www.infoq.com/presentations/github-copilot/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5" name="Google Shape;175;p27"/>
          <p:cNvSpPr txBox="1"/>
          <p:nvPr/>
        </p:nvSpPr>
        <p:spPr>
          <a:xfrm>
            <a:off x="52900" y="3160850"/>
            <a:ext cx="4456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Microsoft Copilot Researcher and Analyst</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has introduced new features for its Microsoft 365 Copilot, including two advanced “deep reasoning” agents—Researcher and Analyst—as well as enhanced custom AI agent capabilities.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 leverages OpenAI’s deep research model to handle complex, multi-step tasks and integrates data from tools like Salesforce and ServiceNow.</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Analyst, based on OpenAI’s o3-mini reasoning model, uses chain-of-thought reasoning to analyze raw data, generate spreadsheets, run Python code, and create detailed reports.</a:t>
            </a:r>
            <a:endParaRPr sz="1200">
              <a:solidFill>
                <a:schemeClr val="dk1"/>
              </a:solidFill>
              <a:latin typeface="Calibri"/>
              <a:ea typeface="Calibri"/>
              <a:cs typeface="Calibri"/>
              <a:sym typeface="Calibri"/>
            </a:endParaRPr>
          </a:p>
        </p:txBody>
      </p:sp>
      <p:sp>
        <p:nvSpPr>
          <p:cNvPr id="176" name="Google Shape;176;p27"/>
          <p:cNvSpPr txBox="1"/>
          <p:nvPr/>
        </p:nvSpPr>
        <p:spPr>
          <a:xfrm>
            <a:off x="52900" y="1108438"/>
            <a:ext cx="44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Qwen2.5-Omni </a:t>
            </a:r>
            <a:r>
              <a:rPr lang="en" sz="1200">
                <a:solidFill>
                  <a:schemeClr val="dk1"/>
                </a:solidFill>
                <a:latin typeface="Calibri"/>
                <a:ea typeface="Calibri"/>
                <a:cs typeface="Calibri"/>
                <a:sym typeface="Calibri"/>
              </a:rPr>
              <a:t>- See, Hear, Talk, Write - open source</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https://qwenlm.github.io/blog/qwen2.5-omni/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77" name="Google Shape;177;p27"/>
          <p:cNvSpPr txBox="1"/>
          <p:nvPr/>
        </p:nvSpPr>
        <p:spPr>
          <a:xfrm>
            <a:off x="4609925" y="609125"/>
            <a:ext cx="4456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Grok on Telegram</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Elon Musk's AI chatbot, Grok, is now available on Telegram Premium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Offering its sarcastic assistant to over 1 billion users</a:t>
            </a:r>
            <a:endParaRPr sz="1200">
              <a:solidFill>
                <a:schemeClr val="dk1"/>
              </a:solidFill>
              <a:latin typeface="Calibri"/>
              <a:ea typeface="Calibri"/>
              <a:cs typeface="Calibri"/>
              <a:sym typeface="Calibri"/>
            </a:endParaRPr>
          </a:p>
        </p:txBody>
      </p:sp>
      <p:sp>
        <p:nvSpPr>
          <p:cNvPr id="178" name="Google Shape;178;p27"/>
          <p:cNvSpPr txBox="1"/>
          <p:nvPr/>
        </p:nvSpPr>
        <p:spPr>
          <a:xfrm>
            <a:off x="4609925" y="1249525"/>
            <a:ext cx="4456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Ideogram 3.0</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ideogram.ai - text-to-image tool, high-quality images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artwork, diagrams, and realistic photos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ideal for artists, marketers, designers, and content creators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stunning realism, creative designs, and consistent styles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https://about.ideogram.ai/3.0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https://artificialanalysis.ai/text-to-image/arena?tab=Leaderboard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79" name="Google Shape;179;p2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160126" y="2718925"/>
            <a:ext cx="3905998" cy="23073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p:nvPr/>
        </p:nvSpPr>
        <p:spPr>
          <a:xfrm>
            <a:off x="55075" y="52750"/>
            <a:ext cx="3087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Microsoft Hyperlight Wasm</a:t>
            </a:r>
            <a:endParaRPr sz="2000" b="1">
              <a:solidFill>
                <a:schemeClr val="dk1"/>
              </a:solidFill>
              <a:latin typeface="Calibri"/>
              <a:ea typeface="Calibri"/>
              <a:cs typeface="Calibri"/>
              <a:sym typeface="Calibri"/>
            </a:endParaRPr>
          </a:p>
        </p:txBody>
      </p:sp>
      <p:sp>
        <p:nvSpPr>
          <p:cNvPr id="185" name="Google Shape;185;p28"/>
          <p:cNvSpPr txBox="1"/>
          <p:nvPr/>
        </p:nvSpPr>
        <p:spPr>
          <a:xfrm>
            <a:off x="85370" y="476725"/>
            <a:ext cx="4456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Microsoft open-sourced Hyperlight Wasm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Hyperlight Wasm is a micro VM for running WebAssembly apps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Written in Rust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Apache 2.0 license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Various programming languages can target WASM.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Hyperlight Wasm can run on Linux, Windows, and macOS.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https://www.phoronix.com/news/Microsoft-Hyperlight-Wasm</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https://github.com/hyperlight-dev/hyperlight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https://opensource.microsoft.com/blog/2024/11/07/introducing-hyperlight-virtual-machine-based-security-for-functions-at-scale/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86" name="Google Shape;186;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5375" y="2386900"/>
            <a:ext cx="4456199" cy="2411310"/>
          </a:xfrm>
          <a:prstGeom prst="rect">
            <a:avLst/>
          </a:prstGeom>
          <a:noFill/>
          <a:ln w="9525" cap="flat" cmpd="sng">
            <a:solidFill>
              <a:srgbClr val="FF0000"/>
            </a:solidFill>
            <a:prstDash val="solid"/>
            <a:round/>
            <a:headEnd type="none" w="sm" len="sm"/>
            <a:tailEnd type="none" w="sm" len="sm"/>
          </a:ln>
        </p:spPr>
      </p:pic>
      <p:pic>
        <p:nvPicPr>
          <p:cNvPr id="187" name="Google Shape;187;p2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154525" y="800838"/>
            <a:ext cx="3403175" cy="10326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ARC-AGI-2</a:t>
            </a:r>
            <a:endParaRPr sz="2000" b="1">
              <a:solidFill>
                <a:schemeClr val="dk1"/>
              </a:solidFill>
              <a:latin typeface="Calibri"/>
              <a:ea typeface="Calibri"/>
              <a:cs typeface="Calibri"/>
              <a:sym typeface="Calibri"/>
            </a:endParaRPr>
          </a:p>
        </p:txBody>
      </p:sp>
      <p:sp>
        <p:nvSpPr>
          <p:cNvPr id="193" name="Google Shape;193;p29"/>
          <p:cNvSpPr txBox="1"/>
          <p:nvPr/>
        </p:nvSpPr>
        <p:spPr>
          <a:xfrm>
            <a:off x="55075" y="545900"/>
            <a:ext cx="38250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ARC-AGI-2</a:t>
            </a:r>
            <a:r>
              <a:rPr lang="en" sz="1200">
                <a:solidFill>
                  <a:srgbClr val="131313"/>
                </a:solidFill>
                <a:latin typeface="Calibri"/>
                <a:ea typeface="Calibri"/>
                <a:cs typeface="Calibri"/>
                <a:sym typeface="Calibri"/>
              </a:rPr>
              <a:t> by Arc Prize Foundation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https://arcprize.org/blog/announcing-arc-agi-2-and-arc-prize-2025</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https://techcrunch.com/2025/03/24/a-new-challenging-agi-test-stumps-most-ai-models/</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In 2019, François Chollet - creator of Keras (front-end for TensorFlow used by 2.5 Mln developers), published "</a:t>
            </a:r>
            <a:r>
              <a:rPr lang="en" sz="1200" b="1">
                <a:solidFill>
                  <a:srgbClr val="FF0000"/>
                </a:solidFill>
                <a:latin typeface="Calibri"/>
                <a:ea typeface="Calibri"/>
                <a:cs typeface="Calibri"/>
                <a:sym typeface="Calibri"/>
              </a:rPr>
              <a:t>On the Measure of Intelligence</a:t>
            </a:r>
            <a:r>
              <a:rPr lang="en" sz="1200">
                <a:solidFill>
                  <a:srgbClr val="131313"/>
                </a:solidFill>
                <a:latin typeface="Calibri"/>
                <a:ea typeface="Calibri"/>
                <a:cs typeface="Calibri"/>
                <a:sym typeface="Calibri"/>
              </a:rPr>
              <a:t>" where he introduced the "</a:t>
            </a:r>
            <a:r>
              <a:rPr lang="en" sz="1200" b="1">
                <a:solidFill>
                  <a:srgbClr val="3C78D8"/>
                </a:solidFill>
                <a:latin typeface="Calibri"/>
                <a:ea typeface="Calibri"/>
                <a:cs typeface="Calibri"/>
                <a:sym typeface="Calibri"/>
              </a:rPr>
              <a:t>Abstract and Reasoning Corpus for Artificial General Intelligence</a:t>
            </a:r>
            <a:r>
              <a:rPr lang="en" sz="1200">
                <a:solidFill>
                  <a:srgbClr val="131313"/>
                </a:solidFill>
                <a:latin typeface="Calibri"/>
                <a:ea typeface="Calibri"/>
                <a:cs typeface="Calibri"/>
                <a:sym typeface="Calibri"/>
              </a:rPr>
              <a:t>" (ARC-AGI) benchmark to measure intelligence.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AGI (</a:t>
            </a:r>
            <a:r>
              <a:rPr lang="en" sz="1200" b="1">
                <a:solidFill>
                  <a:srgbClr val="3C78D8"/>
                </a:solidFill>
                <a:latin typeface="Calibri"/>
                <a:ea typeface="Calibri"/>
                <a:cs typeface="Calibri"/>
                <a:sym typeface="Calibri"/>
              </a:rPr>
              <a:t>Artificial General Intelligence</a:t>
            </a:r>
            <a:r>
              <a:rPr lang="en" sz="1200">
                <a:solidFill>
                  <a:srgbClr val="131313"/>
                </a:solidFill>
                <a:latin typeface="Calibri"/>
                <a:ea typeface="Calibri"/>
                <a:cs typeface="Calibri"/>
                <a:sym typeface="Calibri"/>
              </a:rPr>
              <a:t>) is a system that can efficiently acquire new skills outside of its training data.</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Intelligence is measured by the efficiency of skill-acquisition on unknown tasks. Simply, how quickly can you learn new skills?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ARC  when scores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ARC2 - now, scores, ! Mln prize</a:t>
            </a:r>
            <a:endParaRPr sz="1200">
              <a:solidFill>
                <a:srgbClr val="131313"/>
              </a:solidFill>
              <a:latin typeface="Calibri"/>
              <a:ea typeface="Calibri"/>
              <a:cs typeface="Calibri"/>
              <a:sym typeface="Calibri"/>
            </a:endParaRPr>
          </a:p>
        </p:txBody>
      </p:sp>
      <p:pic>
        <p:nvPicPr>
          <p:cNvPr id="194" name="Google Shape;194;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72375" y="3889100"/>
            <a:ext cx="1205800" cy="1205800"/>
          </a:xfrm>
          <a:prstGeom prst="rect">
            <a:avLst/>
          </a:prstGeom>
          <a:noFill/>
          <a:ln>
            <a:noFill/>
          </a:ln>
        </p:spPr>
      </p:pic>
      <p:pic>
        <p:nvPicPr>
          <p:cNvPr id="195" name="Google Shape;195;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71750" y="2828526"/>
            <a:ext cx="3990600" cy="2244724"/>
          </a:xfrm>
          <a:prstGeom prst="rect">
            <a:avLst/>
          </a:prstGeom>
          <a:noFill/>
          <a:ln>
            <a:noFill/>
          </a:ln>
        </p:spPr>
      </p:pic>
      <p:pic>
        <p:nvPicPr>
          <p:cNvPr id="196" name="Google Shape;196;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045675" y="-1"/>
            <a:ext cx="5156396" cy="27891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p:nvPr/>
        </p:nvSpPr>
        <p:spPr>
          <a:xfrm>
            <a:off x="55075" y="52750"/>
            <a:ext cx="1601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Chat2DB</a:t>
            </a:r>
            <a:endParaRPr sz="2000" b="1">
              <a:solidFill>
                <a:schemeClr val="dk1"/>
              </a:solidFill>
              <a:latin typeface="Calibri"/>
              <a:ea typeface="Calibri"/>
              <a:cs typeface="Calibri"/>
              <a:sym typeface="Calibri"/>
            </a:endParaRPr>
          </a:p>
        </p:txBody>
      </p:sp>
      <p:sp>
        <p:nvSpPr>
          <p:cNvPr id="202" name="Google Shape;202;p30"/>
          <p:cNvSpPr txBox="1"/>
          <p:nvPr/>
        </p:nvSpPr>
        <p:spPr>
          <a:xfrm>
            <a:off x="105700" y="552800"/>
            <a:ext cx="4456200" cy="283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Chat2DB</a:t>
            </a:r>
            <a:r>
              <a:rPr lang="en" sz="1200">
                <a:solidFill>
                  <a:schemeClr val="dk1"/>
                </a:solidFill>
                <a:latin typeface="Calibri"/>
                <a:ea typeface="Calibri"/>
                <a:cs typeface="Calibri"/>
                <a:sym typeface="Calibri"/>
              </a:rPr>
              <a:t> </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3"/>
              </a:rPr>
              <a:t>https://chat2db.ai</a:t>
            </a: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4"/>
              </a:rPr>
              <a:t>https://github.com/CodePhiliaX/Chat2DB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AI-powered DB management tool and SQL client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Natural language for table creation, test data generation, SQL query generation, automatic SQL formatting, debugging, query refinement and schema exploration, data visualization, AI-powered BI dashboards and auto-generated charts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integrates AI models like Claude 3.7 Sonnet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MySQL, PostgreSQL, SQLite, BigQuery,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assistant for natural language interaction for tasks like </a:t>
            </a:r>
            <a:endParaRPr sz="1200" b="1">
              <a:solidFill>
                <a:srgbClr val="3C78D8"/>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https://www.geeky-gadgets.com/chat2db-ai-database-management-tool/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https://www.reddit.com/r/selfhosted/comments/1hhnv3z/i_built_an_aipowered_database_management_tool/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https://www.youtube.com/watch?v=QAOSpMbg7yk</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https://www.youtube.com/watch?v=Nmxozp7FyvM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https://www.youtube.com/watch?v=kz3AysTvEYE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https://www.skool.com/data-alchemy/open-source-chat2db-talk-to-your-relational-db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03" name="Google Shape;203;p30"/>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63675" y="152400"/>
            <a:ext cx="4137032" cy="48386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p:nvPr/>
        </p:nvSpPr>
        <p:spPr>
          <a:xfrm>
            <a:off x="33157" y="27693"/>
            <a:ext cx="966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Robots</a:t>
            </a:r>
            <a:endParaRPr sz="2000" b="1">
              <a:solidFill>
                <a:schemeClr val="dk1"/>
              </a:solidFill>
              <a:latin typeface="Calibri"/>
              <a:ea typeface="Calibri"/>
              <a:cs typeface="Calibri"/>
              <a:sym typeface="Calibri"/>
            </a:endParaRPr>
          </a:p>
        </p:txBody>
      </p:sp>
      <p:sp>
        <p:nvSpPr>
          <p:cNvPr id="209" name="Google Shape;209;p31"/>
          <p:cNvSpPr txBox="1"/>
          <p:nvPr/>
        </p:nvSpPr>
        <p:spPr>
          <a:xfrm>
            <a:off x="55075" y="378900"/>
            <a:ext cx="3909900" cy="4543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Robots are About to Have Their iPhone Moment.</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Humanoid robots represent one of the largest economic opportunities in human history ($60 Trillion Market).</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In 2029 the humanoid robots will be in every home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Price $300/month (40¢ per hour)</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Solving the workforce shortages.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New cheaper and better robots every year</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Chinese Robots, short robots, back-flips, ...</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https://www.youtube.com/watch?v=s0s2j35KBWA</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Review of several robots:</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4"/>
              </a:rPr>
              <a:t>https://www.youtube.com/watch?v=vT-NyxPUrJw</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b="1">
                <a:solidFill>
                  <a:srgbClr val="3C78D8"/>
                </a:solidFill>
                <a:latin typeface="Calibri"/>
                <a:ea typeface="Calibri"/>
                <a:cs typeface="Calibri"/>
                <a:sym typeface="Calibri"/>
              </a:rPr>
              <a:t>Atlas Robot (can do flips)</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5"/>
              </a:rPr>
              <a:t>https://www.youtube.com/watch?v=I44_zbEwz_w</a:t>
            </a:r>
            <a:r>
              <a:rPr lang="en" sz="900">
                <a:solidFill>
                  <a:srgbClr val="131313"/>
                </a:solidFill>
                <a:latin typeface="Calibri"/>
                <a:ea typeface="Calibri"/>
                <a:cs typeface="Calibri"/>
                <a:sym typeface="Calibri"/>
              </a:rPr>
              <a:t> </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6"/>
              </a:rPr>
              <a:t>https://www.youtube.com/shorts/0QqXQuCd2P0</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b="1">
                <a:solidFill>
                  <a:srgbClr val="3C78D8"/>
                </a:solidFill>
                <a:latin typeface="Calibri"/>
                <a:ea typeface="Calibri"/>
                <a:cs typeface="Calibri"/>
                <a:sym typeface="Calibri"/>
              </a:rPr>
              <a:t>Apollo Robot working at Mercedes</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7"/>
              </a:rPr>
              <a:t>https://www.youtube.com/watch?v=lGugiWNYFVk</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b="1">
                <a:solidFill>
                  <a:srgbClr val="3C78D8"/>
                </a:solidFill>
                <a:latin typeface="Calibri"/>
                <a:ea typeface="Calibri"/>
                <a:cs typeface="Calibri"/>
                <a:sym typeface="Calibri"/>
              </a:rPr>
              <a:t>Neo Gamma by 1X Technologies (Norway)</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8"/>
              </a:rPr>
              <a:t>https://www.youtube.com/shorts/EdIAA1zROiA</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b="1">
                <a:solidFill>
                  <a:srgbClr val="3C78D8"/>
                </a:solidFill>
                <a:latin typeface="Calibri"/>
                <a:ea typeface="Calibri"/>
                <a:cs typeface="Calibri"/>
                <a:sym typeface="Calibri"/>
              </a:rPr>
              <a:t>Unitree G1 Robot (China: Kungfu, flips, kick-up, ...)</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9"/>
              </a:rPr>
              <a:t>https://www.youtube.com/watch?v=0C-LU0cnqB8</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b="1">
                <a:solidFill>
                  <a:srgbClr val="3C78D8"/>
                </a:solidFill>
                <a:latin typeface="Calibri"/>
                <a:ea typeface="Calibri"/>
                <a:cs typeface="Calibri"/>
                <a:sym typeface="Calibri"/>
              </a:rPr>
              <a:t>Tesla Bot gen 3</a:t>
            </a:r>
            <a:r>
              <a:rPr lang="en" sz="1200">
                <a:solidFill>
                  <a:srgbClr val="131313"/>
                </a:solidFill>
                <a:latin typeface="Calibri"/>
                <a:ea typeface="Calibri"/>
                <a:cs typeface="Calibri"/>
                <a:sym typeface="Calibri"/>
              </a:rPr>
              <a:t> ($2,579 !)</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10"/>
              </a:rPr>
              <a:t>https://www.youtube.com/watch?v=KTLAHRoH82A</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a:t>
            </a:r>
            <a:r>
              <a:rPr lang="en" sz="1200" b="1">
                <a:solidFill>
                  <a:srgbClr val="3C78D8"/>
                </a:solidFill>
                <a:latin typeface="Calibri"/>
                <a:ea typeface="Calibri"/>
                <a:cs typeface="Calibri"/>
                <a:sym typeface="Calibri"/>
              </a:rPr>
              <a:t>Nvidia Isaac GROOT N1</a:t>
            </a:r>
            <a:r>
              <a:rPr lang="en" sz="1200">
                <a:solidFill>
                  <a:srgbClr val="131313"/>
                </a:solidFill>
                <a:latin typeface="Calibri"/>
                <a:ea typeface="Calibri"/>
                <a:cs typeface="Calibri"/>
                <a:sym typeface="Calibri"/>
              </a:rPr>
              <a:t> - a foundation model for humanoid robots</a:t>
            </a:r>
            <a:br>
              <a:rPr lang="en" sz="12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11"/>
              </a:rPr>
              <a:t>https://www.youtube.com/watch?v=BFiBZI3nqhQ</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b="1">
                <a:solidFill>
                  <a:srgbClr val="3C78D8"/>
                </a:solidFill>
                <a:latin typeface="Calibri"/>
                <a:ea typeface="Calibri"/>
                <a:cs typeface="Calibri"/>
                <a:sym typeface="Calibri"/>
              </a:rPr>
              <a:t>Figure AI Helix</a:t>
            </a:r>
            <a:r>
              <a:rPr lang="en" sz="1200">
                <a:solidFill>
                  <a:srgbClr val="131313"/>
                </a:solidFill>
                <a:latin typeface="Calibri"/>
                <a:ea typeface="Calibri"/>
                <a:cs typeface="Calibri"/>
                <a:sym typeface="Calibri"/>
              </a:rPr>
              <a:t> - a Vision-Language-Action model</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12"/>
              </a:rPr>
              <a:t>https://www.figure.ai/news/helix</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pic>
        <p:nvPicPr>
          <p:cNvPr id="210" name="Google Shape;210;p31"/>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4251400" y="52750"/>
            <a:ext cx="2411425" cy="1354923"/>
          </a:xfrm>
          <a:prstGeom prst="rect">
            <a:avLst/>
          </a:prstGeom>
          <a:noFill/>
          <a:ln w="9525" cap="flat" cmpd="sng">
            <a:solidFill>
              <a:srgbClr val="FF0000"/>
            </a:solidFill>
            <a:prstDash val="solid"/>
            <a:round/>
            <a:headEnd type="none" w="sm" len="sm"/>
            <a:tailEnd type="none" w="sm" len="sm"/>
          </a:ln>
        </p:spPr>
      </p:pic>
      <p:pic>
        <p:nvPicPr>
          <p:cNvPr id="211" name="Google Shape;211;p31"/>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5699150" y="1755050"/>
            <a:ext cx="2400672" cy="1350400"/>
          </a:xfrm>
          <a:prstGeom prst="rect">
            <a:avLst/>
          </a:prstGeom>
          <a:noFill/>
          <a:ln w="9525" cap="flat" cmpd="sng">
            <a:solidFill>
              <a:srgbClr val="FF0000"/>
            </a:solidFill>
            <a:prstDash val="solid"/>
            <a:round/>
            <a:headEnd type="none" w="sm" len="sm"/>
            <a:tailEnd type="none" w="sm" len="sm"/>
          </a:ln>
        </p:spPr>
      </p:pic>
      <p:pic>
        <p:nvPicPr>
          <p:cNvPr id="212" name="Google Shape;212;p31"/>
          <p:cNvPicPr preferRelativeResize="0"/>
          <p:nvPr/>
        </p:nvPicPr>
        <p:blipFill>
          <a:blip r:embed="rId15" cstate="email">
            <a:alphaModFix/>
            <a:extLst>
              <a:ext uri="{28A0092B-C50C-407E-A947-70E740481C1C}">
                <a14:useLocalDpi xmlns:a14="http://schemas.microsoft.com/office/drawing/2010/main"/>
              </a:ext>
            </a:extLst>
          </a:blip>
          <a:stretch>
            <a:fillRect/>
          </a:stretch>
        </p:blipFill>
        <p:spPr>
          <a:xfrm>
            <a:off x="7851883" y="52750"/>
            <a:ext cx="1245917" cy="1348700"/>
          </a:xfrm>
          <a:prstGeom prst="rect">
            <a:avLst/>
          </a:prstGeom>
          <a:noFill/>
          <a:ln w="9525" cap="flat" cmpd="sng">
            <a:solidFill>
              <a:srgbClr val="FF0000"/>
            </a:solidFill>
            <a:prstDash val="solid"/>
            <a:round/>
            <a:headEnd type="none" w="sm" len="sm"/>
            <a:tailEnd type="none" w="sm" len="sm"/>
          </a:ln>
        </p:spPr>
      </p:pic>
      <p:pic>
        <p:nvPicPr>
          <p:cNvPr id="213" name="Google Shape;213;p31"/>
          <p:cNvPicPr preferRelativeResize="0"/>
          <p:nvPr/>
        </p:nvPicPr>
        <p:blipFill rotWithShape="1">
          <a:blip r:embed="rId16" cstate="email">
            <a:alphaModFix/>
            <a:extLst>
              <a:ext uri="{28A0092B-C50C-407E-A947-70E740481C1C}">
                <a14:useLocalDpi xmlns:a14="http://schemas.microsoft.com/office/drawing/2010/main"/>
              </a:ext>
            </a:extLst>
          </a:blip>
          <a:srcRect/>
          <a:stretch/>
        </p:blipFill>
        <p:spPr>
          <a:xfrm>
            <a:off x="8154125" y="1759203"/>
            <a:ext cx="931200" cy="1350400"/>
          </a:xfrm>
          <a:prstGeom prst="rect">
            <a:avLst/>
          </a:prstGeom>
          <a:noFill/>
          <a:ln w="9525" cap="flat" cmpd="sng">
            <a:solidFill>
              <a:srgbClr val="FF0000"/>
            </a:solidFill>
            <a:prstDash val="solid"/>
            <a:round/>
            <a:headEnd type="none" w="sm" len="sm"/>
            <a:tailEnd type="none" w="sm" len="sm"/>
          </a:ln>
        </p:spPr>
      </p:pic>
      <p:sp>
        <p:nvSpPr>
          <p:cNvPr id="214" name="Google Shape;214;p31"/>
          <p:cNvSpPr txBox="1"/>
          <p:nvPr/>
        </p:nvSpPr>
        <p:spPr>
          <a:xfrm>
            <a:off x="5689463" y="1456875"/>
            <a:ext cx="747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Atlas</a:t>
            </a:r>
            <a:endParaRPr sz="1200">
              <a:solidFill>
                <a:srgbClr val="131313"/>
              </a:solidFill>
              <a:latin typeface="Calibri"/>
              <a:ea typeface="Calibri"/>
              <a:cs typeface="Calibri"/>
              <a:sym typeface="Calibri"/>
            </a:endParaRPr>
          </a:p>
        </p:txBody>
      </p:sp>
      <p:sp>
        <p:nvSpPr>
          <p:cNvPr id="215" name="Google Shape;215;p31"/>
          <p:cNvSpPr txBox="1"/>
          <p:nvPr/>
        </p:nvSpPr>
        <p:spPr>
          <a:xfrm>
            <a:off x="8147311" y="1455284"/>
            <a:ext cx="747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Apollo</a:t>
            </a:r>
            <a:endParaRPr sz="1200">
              <a:solidFill>
                <a:srgbClr val="131313"/>
              </a:solidFill>
              <a:latin typeface="Calibri"/>
              <a:ea typeface="Calibri"/>
              <a:cs typeface="Calibri"/>
              <a:sym typeface="Calibri"/>
            </a:endParaRPr>
          </a:p>
        </p:txBody>
      </p:sp>
      <p:sp>
        <p:nvSpPr>
          <p:cNvPr id="216" name="Google Shape;216;p31"/>
          <p:cNvSpPr txBox="1"/>
          <p:nvPr/>
        </p:nvSpPr>
        <p:spPr>
          <a:xfrm>
            <a:off x="6607163" y="3151145"/>
            <a:ext cx="747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Neo</a:t>
            </a:r>
            <a:endParaRPr sz="1200">
              <a:solidFill>
                <a:srgbClr val="131313"/>
              </a:solidFill>
              <a:latin typeface="Calibri"/>
              <a:ea typeface="Calibri"/>
              <a:cs typeface="Calibri"/>
              <a:sym typeface="Calibri"/>
            </a:endParaRPr>
          </a:p>
        </p:txBody>
      </p:sp>
      <p:sp>
        <p:nvSpPr>
          <p:cNvPr id="217" name="Google Shape;217;p31"/>
          <p:cNvSpPr txBox="1"/>
          <p:nvPr/>
        </p:nvSpPr>
        <p:spPr>
          <a:xfrm>
            <a:off x="8154125" y="3136492"/>
            <a:ext cx="9312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Unitree G1</a:t>
            </a:r>
            <a:endParaRPr sz="1200">
              <a:solidFill>
                <a:srgbClr val="131313"/>
              </a:solidFill>
              <a:latin typeface="Calibri"/>
              <a:ea typeface="Calibri"/>
              <a:cs typeface="Calibri"/>
              <a:sym typeface="Calibri"/>
            </a:endParaRPr>
          </a:p>
        </p:txBody>
      </p:sp>
      <p:pic>
        <p:nvPicPr>
          <p:cNvPr id="218" name="Google Shape;218;p31"/>
          <p:cNvPicPr preferRelativeResize="0"/>
          <p:nvPr/>
        </p:nvPicPr>
        <p:blipFill>
          <a:blip r:embed="rId17" cstate="email">
            <a:alphaModFix/>
            <a:extLst>
              <a:ext uri="{28A0092B-C50C-407E-A947-70E740481C1C}">
                <a14:useLocalDpi xmlns:a14="http://schemas.microsoft.com/office/drawing/2010/main"/>
              </a:ext>
            </a:extLst>
          </a:blip>
          <a:stretch>
            <a:fillRect/>
          </a:stretch>
        </p:blipFill>
        <p:spPr>
          <a:xfrm>
            <a:off x="4828450" y="3485432"/>
            <a:ext cx="1108375" cy="880064"/>
          </a:xfrm>
          <a:prstGeom prst="rect">
            <a:avLst/>
          </a:prstGeom>
          <a:noFill/>
          <a:ln w="9525" cap="flat" cmpd="sng">
            <a:solidFill>
              <a:srgbClr val="FF0000"/>
            </a:solidFill>
            <a:prstDash val="solid"/>
            <a:round/>
            <a:headEnd type="none" w="sm" len="sm"/>
            <a:tailEnd type="none" w="sm" len="sm"/>
          </a:ln>
        </p:spPr>
      </p:pic>
      <p:sp>
        <p:nvSpPr>
          <p:cNvPr id="219" name="Google Shape;219;p31"/>
          <p:cNvSpPr txBox="1"/>
          <p:nvPr/>
        </p:nvSpPr>
        <p:spPr>
          <a:xfrm>
            <a:off x="5008688" y="4427072"/>
            <a:ext cx="747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Tesla</a:t>
            </a:r>
            <a:endParaRPr sz="1200">
              <a:solidFill>
                <a:srgbClr val="131313"/>
              </a:solidFill>
              <a:latin typeface="Calibri"/>
              <a:ea typeface="Calibri"/>
              <a:cs typeface="Calibri"/>
              <a:sym typeface="Calibri"/>
            </a:endParaRPr>
          </a:p>
        </p:txBody>
      </p:sp>
      <p:pic>
        <p:nvPicPr>
          <p:cNvPr id="220" name="Google Shape;220;p31"/>
          <p:cNvPicPr preferRelativeResize="0"/>
          <p:nvPr/>
        </p:nvPicPr>
        <p:blipFill>
          <a:blip r:embed="rId18" cstate="email">
            <a:alphaModFix/>
            <a:extLst>
              <a:ext uri="{28A0092B-C50C-407E-A947-70E740481C1C}">
                <a14:useLocalDpi xmlns:a14="http://schemas.microsoft.com/office/drawing/2010/main"/>
              </a:ext>
            </a:extLst>
          </a:blip>
          <a:stretch>
            <a:fillRect/>
          </a:stretch>
        </p:blipFill>
        <p:spPr>
          <a:xfrm>
            <a:off x="6009901" y="3484665"/>
            <a:ext cx="931199" cy="881573"/>
          </a:xfrm>
          <a:prstGeom prst="rect">
            <a:avLst/>
          </a:prstGeom>
          <a:noFill/>
          <a:ln w="9525" cap="flat" cmpd="sng">
            <a:solidFill>
              <a:srgbClr val="FF0000"/>
            </a:solidFill>
            <a:prstDash val="solid"/>
            <a:round/>
            <a:headEnd type="none" w="sm" len="sm"/>
            <a:tailEnd type="none" w="sm" len="sm"/>
          </a:ln>
        </p:spPr>
      </p:pic>
      <p:sp>
        <p:nvSpPr>
          <p:cNvPr id="221" name="Google Shape;221;p31"/>
          <p:cNvSpPr txBox="1"/>
          <p:nvPr/>
        </p:nvSpPr>
        <p:spPr>
          <a:xfrm>
            <a:off x="6007950" y="4427075"/>
            <a:ext cx="9312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100">
                <a:solidFill>
                  <a:srgbClr val="131313"/>
                </a:solidFill>
                <a:latin typeface="Calibri"/>
                <a:ea typeface="Calibri"/>
                <a:cs typeface="Calibri"/>
                <a:sym typeface="Calibri"/>
              </a:rPr>
              <a:t>Nvidia Isaac</a:t>
            </a:r>
            <a:br>
              <a:rPr lang="en" sz="1100">
                <a:solidFill>
                  <a:srgbClr val="131313"/>
                </a:solidFill>
                <a:latin typeface="Calibri"/>
                <a:ea typeface="Calibri"/>
                <a:cs typeface="Calibri"/>
                <a:sym typeface="Calibri"/>
              </a:rPr>
            </a:br>
            <a:r>
              <a:rPr lang="en" sz="1100">
                <a:solidFill>
                  <a:srgbClr val="131313"/>
                </a:solidFill>
                <a:latin typeface="Calibri"/>
                <a:ea typeface="Calibri"/>
                <a:cs typeface="Calibri"/>
                <a:sym typeface="Calibri"/>
              </a:rPr>
              <a:t>GROOT N1</a:t>
            </a:r>
            <a:endParaRPr sz="1100">
              <a:solidFill>
                <a:srgbClr val="131313"/>
              </a:solidFill>
              <a:latin typeface="Calibri"/>
              <a:ea typeface="Calibri"/>
              <a:cs typeface="Calibri"/>
              <a:sym typeface="Calibri"/>
            </a:endParaRPr>
          </a:p>
        </p:txBody>
      </p:sp>
      <p:pic>
        <p:nvPicPr>
          <p:cNvPr id="222" name="Google Shape;222;p31"/>
          <p:cNvPicPr preferRelativeResize="0"/>
          <p:nvPr/>
        </p:nvPicPr>
        <p:blipFill>
          <a:blip r:embed="rId19" cstate="email">
            <a:alphaModFix/>
            <a:extLst>
              <a:ext uri="{28A0092B-C50C-407E-A947-70E740481C1C}">
                <a14:useLocalDpi xmlns:a14="http://schemas.microsoft.com/office/drawing/2010/main"/>
              </a:ext>
            </a:extLst>
          </a:blip>
          <a:stretch>
            <a:fillRect/>
          </a:stretch>
        </p:blipFill>
        <p:spPr>
          <a:xfrm>
            <a:off x="6675142" y="51050"/>
            <a:ext cx="1108394" cy="1350400"/>
          </a:xfrm>
          <a:prstGeom prst="rect">
            <a:avLst/>
          </a:prstGeom>
          <a:noFill/>
          <a:ln w="9525" cap="flat" cmpd="sng">
            <a:solidFill>
              <a:srgbClr val="FF0000"/>
            </a:solidFill>
            <a:prstDash val="solid"/>
            <a:round/>
            <a:headEnd type="none" w="sm" len="sm"/>
            <a:tailEnd type="none" w="sm" len="sm"/>
          </a:ln>
        </p:spPr>
      </p:pic>
      <p:pic>
        <p:nvPicPr>
          <p:cNvPr id="223" name="Google Shape;223;p31"/>
          <p:cNvPicPr preferRelativeResize="0"/>
          <p:nvPr/>
        </p:nvPicPr>
        <p:blipFill>
          <a:blip r:embed="rId20" cstate="email">
            <a:alphaModFix/>
            <a:extLst>
              <a:ext uri="{28A0092B-C50C-407E-A947-70E740481C1C}">
                <a14:useLocalDpi xmlns:a14="http://schemas.microsoft.com/office/drawing/2010/main"/>
              </a:ext>
            </a:extLst>
          </a:blip>
          <a:stretch>
            <a:fillRect/>
          </a:stretch>
        </p:blipFill>
        <p:spPr>
          <a:xfrm>
            <a:off x="8681112" y="87389"/>
            <a:ext cx="382300" cy="382300"/>
          </a:xfrm>
          <a:prstGeom prst="rect">
            <a:avLst/>
          </a:prstGeom>
          <a:noFill/>
          <a:ln>
            <a:noFill/>
          </a:ln>
        </p:spPr>
      </p:pic>
      <p:pic>
        <p:nvPicPr>
          <p:cNvPr id="224" name="Google Shape;224;p31"/>
          <p:cNvPicPr preferRelativeResize="0"/>
          <p:nvPr/>
        </p:nvPicPr>
        <p:blipFill>
          <a:blip r:embed="rId21" cstate="email">
            <a:alphaModFix/>
            <a:extLst>
              <a:ext uri="{28A0092B-C50C-407E-A947-70E740481C1C}">
                <a14:useLocalDpi xmlns:a14="http://schemas.microsoft.com/office/drawing/2010/main"/>
              </a:ext>
            </a:extLst>
          </a:blip>
          <a:stretch>
            <a:fillRect/>
          </a:stretch>
        </p:blipFill>
        <p:spPr>
          <a:xfrm>
            <a:off x="7306275" y="3423818"/>
            <a:ext cx="1791525" cy="1003250"/>
          </a:xfrm>
          <a:prstGeom prst="rect">
            <a:avLst/>
          </a:prstGeom>
          <a:noFill/>
          <a:ln w="9525" cap="flat" cmpd="sng">
            <a:solidFill>
              <a:srgbClr val="FF0000"/>
            </a:solidFill>
            <a:prstDash val="solid"/>
            <a:round/>
            <a:headEnd type="none" w="sm" len="sm"/>
            <a:tailEnd type="none" w="sm" len="sm"/>
          </a:ln>
        </p:spPr>
      </p:pic>
      <p:sp>
        <p:nvSpPr>
          <p:cNvPr id="225" name="Google Shape;225;p31"/>
          <p:cNvSpPr txBox="1"/>
          <p:nvPr/>
        </p:nvSpPr>
        <p:spPr>
          <a:xfrm>
            <a:off x="7736438" y="4511303"/>
            <a:ext cx="9312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side flip</a:t>
            </a:r>
            <a:endParaRPr sz="1200">
              <a:solidFill>
                <a:srgbClr val="131313"/>
              </a:solidFill>
              <a:latin typeface="Calibri"/>
              <a:ea typeface="Calibri"/>
              <a:cs typeface="Calibri"/>
              <a:sym typeface="Calibri"/>
            </a:endParaRPr>
          </a:p>
        </p:txBody>
      </p:sp>
      <p:pic>
        <p:nvPicPr>
          <p:cNvPr id="226" name="Google Shape;226;p31"/>
          <p:cNvPicPr preferRelativeResize="0"/>
          <p:nvPr/>
        </p:nvPicPr>
        <p:blipFill>
          <a:blip r:embed="rId22" cstate="email">
            <a:alphaModFix/>
            <a:extLst>
              <a:ext uri="{28A0092B-C50C-407E-A947-70E740481C1C}">
                <a14:useLocalDpi xmlns:a14="http://schemas.microsoft.com/office/drawing/2010/main"/>
              </a:ext>
            </a:extLst>
          </a:blip>
          <a:stretch>
            <a:fillRect/>
          </a:stretch>
        </p:blipFill>
        <p:spPr>
          <a:xfrm>
            <a:off x="4049695" y="1788075"/>
            <a:ext cx="1564581" cy="880075"/>
          </a:xfrm>
          <a:prstGeom prst="rect">
            <a:avLst/>
          </a:prstGeom>
          <a:noFill/>
          <a:ln>
            <a:noFill/>
          </a:ln>
        </p:spPr>
      </p:pic>
      <p:sp>
        <p:nvSpPr>
          <p:cNvPr id="227" name="Google Shape;227;p31"/>
          <p:cNvSpPr txBox="1"/>
          <p:nvPr/>
        </p:nvSpPr>
        <p:spPr>
          <a:xfrm>
            <a:off x="4366378" y="2705075"/>
            <a:ext cx="9312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Figure Helix</a:t>
            </a:r>
            <a:endParaRPr sz="1200">
              <a:solidFill>
                <a:srgbClr val="131313"/>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2"/>
          <p:cNvSpPr txBox="1"/>
          <p:nvPr/>
        </p:nvSpPr>
        <p:spPr>
          <a:xfrm>
            <a:off x="55075" y="52750"/>
            <a:ext cx="445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diagnose cancer with 99% accuracy</a:t>
            </a:r>
            <a:endParaRPr sz="2000" b="1">
              <a:solidFill>
                <a:schemeClr val="dk1"/>
              </a:solidFill>
              <a:latin typeface="Calibri"/>
              <a:ea typeface="Calibri"/>
              <a:cs typeface="Calibri"/>
              <a:sym typeface="Calibri"/>
            </a:endParaRPr>
          </a:p>
        </p:txBody>
      </p:sp>
      <p:sp>
        <p:nvSpPr>
          <p:cNvPr id="233" name="Google Shape;233;p32"/>
          <p:cNvSpPr txBox="1"/>
          <p:nvPr/>
        </p:nvSpPr>
        <p:spPr>
          <a:xfrm>
            <a:off x="55075" y="545900"/>
            <a:ext cx="51522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diagnose cancer with 99% accuracy</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https://www.cdu.edu.au/news/ai-diagnoses-major-cancer-near-perfect-accuracy</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from Daffodil International University in Bangladesh, Charles Darwin University, the University of Calgary and Australian Catholic University </a:t>
            </a:r>
            <a:r>
              <a:rPr lang="en" sz="1200" b="1">
                <a:solidFill>
                  <a:srgbClr val="FF0000"/>
                </a:solidFill>
                <a:latin typeface="Calibri"/>
                <a:ea typeface="Calibri"/>
                <a:cs typeface="Calibri"/>
                <a:sym typeface="Calibri"/>
              </a:rPr>
              <a:t>developed an AI model which can detect endometrial cancer with 99.26 percent accuracy</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model called ECgMLP. It identifies endometrial cancer from microscopic tissue images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Current human diagnostics - ~80% accuracy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 also performs great for other cancers: colorectal (98.57%), breast (98.20%), and oral (97.34%)</a:t>
            </a:r>
            <a:endParaRPr sz="1200">
              <a:solidFill>
                <a:schemeClr val="dk1"/>
              </a:solidFill>
              <a:latin typeface="Calibri"/>
              <a:ea typeface="Calibri"/>
              <a:cs typeface="Calibri"/>
              <a:sym typeface="Calibri"/>
            </a:endParaRPr>
          </a:p>
        </p:txBody>
      </p:sp>
      <p:pic>
        <p:nvPicPr>
          <p:cNvPr id="234" name="Google Shape;234;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328250" y="545900"/>
            <a:ext cx="3119150" cy="2079425"/>
          </a:xfrm>
          <a:prstGeom prst="rect">
            <a:avLst/>
          </a:prstGeom>
          <a:noFill/>
          <a:ln w="9525" cap="flat" cmpd="sng">
            <a:solidFill>
              <a:srgbClr val="FF0000"/>
            </a:solidFill>
            <a:prstDash val="solid"/>
            <a:round/>
            <a:headEnd type="none" w="sm" len="sm"/>
            <a:tailEnd type="none" w="sm" len="sm"/>
          </a:ln>
        </p:spPr>
      </p:pic>
      <p:sp>
        <p:nvSpPr>
          <p:cNvPr id="235" name="Google Shape;235;p32"/>
          <p:cNvSpPr txBox="1"/>
          <p:nvPr/>
        </p:nvSpPr>
        <p:spPr>
          <a:xfrm>
            <a:off x="55075" y="2885975"/>
            <a:ext cx="51522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an iPhone app diagnoses skin cancer with 99.9% accuracy</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Chelsea and Westminster Hospital in UK uses AI app</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Diagnose takes 5 min</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Half </a:t>
            </a:r>
            <a:r>
              <a:rPr lang="en" sz="1200">
                <a:solidFill>
                  <a:schemeClr val="dk1"/>
                </a:solidFill>
                <a:latin typeface="Calibri"/>
                <a:ea typeface="Calibri"/>
                <a:cs typeface="Calibri"/>
                <a:sym typeface="Calibri"/>
              </a:rPr>
              <a:t>of patients are discharged immediately without even seeing a doctor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using an iPhone with a magnifying lens to take photos of any suspicious-looking moles, with the image analysed in seconds by an AI app.</a:t>
            </a:r>
            <a:endParaRPr sz="1200">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https://www.thetimes.com/article/c42e8af0-ddbb-4f63-bda6-2a968915b05d?shareToken=42517e4133440299ffc5b5a166a52cfe</a:t>
            </a:r>
            <a:endParaRPr sz="900">
              <a:solidFill>
                <a:schemeClr val="dk1"/>
              </a:solidFill>
              <a:latin typeface="Calibri"/>
              <a:ea typeface="Calibri"/>
              <a:cs typeface="Calibri"/>
              <a:sym typeface="Calibri"/>
            </a:endParaRPr>
          </a:p>
        </p:txBody>
      </p:sp>
      <p:pic>
        <p:nvPicPr>
          <p:cNvPr id="236" name="Google Shape;236;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28250" y="2885975"/>
            <a:ext cx="2167987" cy="16018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p:nvPr/>
        </p:nvSpPr>
        <p:spPr>
          <a:xfrm>
            <a:off x="55075" y="52750"/>
            <a:ext cx="2160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Chain-Of-Draft</a:t>
            </a:r>
            <a:endParaRPr sz="2000" b="1">
              <a:solidFill>
                <a:schemeClr val="dk1"/>
              </a:solidFill>
              <a:latin typeface="Calibri"/>
              <a:ea typeface="Calibri"/>
              <a:cs typeface="Calibri"/>
              <a:sym typeface="Calibri"/>
            </a:endParaRPr>
          </a:p>
        </p:txBody>
      </p:sp>
      <p:sp>
        <p:nvSpPr>
          <p:cNvPr id="242" name="Google Shape;242;p33"/>
          <p:cNvSpPr txBox="1"/>
          <p:nvPr/>
        </p:nvSpPr>
        <p:spPr>
          <a:xfrm>
            <a:off x="55075" y="545900"/>
            <a:ext cx="44562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Chain-of-Draft (CoD) Is The New King Of Prompting Techniques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Chain-of-Draft (CoD) Prompting simply </a:t>
            </a:r>
            <a:r>
              <a:rPr lang="en" sz="1200" b="1">
                <a:solidFill>
                  <a:srgbClr val="3C78D8"/>
                </a:solidFill>
                <a:latin typeface="Calibri"/>
                <a:ea typeface="Calibri"/>
                <a:cs typeface="Calibri"/>
                <a:sym typeface="Calibri"/>
              </a:rPr>
              <a:t>asks the model to think step-by-step and to limit each reasoning step to five words at most</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 lose some accuracy, but get response 4 times faster and much cheaper</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https://levelup.gitconnected.com/chain-of-draft-cod-is-the-new-king-of-prompting-techniques-d9dc17f12051</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43" name="Google Shape;243;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5075" y="1985050"/>
            <a:ext cx="3731400" cy="2665274"/>
          </a:xfrm>
          <a:prstGeom prst="rect">
            <a:avLst/>
          </a:prstGeom>
          <a:noFill/>
          <a:ln w="9525" cap="flat" cmpd="sng">
            <a:solidFill>
              <a:srgbClr val="FF0000"/>
            </a:solidFill>
            <a:prstDash val="solid"/>
            <a:round/>
            <a:headEnd type="none" w="sm" len="sm"/>
            <a:tailEnd type="none" w="sm" len="sm"/>
          </a:ln>
        </p:spPr>
      </p:pic>
      <p:pic>
        <p:nvPicPr>
          <p:cNvPr id="244" name="Google Shape;244;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40988" y="52755"/>
            <a:ext cx="4358877" cy="1595582"/>
          </a:xfrm>
          <a:prstGeom prst="rect">
            <a:avLst/>
          </a:prstGeom>
          <a:noFill/>
          <a:ln w="9525" cap="flat" cmpd="sng">
            <a:solidFill>
              <a:srgbClr val="FF0000"/>
            </a:solidFill>
            <a:prstDash val="solid"/>
            <a:round/>
            <a:headEnd type="none" w="sm" len="sm"/>
            <a:tailEnd type="none" w="sm" len="sm"/>
          </a:ln>
        </p:spPr>
      </p:pic>
      <p:pic>
        <p:nvPicPr>
          <p:cNvPr id="245" name="Google Shape;245;p33"/>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741000" y="1714700"/>
            <a:ext cx="4358875" cy="1340667"/>
          </a:xfrm>
          <a:prstGeom prst="rect">
            <a:avLst/>
          </a:prstGeom>
          <a:noFill/>
          <a:ln w="9525" cap="flat" cmpd="sng">
            <a:solidFill>
              <a:srgbClr val="FF0000"/>
            </a:solidFill>
            <a:prstDash val="solid"/>
            <a:round/>
            <a:headEnd type="none" w="sm" len="sm"/>
            <a:tailEnd type="none" w="sm" len="sm"/>
          </a:ln>
        </p:spPr>
      </p:pic>
      <p:pic>
        <p:nvPicPr>
          <p:cNvPr id="246" name="Google Shape;246;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41000" y="3158378"/>
            <a:ext cx="4183651" cy="17451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52750"/>
            <a:ext cx="4401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Gemini 2.5 </a:t>
            </a:r>
            <a:endParaRPr sz="2000" b="1">
              <a:solidFill>
                <a:schemeClr val="dk1"/>
              </a:solidFill>
              <a:latin typeface="Calibri"/>
              <a:ea typeface="Calibri"/>
              <a:cs typeface="Calibri"/>
              <a:sym typeface="Calibri"/>
            </a:endParaRPr>
          </a:p>
        </p:txBody>
      </p:sp>
      <p:sp>
        <p:nvSpPr>
          <p:cNvPr id="74" name="Google Shape;74;p16"/>
          <p:cNvSpPr txBox="1"/>
          <p:nvPr/>
        </p:nvSpPr>
        <p:spPr>
          <a:xfrm>
            <a:off x="55075" y="437600"/>
            <a:ext cx="54303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Google Gemini 2.5 just released</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Outperforms other models, No 1 on LMArena by a significant margin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2 Mln tokens context length, training data January 2025, reasoning built-in - fast</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natively multimodal - it can process text, images, audio, video, code</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https://blog.google/technology/google-deepmind/gemini-model-thinking-updates-march-2025/</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4"/>
              </a:rPr>
              <a:t>https://lmarena.ai/?leaderboard</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5"/>
              </a:rPr>
              <a:t>https://www.rdworldonline.com/googles-gemini-2-5-pro-model-tops-lmarena-by-40-points-outperforms-competitors-in-scientific-reasoning/</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6"/>
              </a:rPr>
              <a:t>https://www.youtube.com/watch?v=RxCZhltR9Cw</a:t>
            </a:r>
            <a:r>
              <a:rPr lang="en" sz="900">
                <a:solidFill>
                  <a:srgbClr val="131313"/>
                </a:solidFill>
                <a:latin typeface="Calibri"/>
                <a:ea typeface="Calibri"/>
                <a:cs typeface="Calibri"/>
                <a:sym typeface="Calibri"/>
              </a:rPr>
              <a:t> - video demo</a:t>
            </a:r>
            <a:endParaRPr sz="900">
              <a:solidFill>
                <a:srgbClr val="131313"/>
              </a:solidFill>
              <a:latin typeface="Calibri"/>
              <a:ea typeface="Calibri"/>
              <a:cs typeface="Calibri"/>
              <a:sym typeface="Calibri"/>
            </a:endParaRPr>
          </a:p>
        </p:txBody>
      </p:sp>
      <p:pic>
        <p:nvPicPr>
          <p:cNvPr id="75" name="Google Shape;75;p1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075" y="2540400"/>
            <a:ext cx="2421213" cy="2535775"/>
          </a:xfrm>
          <a:prstGeom prst="rect">
            <a:avLst/>
          </a:prstGeom>
          <a:noFill/>
          <a:ln w="9525" cap="flat" cmpd="sng">
            <a:solidFill>
              <a:srgbClr val="FF0000"/>
            </a:solidFill>
            <a:prstDash val="solid"/>
            <a:round/>
            <a:headEnd type="none" w="sm" len="sm"/>
            <a:tailEnd type="none" w="sm" len="sm"/>
          </a:ln>
        </p:spPr>
      </p:pic>
      <p:pic>
        <p:nvPicPr>
          <p:cNvPr id="76" name="Google Shape;76;p1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904769" y="2540400"/>
            <a:ext cx="5178033" cy="253577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AlexNet source code released</a:t>
            </a:r>
            <a:endParaRPr sz="2000" b="1">
              <a:solidFill>
                <a:schemeClr val="dk1"/>
              </a:solidFill>
              <a:latin typeface="Calibri"/>
              <a:ea typeface="Calibri"/>
              <a:cs typeface="Calibri"/>
              <a:sym typeface="Calibri"/>
            </a:endParaRPr>
          </a:p>
        </p:txBody>
      </p:sp>
      <p:sp>
        <p:nvSpPr>
          <p:cNvPr id="252" name="Google Shape;252;p34"/>
          <p:cNvSpPr txBox="1"/>
          <p:nvPr/>
        </p:nvSpPr>
        <p:spPr>
          <a:xfrm>
            <a:off x="55075" y="545900"/>
            <a:ext cx="3175200" cy="218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AlexNet source code released</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Computer History Museum (CHM) &amp; Google released the AlexNet source code written by University of Toronto graduate student Alex Krizhevsky in 2012 (and sold to Google)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Code is now on GitHub.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It is C++ with CUDA extensions. </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Also multiple python scripts.</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https://github.com/computerhistory/AlexNet-Source-Code</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https://github.com/computerhistory/AlexNet-Source-Code/blob/main/README.md</a:t>
            </a:r>
            <a:endParaRPr sz="900">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5"/>
              </a:rPr>
              <a:t>https://www.zdnet.com/article/alexnet-the-ai-model-that-started-it-all-released-in-source-code-form-for-all-to-download/</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pic>
        <p:nvPicPr>
          <p:cNvPr id="253" name="Google Shape;253;p3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671727" y="322125"/>
            <a:ext cx="5287699" cy="3523749"/>
          </a:xfrm>
          <a:prstGeom prst="rect">
            <a:avLst/>
          </a:prstGeom>
          <a:noFill/>
          <a:ln w="9525" cap="flat" cmpd="sng">
            <a:solidFill>
              <a:srgbClr val="FF0000"/>
            </a:solidFill>
            <a:prstDash val="solid"/>
            <a:round/>
            <a:headEnd type="none" w="sm" len="sm"/>
            <a:tailEnd type="none" w="sm" len="sm"/>
          </a:ln>
        </p:spPr>
      </p:pic>
      <p:sp>
        <p:nvSpPr>
          <p:cNvPr id="254" name="Google Shape;254;p34"/>
          <p:cNvSpPr txBox="1"/>
          <p:nvPr/>
        </p:nvSpPr>
        <p:spPr>
          <a:xfrm>
            <a:off x="4364975" y="3922075"/>
            <a:ext cx="39012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ctr" anchorCtr="0">
            <a:spAutoFit/>
          </a:bodyPr>
          <a:lstStyle/>
          <a:p>
            <a:pPr marL="0" lvl="0" indent="0" algn="ctr" rtl="0">
              <a:spcBef>
                <a:spcPts val="0"/>
              </a:spcBef>
              <a:spcAft>
                <a:spcPts val="0"/>
              </a:spcAft>
              <a:buNone/>
            </a:pPr>
            <a:r>
              <a:rPr lang="en">
                <a:solidFill>
                  <a:srgbClr val="131313"/>
                </a:solidFill>
                <a:latin typeface="Calibri"/>
                <a:ea typeface="Calibri"/>
                <a:cs typeface="Calibri"/>
                <a:sym typeface="Calibri"/>
              </a:rPr>
              <a:t>Ilya Sutskever, Geoffrey Hinton, Alex Krizhevsky</a:t>
            </a:r>
            <a:endParaRPr>
              <a:solidFill>
                <a:srgbClr val="131313"/>
              </a:solidFill>
              <a:latin typeface="Calibri"/>
              <a:ea typeface="Calibri"/>
              <a:cs typeface="Calibri"/>
              <a:sym typeface="Calibri"/>
            </a:endParaRPr>
          </a:p>
          <a:p>
            <a:pPr marL="0" lvl="0" indent="0" algn="ctr" rtl="0">
              <a:spcBef>
                <a:spcPts val="0"/>
              </a:spcBef>
              <a:spcAft>
                <a:spcPts val="0"/>
              </a:spcAft>
              <a:buNone/>
            </a:pPr>
            <a:r>
              <a:rPr lang="en">
                <a:solidFill>
                  <a:srgbClr val="131313"/>
                </a:solidFill>
                <a:latin typeface="Calibri"/>
                <a:ea typeface="Calibri"/>
                <a:cs typeface="Calibri"/>
                <a:sym typeface="Calibri"/>
              </a:rPr>
              <a:t>2013</a:t>
            </a:r>
            <a:endParaRPr>
              <a:solidFill>
                <a:srgbClr val="131313"/>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p:nvPr/>
        </p:nvSpPr>
        <p:spPr>
          <a:xfrm>
            <a:off x="55075" y="52750"/>
            <a:ext cx="1595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Vibe Coding</a:t>
            </a:r>
            <a:endParaRPr sz="2000" b="1">
              <a:solidFill>
                <a:schemeClr val="dk1"/>
              </a:solidFill>
              <a:latin typeface="Calibri"/>
              <a:ea typeface="Calibri"/>
              <a:cs typeface="Calibri"/>
              <a:sym typeface="Calibri"/>
            </a:endParaRPr>
          </a:p>
        </p:txBody>
      </p:sp>
      <p:sp>
        <p:nvSpPr>
          <p:cNvPr id="260" name="Google Shape;260;p35"/>
          <p:cNvSpPr txBox="1"/>
          <p:nvPr/>
        </p:nvSpPr>
        <p:spPr>
          <a:xfrm>
            <a:off x="55081" y="450156"/>
            <a:ext cx="4472700" cy="435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Vibe Coding - Revolution and Risks in AI-Assisted Software Development - by José Gregorio Argomedo</a:t>
            </a:r>
            <a:endParaRPr sz="1200" b="1">
              <a:solidFill>
                <a:srgbClr val="FF0000"/>
              </a:solidFill>
              <a:latin typeface="Calibri"/>
              <a:ea typeface="Calibri"/>
              <a:cs typeface="Calibri"/>
              <a:sym typeface="Calibri"/>
            </a:endParaRPr>
          </a:p>
          <a:p>
            <a:pPr marL="171450" lvl="0" indent="-95250" algn="l" rtl="0">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3"/>
              </a:rPr>
              <a:t>https://www.linkedin.com/pulse/vibe-coding-revolutionizing-software-development-what-argomedo-5vt6e/</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"vibe coding" - provide natural language high-level instructions to AI models instead of writing code manually. </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This term was recently coined by </a:t>
            </a:r>
            <a:r>
              <a:rPr lang="en" sz="1200" b="1">
                <a:solidFill>
                  <a:srgbClr val="FF0000"/>
                </a:solidFill>
                <a:latin typeface="Calibri"/>
                <a:ea typeface="Calibri"/>
                <a:cs typeface="Calibri"/>
                <a:sym typeface="Calibri"/>
              </a:rPr>
              <a:t>Andrej Karpathy</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workflow becomes conversational, with humans guiding the process through prompts; It allows rapid development, reducing repetitive tasks, easy prototyping, democratizes programming for non-developers; This approach follows the historical trend of raising abstraction levels in programming</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Risks: AI hallucinations producing plausible but incorrect code; Security vulnerabilities that novices won't catch; Poor architecture and maintainability leading to technical debt; Potential loss of debugging skills and fundamental programming knowledge; Domain knowledge gaps creating "invisible complexity" issues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Experienced developers benefit  - while maintaining oversight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Organizations with strong engineering practices can benefit, while novices are most vulnerable. Teams may become overly dependent on AI, leading to potential loss of skills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Solution - balanced "vibes plus knowledge" approach that combines AI's speed with human expertise and rigorous software engineering practices.</a:t>
            </a:r>
            <a:endParaRPr sz="1200">
              <a:solidFill>
                <a:schemeClr val="dk1"/>
              </a:solidFill>
              <a:latin typeface="Calibri"/>
              <a:ea typeface="Calibri"/>
              <a:cs typeface="Calibri"/>
              <a:sym typeface="Calibri"/>
            </a:endParaRPr>
          </a:p>
        </p:txBody>
      </p:sp>
      <p:sp>
        <p:nvSpPr>
          <p:cNvPr id="261" name="Google Shape;261;p35"/>
          <p:cNvSpPr txBox="1"/>
          <p:nvPr/>
        </p:nvSpPr>
        <p:spPr>
          <a:xfrm>
            <a:off x="4663300" y="2819123"/>
            <a:ext cx="4407000" cy="80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The paradox of vibe coding: It works best for those </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who do not need it - By Tim Anderson</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https://devclass.com/2025/03/26/the-paradox-of-vibe-coding-it-works-best-for-those-who-do-not-need-it/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https://en.wikipedia.org/wiki/Vibe_coding</a:t>
            </a:r>
            <a:r>
              <a:rPr lang="en" sz="900">
                <a:solidFill>
                  <a:schemeClr val="dk1"/>
                </a:solidFill>
                <a:latin typeface="Calibri"/>
                <a:ea typeface="Calibri"/>
                <a:cs typeface="Calibri"/>
                <a:sym typeface="Calibri"/>
              </a:rPr>
              <a:t> - wikipedia page</a:t>
            </a:r>
            <a:endParaRPr sz="900">
              <a:solidFill>
                <a:schemeClr val="dk1"/>
              </a:solidFill>
              <a:latin typeface="Calibri"/>
              <a:ea typeface="Calibri"/>
              <a:cs typeface="Calibri"/>
              <a:sym typeface="Calibri"/>
            </a:endParaRPr>
          </a:p>
        </p:txBody>
      </p:sp>
      <p:pic>
        <p:nvPicPr>
          <p:cNvPr id="262" name="Google Shape;262;p35"/>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931080" y="379200"/>
            <a:ext cx="1143446" cy="1403700"/>
          </a:xfrm>
          <a:prstGeom prst="rect">
            <a:avLst/>
          </a:prstGeom>
          <a:noFill/>
          <a:ln w="9525" cap="flat" cmpd="sng">
            <a:solidFill>
              <a:srgbClr val="FF0000"/>
            </a:solidFill>
            <a:prstDash val="solid"/>
            <a:round/>
            <a:headEnd type="none" w="sm" len="sm"/>
            <a:tailEnd type="none" w="sm" len="sm"/>
          </a:ln>
        </p:spPr>
      </p:pic>
      <p:sp>
        <p:nvSpPr>
          <p:cNvPr id="263" name="Google Shape;263;p35"/>
          <p:cNvSpPr txBox="1"/>
          <p:nvPr/>
        </p:nvSpPr>
        <p:spPr>
          <a:xfrm>
            <a:off x="4663350" y="1828525"/>
            <a:ext cx="17367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b="1">
                <a:solidFill>
                  <a:srgbClr val="FF0000"/>
                </a:solidFill>
                <a:latin typeface="Calibri"/>
                <a:ea typeface="Calibri"/>
                <a:cs typeface="Calibri"/>
                <a:sym typeface="Calibri"/>
              </a:rPr>
              <a:t>José Gregorio Argomedo</a:t>
            </a:r>
            <a:endParaRPr sz="900">
              <a:solidFill>
                <a:schemeClr val="dk1"/>
              </a:solidFill>
              <a:latin typeface="Calibri"/>
              <a:ea typeface="Calibri"/>
              <a:cs typeface="Calibri"/>
              <a:sym typeface="Calibri"/>
            </a:endParaRPr>
          </a:p>
        </p:txBody>
      </p:sp>
      <p:sp>
        <p:nvSpPr>
          <p:cNvPr id="264" name="Google Shape;264;p35"/>
          <p:cNvSpPr txBox="1"/>
          <p:nvPr/>
        </p:nvSpPr>
        <p:spPr>
          <a:xfrm>
            <a:off x="6274300" y="384675"/>
            <a:ext cx="27960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Repo Prompt - app for Mac (Linux/Windows coming)</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Repo Prompt</a:t>
            </a:r>
            <a:r>
              <a:rPr lang="en" sz="1200">
                <a:solidFill>
                  <a:schemeClr val="dk1"/>
                </a:solidFill>
                <a:latin typeface="Calibri"/>
                <a:ea typeface="Calibri"/>
                <a:cs typeface="Calibri"/>
                <a:sym typeface="Calibri"/>
              </a:rPr>
              <a:t> can help structure your prompts and apply AI changes for you; send only what’s needed; Select just the files that matter; Cut the noise for sharper answers; </a:t>
            </a:r>
            <a:endParaRPr sz="9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https://repoprompt.com/#pricing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https://www.youtube.com/watch?v=ubWQx8ev4Rw</a:t>
            </a:r>
            <a:r>
              <a:rPr lang="en" sz="900">
                <a:solidFill>
                  <a:schemeClr val="dk1"/>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265" name="Google Shape;265;p35"/>
          <p:cNvSpPr txBox="1"/>
          <p:nvPr/>
        </p:nvSpPr>
        <p:spPr>
          <a:xfrm>
            <a:off x="4663350" y="3751323"/>
            <a:ext cx="4407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Models are great at speeding up software engineering work, but they still make a lot of mistakes.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When debugging, the model can rewrite (damage) the good working code.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When code base grows (~3,000 lines of code or more), the models tend to "fall apart" without targeted guidance by a human who understands the code.</a:t>
            </a:r>
            <a:endParaRPr sz="12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6"/>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71" name="Google Shape;271;p36"/>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72" name="Google Shape;272;p36"/>
          <p:cNvSpPr txBox="1"/>
          <p:nvPr/>
        </p:nvSpPr>
        <p:spPr>
          <a:xfrm>
            <a:off x="1536800" y="282725"/>
            <a:ext cx="2178300" cy="4926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https://chat.lmsys.org/?leaderboard</a:t>
            </a:r>
            <a:endParaRPr sz="1000">
              <a:solidFill>
                <a:schemeClr val="dk1"/>
              </a:solidFill>
              <a:latin typeface="Calibri"/>
              <a:ea typeface="Calibri"/>
              <a:cs typeface="Calibri"/>
              <a:sym typeface="Calibri"/>
            </a:endParaRPr>
          </a:p>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https://lmarena.ai/?leaderboard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73" name="Google Shape;273;p36"/>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74" name="Google Shape;274;p36"/>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220</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2,816,680</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2025-03-25</a:t>
            </a:r>
            <a:endParaRPr sz="1100">
              <a:solidFill>
                <a:srgbClr val="1F2937"/>
              </a:solidFill>
              <a:highlight>
                <a:schemeClr val="lt1"/>
              </a:highlight>
              <a:latin typeface="Calibri"/>
              <a:ea typeface="Calibri"/>
              <a:cs typeface="Calibri"/>
              <a:sym typeface="Calibri"/>
            </a:endParaRPr>
          </a:p>
        </p:txBody>
      </p:sp>
      <p:sp>
        <p:nvSpPr>
          <p:cNvPr id="275" name="Google Shape;275;p36"/>
          <p:cNvSpPr txBox="1"/>
          <p:nvPr/>
        </p:nvSpPr>
        <p:spPr>
          <a:xfrm>
            <a:off x="4405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76" name="Google Shape;276;p36"/>
          <p:cNvSpPr txBox="1"/>
          <p:nvPr/>
        </p:nvSpPr>
        <p:spPr>
          <a:xfrm>
            <a:off x="366753" y="233214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7" name="Google Shape;277;p36"/>
          <p:cNvSpPr/>
          <p:nvPr/>
        </p:nvSpPr>
        <p:spPr>
          <a:xfrm>
            <a:off x="657622" y="194202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8" name="Google Shape;278;p36"/>
          <p:cNvSpPr/>
          <p:nvPr/>
        </p:nvSpPr>
        <p:spPr>
          <a:xfrm>
            <a:off x="657622" y="176029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9" name="Google Shape;279;p36"/>
          <p:cNvSpPr txBox="1"/>
          <p:nvPr/>
        </p:nvSpPr>
        <p:spPr>
          <a:xfrm>
            <a:off x="4374752" y="449640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0" name="Google Shape;280;p36"/>
          <p:cNvSpPr/>
          <p:nvPr/>
        </p:nvSpPr>
        <p:spPr>
          <a:xfrm>
            <a:off x="4667561" y="255277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1" name="Google Shape;281;p36"/>
          <p:cNvSpPr/>
          <p:nvPr/>
        </p:nvSpPr>
        <p:spPr>
          <a:xfrm>
            <a:off x="4667561" y="333372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2" name="Google Shape;282;p36"/>
          <p:cNvSpPr/>
          <p:nvPr/>
        </p:nvSpPr>
        <p:spPr>
          <a:xfrm>
            <a:off x="4667561" y="177631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3" name="Google Shape;283;p36"/>
          <p:cNvSpPr txBox="1"/>
          <p:nvPr/>
        </p:nvSpPr>
        <p:spPr>
          <a:xfrm>
            <a:off x="356993" y="409486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4" name="Google Shape;284;p36"/>
          <p:cNvSpPr/>
          <p:nvPr/>
        </p:nvSpPr>
        <p:spPr>
          <a:xfrm>
            <a:off x="651849" y="214108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5" name="Google Shape;285;p36"/>
          <p:cNvSpPr/>
          <p:nvPr/>
        </p:nvSpPr>
        <p:spPr>
          <a:xfrm>
            <a:off x="657622" y="273157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6" name="Google Shape;286;p36"/>
          <p:cNvSpPr/>
          <p:nvPr/>
        </p:nvSpPr>
        <p:spPr>
          <a:xfrm>
            <a:off x="4667561" y="314130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7" name="Google Shape;287;p36"/>
          <p:cNvSpPr/>
          <p:nvPr/>
        </p:nvSpPr>
        <p:spPr>
          <a:xfrm>
            <a:off x="4667561" y="157547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8" name="Google Shape;288;p36"/>
          <p:cNvSpPr/>
          <p:nvPr/>
        </p:nvSpPr>
        <p:spPr>
          <a:xfrm>
            <a:off x="4667561" y="236237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9" name="Google Shape;289;p36"/>
          <p:cNvSpPr/>
          <p:nvPr/>
        </p:nvSpPr>
        <p:spPr>
          <a:xfrm>
            <a:off x="658590" y="391680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0" name="Google Shape;290;p36"/>
          <p:cNvSpPr/>
          <p:nvPr/>
        </p:nvSpPr>
        <p:spPr>
          <a:xfrm>
            <a:off x="657622" y="234053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1" name="Google Shape;291;p36"/>
          <p:cNvSpPr/>
          <p:nvPr/>
        </p:nvSpPr>
        <p:spPr>
          <a:xfrm>
            <a:off x="657622" y="253887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2" name="Google Shape;292;p36"/>
          <p:cNvSpPr txBox="1"/>
          <p:nvPr/>
        </p:nvSpPr>
        <p:spPr>
          <a:xfrm>
            <a:off x="349062" y="37031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93" name="Google Shape;293;p36"/>
          <p:cNvSpPr txBox="1"/>
          <p:nvPr/>
        </p:nvSpPr>
        <p:spPr>
          <a:xfrm>
            <a:off x="4504061" y="371096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94" name="Google Shape;294;p36"/>
          <p:cNvSpPr/>
          <p:nvPr/>
        </p:nvSpPr>
        <p:spPr>
          <a:xfrm>
            <a:off x="657622" y="410655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5" name="Google Shape;295;p36"/>
          <p:cNvSpPr txBox="1"/>
          <p:nvPr/>
        </p:nvSpPr>
        <p:spPr>
          <a:xfrm>
            <a:off x="4367104" y="196462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96" name="Google Shape;296;p36"/>
          <p:cNvSpPr/>
          <p:nvPr/>
        </p:nvSpPr>
        <p:spPr>
          <a:xfrm>
            <a:off x="4667561" y="197591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7" name="Google Shape;297;p36"/>
          <p:cNvSpPr/>
          <p:nvPr/>
        </p:nvSpPr>
        <p:spPr>
          <a:xfrm>
            <a:off x="4667561" y="215811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8" name="Google Shape;298;p36"/>
          <p:cNvSpPr txBox="1"/>
          <p:nvPr/>
        </p:nvSpPr>
        <p:spPr>
          <a:xfrm>
            <a:off x="4504061" y="430438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99" name="Google Shape;299;p36"/>
          <p:cNvSpPr/>
          <p:nvPr/>
        </p:nvSpPr>
        <p:spPr>
          <a:xfrm>
            <a:off x="4667561" y="27529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0" name="Google Shape;300;p36"/>
          <p:cNvSpPr txBox="1"/>
          <p:nvPr/>
        </p:nvSpPr>
        <p:spPr>
          <a:xfrm>
            <a:off x="495922" y="332501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301" name="Google Shape;301;p36"/>
          <p:cNvSpPr txBox="1"/>
          <p:nvPr/>
        </p:nvSpPr>
        <p:spPr>
          <a:xfrm flipH="1">
            <a:off x="582849" y="136302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302" name="Google Shape;302;p36"/>
          <p:cNvSpPr txBox="1"/>
          <p:nvPr/>
        </p:nvSpPr>
        <p:spPr>
          <a:xfrm flipH="1">
            <a:off x="4598561" y="1382285"/>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303" name="Google Shape;303;p36"/>
          <p:cNvSpPr/>
          <p:nvPr/>
        </p:nvSpPr>
        <p:spPr>
          <a:xfrm>
            <a:off x="657622" y="295208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4" name="Google Shape;304;p36"/>
          <p:cNvSpPr/>
          <p:nvPr/>
        </p:nvSpPr>
        <p:spPr>
          <a:xfrm>
            <a:off x="4667561" y="295484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5" name="Google Shape;305;p36"/>
          <p:cNvSpPr/>
          <p:nvPr/>
        </p:nvSpPr>
        <p:spPr>
          <a:xfrm>
            <a:off x="4667561" y="391626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6" name="Google Shape;306;p36"/>
          <p:cNvSpPr/>
          <p:nvPr/>
        </p:nvSpPr>
        <p:spPr>
          <a:xfrm>
            <a:off x="651849" y="156398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7" name="Google Shape;307;p36"/>
          <p:cNvSpPr/>
          <p:nvPr/>
        </p:nvSpPr>
        <p:spPr>
          <a:xfrm>
            <a:off x="517870" y="313701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8" name="Google Shape;308;p36"/>
          <p:cNvSpPr/>
          <p:nvPr/>
        </p:nvSpPr>
        <p:spPr>
          <a:xfrm>
            <a:off x="4667561" y="352427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9" name="Google Shape;309;p36"/>
          <p:cNvSpPr/>
          <p:nvPr/>
        </p:nvSpPr>
        <p:spPr>
          <a:xfrm>
            <a:off x="657622" y="314312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0" name="Google Shape;310;p36"/>
          <p:cNvSpPr/>
          <p:nvPr/>
        </p:nvSpPr>
        <p:spPr>
          <a:xfrm>
            <a:off x="657622" y="371353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1" name="Google Shape;311;p36"/>
          <p:cNvSpPr txBox="1"/>
          <p:nvPr/>
        </p:nvSpPr>
        <p:spPr>
          <a:xfrm>
            <a:off x="495024" y="429231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312" name="Google Shape;312;p36"/>
          <p:cNvSpPr txBox="1"/>
          <p:nvPr/>
        </p:nvSpPr>
        <p:spPr>
          <a:xfrm>
            <a:off x="438738" y="4480138"/>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Cohere</a:t>
            </a:r>
            <a:endParaRPr sz="800">
              <a:solidFill>
                <a:srgbClr val="1F2937"/>
              </a:solidFill>
              <a:latin typeface="Calibri"/>
              <a:ea typeface="Calibri"/>
              <a:cs typeface="Calibri"/>
              <a:sym typeface="Calibri"/>
            </a:endParaRPr>
          </a:p>
        </p:txBody>
      </p:sp>
      <p:sp>
        <p:nvSpPr>
          <p:cNvPr id="313" name="Google Shape;313;p36"/>
          <p:cNvSpPr txBox="1"/>
          <p:nvPr/>
        </p:nvSpPr>
        <p:spPr>
          <a:xfrm>
            <a:off x="4454720" y="4698042"/>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Cohere</a:t>
            </a:r>
            <a:endParaRPr sz="800">
              <a:solidFill>
                <a:srgbClr val="1F2937"/>
              </a:solidFill>
              <a:latin typeface="Calibri"/>
              <a:ea typeface="Calibri"/>
              <a:cs typeface="Calibri"/>
              <a:sym typeface="Calibri"/>
            </a:endParaRPr>
          </a:p>
        </p:txBody>
      </p:sp>
      <p:sp>
        <p:nvSpPr>
          <p:cNvPr id="314" name="Google Shape;314;p36"/>
          <p:cNvSpPr/>
          <p:nvPr/>
        </p:nvSpPr>
        <p:spPr>
          <a:xfrm>
            <a:off x="657622" y="351957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5" name="Google Shape;315;p36"/>
          <p:cNvSpPr/>
          <p:nvPr/>
        </p:nvSpPr>
        <p:spPr>
          <a:xfrm>
            <a:off x="4667561" y="411638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6" name="Google Shape;316;p36"/>
          <p:cNvSpPr/>
          <p:nvPr/>
        </p:nvSpPr>
        <p:spPr>
          <a:xfrm>
            <a:off x="651849" y="118362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7" name="Google Shape;317;p36"/>
          <p:cNvSpPr/>
          <p:nvPr/>
        </p:nvSpPr>
        <p:spPr>
          <a:xfrm>
            <a:off x="658602" y="471080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8" name="Google Shape;318;p36"/>
          <p:cNvSpPr/>
          <p:nvPr/>
        </p:nvSpPr>
        <p:spPr>
          <a:xfrm>
            <a:off x="4667561" y="118883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9" name="Google Shape;319;p36"/>
          <p:cNvSpPr/>
          <p:nvPr/>
        </p:nvSpPr>
        <p:spPr>
          <a:xfrm>
            <a:off x="4667561" y="450589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20" name="Google Shape;320;p3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13189" y="867412"/>
            <a:ext cx="2882537" cy="4205874"/>
          </a:xfrm>
          <a:prstGeom prst="rect">
            <a:avLst/>
          </a:prstGeom>
          <a:noFill/>
          <a:ln w="9525" cap="flat" cmpd="sng">
            <a:solidFill>
              <a:srgbClr val="FF0000"/>
            </a:solidFill>
            <a:prstDash val="solid"/>
            <a:round/>
            <a:headEnd type="none" w="sm" len="sm"/>
            <a:tailEnd type="none" w="sm" len="sm"/>
          </a:ln>
        </p:spPr>
      </p:pic>
      <p:pic>
        <p:nvPicPr>
          <p:cNvPr id="321" name="Google Shape;321;p3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19921" y="867425"/>
            <a:ext cx="2882526" cy="4205851"/>
          </a:xfrm>
          <a:prstGeom prst="rect">
            <a:avLst/>
          </a:prstGeom>
          <a:noFill/>
          <a:ln w="9525" cap="flat" cmpd="sng">
            <a:solidFill>
              <a:srgbClr val="FF0000"/>
            </a:solidFill>
            <a:prstDash val="solid"/>
            <a:round/>
            <a:headEnd type="none" w="sm" len="sm"/>
            <a:tailEnd type="none" w="sm" len="sm"/>
          </a:ln>
        </p:spPr>
      </p:pic>
      <p:sp>
        <p:nvSpPr>
          <p:cNvPr id="322" name="Google Shape;322;p36"/>
          <p:cNvSpPr/>
          <p:nvPr/>
        </p:nvSpPr>
        <p:spPr>
          <a:xfrm>
            <a:off x="658590" y="490740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3" name="Google Shape;323;p36"/>
          <p:cNvSpPr txBox="1"/>
          <p:nvPr/>
        </p:nvSpPr>
        <p:spPr>
          <a:xfrm>
            <a:off x="4504061" y="488701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3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29" name="Google Shape;329;p37"/>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30" name="Google Shape;330;p37"/>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31" name="Google Shape;331;p3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32" name="Google Shape;332;p37"/>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33" name="Google Shape;333;p37"/>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8"/>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55075" y="52750"/>
            <a:ext cx="277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Beating Deepseek R1</a:t>
            </a:r>
            <a:endParaRPr sz="2000" b="1">
              <a:solidFill>
                <a:schemeClr val="dk1"/>
              </a:solidFill>
              <a:latin typeface="Calibri"/>
              <a:ea typeface="Calibri"/>
              <a:cs typeface="Calibri"/>
              <a:sym typeface="Calibri"/>
            </a:endParaRPr>
          </a:p>
        </p:txBody>
      </p:sp>
      <p:sp>
        <p:nvSpPr>
          <p:cNvPr id="82" name="Google Shape;82;p17"/>
          <p:cNvSpPr txBox="1"/>
          <p:nvPr/>
        </p:nvSpPr>
        <p:spPr>
          <a:xfrm>
            <a:off x="111925" y="567150"/>
            <a:ext cx="55845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DeepSeek R1 (Jan 20, 2025) – Open-Source Reasoning Model, 671B MoE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DeepSeek R1 smaller Distilled Variants (1.5B .. 14B)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Phi-3.5 Mini  3.8B, Phi-3.5 Vision 4.2B, Phi-3.5-MoE 42B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GPT-4o Mini (~8B), GPT-4.5 "Orion", GPT-o3-mini (~ 100B)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Mistral small 3.1</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Alibaba Qwen 2.5-Max (72B), QwQ-32B,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Gemini 2.0 Pro (Feb 5, 2025) – Multimodal Reasoner, estimated 600B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xAI Grok-3 (Feb 17, 2025) – “Thinking” Agent Model, estimated 300+B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Anthropic Claude 3.7 “Sonnet” (Feb 24, 2025) – Hybrid Reasoning AI, estimated 200B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Google’s Gemma 3 (27B)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DeepSeek R1 Distill Qwen (14B, 32B)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Mistral small 3.1 24B, outperforms GPT-4o</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Baidu's ERNIE X1 &amp; ERNIE 4.5 - comparable to Deepseek R1 but at half the cost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Cohere Command A for enterprise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NVIDIA Llama Nemotron reasoning models Nano (8B) and Super (49B) sizes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AI2 OLMo 32B - outperform GPT-3.5 and GPT-4o mini </a:t>
            </a:r>
            <a:endParaRPr sz="1200">
              <a:solidFill>
                <a:srgbClr val="131313"/>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p:nvPr/>
        </p:nvSpPr>
        <p:spPr>
          <a:xfrm>
            <a:off x="55075" y="39625"/>
            <a:ext cx="7586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 V3-0324 is now the highest scoring non-reasoning model</a:t>
            </a:r>
            <a:endParaRPr sz="2000" b="1">
              <a:solidFill>
                <a:schemeClr val="dk1"/>
              </a:solidFill>
              <a:latin typeface="Calibri"/>
              <a:ea typeface="Calibri"/>
              <a:cs typeface="Calibri"/>
              <a:sym typeface="Calibri"/>
            </a:endParaRPr>
          </a:p>
        </p:txBody>
      </p:sp>
      <p:sp>
        <p:nvSpPr>
          <p:cNvPr id="88" name="Google Shape;88;p18"/>
          <p:cNvSpPr txBox="1"/>
          <p:nvPr/>
        </p:nvSpPr>
        <p:spPr>
          <a:xfrm>
            <a:off x="55075" y="366025"/>
            <a:ext cx="6096000" cy="163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Open source (MIT-licensed) non-reasoning model</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#1 among all non-reasoning models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Released on March 24, 2025</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Major improvement over DeepSeek V3</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685B parameters (37B active - MoE)</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https://huggingface.co/deepseek-ai/DeepSeek-V3-0324</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4"/>
              </a:rPr>
              <a:t>https://huggingface.co/spaces/akhaliq/anychat</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5"/>
              </a:rPr>
              <a:t>https://artificialanalysis.ai/</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6"/>
              </a:rPr>
              <a:t>https://www.reddit.com/r/LocalLLaMA/comments/1jip611/deepseek_releases_new_v3_checkpoint_v30324/</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7"/>
              </a:rPr>
              <a:t>https://venturebeat.com/ai/deepseek-v3-now-runs-at-20-tokens-per-second-on-mac-studio-and-thats-a-nightmare-for-openai/</a:t>
            </a:r>
            <a:endParaRPr sz="900">
              <a:solidFill>
                <a:srgbClr val="131313"/>
              </a:solidFill>
              <a:latin typeface="Calibri"/>
              <a:ea typeface="Calibri"/>
              <a:cs typeface="Calibri"/>
              <a:sym typeface="Calibri"/>
            </a:endParaRPr>
          </a:p>
        </p:txBody>
      </p:sp>
      <p:pic>
        <p:nvPicPr>
          <p:cNvPr id="89" name="Google Shape;89;p18"/>
          <p:cNvPicPr preferRelativeResize="0"/>
          <p:nvPr/>
        </p:nvPicPr>
        <p:blipFill>
          <a:blip r:embed="rId8">
            <a:alphaModFix/>
          </a:blip>
          <a:stretch>
            <a:fillRect/>
          </a:stretch>
        </p:blipFill>
        <p:spPr>
          <a:xfrm>
            <a:off x="6758237" y="610225"/>
            <a:ext cx="1857375" cy="390525"/>
          </a:xfrm>
          <a:prstGeom prst="rect">
            <a:avLst/>
          </a:prstGeom>
          <a:noFill/>
          <a:ln>
            <a:noFill/>
          </a:ln>
        </p:spPr>
      </p:pic>
      <p:pic>
        <p:nvPicPr>
          <p:cNvPr id="90" name="Google Shape;90;p1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5075" y="2398783"/>
            <a:ext cx="6096000" cy="269679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p:nvPr/>
        </p:nvSpPr>
        <p:spPr>
          <a:xfrm>
            <a:off x="56300" y="55700"/>
            <a:ext cx="5856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 V3-0324 remains behind reasoning models</a:t>
            </a:r>
            <a:endParaRPr sz="2000" b="1">
              <a:solidFill>
                <a:schemeClr val="dk1"/>
              </a:solidFill>
              <a:latin typeface="Calibri"/>
              <a:ea typeface="Calibri"/>
              <a:cs typeface="Calibri"/>
              <a:sym typeface="Calibri"/>
            </a:endParaRPr>
          </a:p>
        </p:txBody>
      </p:sp>
      <p:pic>
        <p:nvPicPr>
          <p:cNvPr id="96" name="Google Shape;96;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6300" y="1101403"/>
            <a:ext cx="8565299" cy="3914623"/>
          </a:xfrm>
          <a:prstGeom prst="rect">
            <a:avLst/>
          </a:prstGeom>
          <a:noFill/>
          <a:ln w="9525" cap="flat" cmpd="sng">
            <a:solidFill>
              <a:srgbClr val="FF0000"/>
            </a:solidFill>
            <a:prstDash val="solid"/>
            <a:round/>
            <a:headEnd type="none" w="sm" len="sm"/>
            <a:tailEnd type="none" w="sm" len="sm"/>
          </a:ln>
        </p:spPr>
      </p:pic>
      <p:sp>
        <p:nvSpPr>
          <p:cNvPr id="97" name="Google Shape;97;p19"/>
          <p:cNvSpPr txBox="1"/>
          <p:nvPr/>
        </p:nvSpPr>
        <p:spPr>
          <a:xfrm>
            <a:off x="56300" y="475475"/>
            <a:ext cx="44607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rgbClr val="131313"/>
                </a:solidFill>
                <a:latin typeface="Calibri"/>
                <a:ea typeface="Calibri"/>
                <a:cs typeface="Calibri"/>
                <a:sym typeface="Calibri"/>
              </a:rPr>
              <a:t>Non-reasoning AI models are traditional and excel at speed and pattern recognition for tasks like chatbots</a:t>
            </a:r>
            <a:endParaRPr sz="1200">
              <a:solidFill>
                <a:srgbClr val="131313"/>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p:nvPr/>
        </p:nvSpPr>
        <p:spPr>
          <a:xfrm>
            <a:off x="55075" y="52750"/>
            <a:ext cx="445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Training Using Quantum Computing</a:t>
            </a:r>
            <a:endParaRPr sz="2000" b="1">
              <a:solidFill>
                <a:schemeClr val="dk1"/>
              </a:solidFill>
              <a:latin typeface="Calibri"/>
              <a:ea typeface="Calibri"/>
              <a:cs typeface="Calibri"/>
              <a:sym typeface="Calibri"/>
            </a:endParaRPr>
          </a:p>
        </p:txBody>
      </p:sp>
      <p:sp>
        <p:nvSpPr>
          <p:cNvPr id="103" name="Google Shape;103;p20"/>
          <p:cNvSpPr txBox="1"/>
          <p:nvPr/>
        </p:nvSpPr>
        <p:spPr>
          <a:xfrm>
            <a:off x="55075" y="455350"/>
            <a:ext cx="52650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Quantum-Enhanced LLM Efficient Fine Tuning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https://arxiv.org/abs/2503.12790v1</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Quantum Weighted Tensor Hybrid Network (QWTHN), which reparameterizes pre-trained layers into quantum tensor hybrid architectures.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Origin Quantum - a Chinese company specializing in quantum computing</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Their "QCloudService" refers to their cloud-based quantum computing platform</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"Origin Wukong" quantum computer is accessible via their cloud services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parameter count of the Quantum Tensor Hybrid Network (QWTHN), which combines quantum tensor networks and quantum neural networks, is lower than that of classical LoRA, while the training loss is significantly reduced. This leads to improved parameter efficiency.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Matrix Product Operator (MPO) decomposition introduces the concept of rank, effectively decomposing high-dimensional linear transformations into a series of low-dimensional matrix products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Quantum neural networks process input data using quantum properties (e.g., superposition, entanglement, and parallel computation), potentially generating high-dimensional or nonlinear features. Even though the final output of the QNN is classical data (e.g., probability distributions after measurement), the underlying quantum state evolution process can still extract information that is difficult to obtain using classical methods.</a:t>
            </a:r>
            <a:endParaRPr sz="1200">
              <a:solidFill>
                <a:srgbClr val="131313"/>
              </a:solidFill>
              <a:latin typeface="Calibri"/>
              <a:ea typeface="Calibri"/>
              <a:cs typeface="Calibri"/>
              <a:sym typeface="Calibri"/>
            </a:endParaRPr>
          </a:p>
        </p:txBody>
      </p:sp>
      <p:sp>
        <p:nvSpPr>
          <p:cNvPr id="104" name="Google Shape;104;p20"/>
          <p:cNvSpPr txBox="1"/>
          <p:nvPr/>
        </p:nvSpPr>
        <p:spPr>
          <a:xfrm>
            <a:off x="5424050" y="379150"/>
            <a:ext cx="3636900" cy="2235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Stochastic nature of neural networks and quantum computers open up potential avenues for their interaction, particularly in the context of LLM training and inference.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The potential for quantum computing to enhance the training of Large Language Models (LLMs) is a very active area of research.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POtential benefits: Faster Training, enhanced NLP, Optimization Problems,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Challenges: Hardware limitations (limited qubit counts and high error rates), Algorithm Development, Integration with classical computers</a:t>
            </a:r>
            <a:endParaRPr sz="1200">
              <a:solidFill>
                <a:srgbClr val="131313"/>
              </a:solidFill>
              <a:latin typeface="Calibri"/>
              <a:ea typeface="Calibri"/>
              <a:cs typeface="Calibri"/>
              <a:sym typeface="Calibri"/>
            </a:endParaRPr>
          </a:p>
        </p:txBody>
      </p:sp>
      <p:pic>
        <p:nvPicPr>
          <p:cNvPr id="105" name="Google Shape;105;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943625" y="3254525"/>
            <a:ext cx="2473050" cy="119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p:nvPr/>
        </p:nvSpPr>
        <p:spPr>
          <a:xfrm>
            <a:off x="55075" y="52750"/>
            <a:ext cx="4452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s1 - Simple test-time scaling</a:t>
            </a:r>
            <a:endParaRPr sz="2000" b="1">
              <a:solidFill>
                <a:schemeClr val="dk1"/>
              </a:solidFill>
              <a:latin typeface="Calibri"/>
              <a:ea typeface="Calibri"/>
              <a:cs typeface="Calibri"/>
              <a:sym typeface="Calibri"/>
            </a:endParaRPr>
          </a:p>
        </p:txBody>
      </p:sp>
      <p:sp>
        <p:nvSpPr>
          <p:cNvPr id="111" name="Google Shape;111;p21"/>
          <p:cNvSpPr txBox="1"/>
          <p:nvPr/>
        </p:nvSpPr>
        <p:spPr>
          <a:xfrm>
            <a:off x="55075" y="545900"/>
            <a:ext cx="44529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s1 - Simple test-time scaling (model s1-32B, open-source)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https://www.youtube.com/watch?v=XuH2QTAC5yI</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https://arxiv.org/pdf/2501.19393</a:t>
            </a:r>
            <a:r>
              <a:rPr lang="en" sz="1200">
                <a:solidFill>
                  <a:srgbClr val="131313"/>
                </a:solidFill>
                <a:latin typeface="Calibri"/>
                <a:ea typeface="Calibri"/>
                <a:cs typeface="Calibri"/>
                <a:sym typeface="Calibri"/>
              </a:rPr>
              <a:t> - paper authored by Niklas Muennighoff and colleagues from Stanford University and the University of Washington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1. A carefully curated dataset called "s1K" containing 1,000 questions paired with reasoning traces, selected based on three validated criteria: difficulty, diversity, and quality.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2. A technique called "budget forcing" that controls test-time compute by either terminating the model's thinking process or extending it by appending "Wait" multiple times when the model tries to finish. This forces the model to double-check its answers, often correcting incorrect reasoning steps.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After fine-tuning the Qwen2.5-32B-Instruct language model on their s1K dataset and implementing budget forcing, their model (called s1-32B) exceeded the performance of OpenAI's o1-preview on certain benchmarks.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model showed clear scaling trends, with performance improving as more computational resources were allocated, allowing it to extrapolate beyond its performance without test-time intervention.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Notably, the researchers achieved these results at a fraction of the cost typically associated with training such models - reportedly for less than $50, demonstrating a cost-effective approach to developing high-performing AI reasoning models.</a:t>
            </a:r>
            <a:endParaRPr sz="1200">
              <a:solidFill>
                <a:srgbClr val="131313"/>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Tencent "T1" model</a:t>
            </a:r>
            <a:endParaRPr sz="2000" b="1">
              <a:solidFill>
                <a:schemeClr val="dk1"/>
              </a:solidFill>
              <a:latin typeface="Calibri"/>
              <a:ea typeface="Calibri"/>
              <a:cs typeface="Calibri"/>
              <a:sym typeface="Calibri"/>
            </a:endParaRPr>
          </a:p>
        </p:txBody>
      </p:sp>
      <p:sp>
        <p:nvSpPr>
          <p:cNvPr id="117" name="Google Shape;117;p22"/>
          <p:cNvSpPr txBox="1"/>
          <p:nvPr/>
        </p:nvSpPr>
        <p:spPr>
          <a:xfrm>
            <a:off x="55075" y="455350"/>
            <a:ext cx="4110900" cy="3112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Tencent’s Hunyuan T1 reasoning model</a:t>
            </a:r>
            <a:r>
              <a:rPr lang="en" sz="1200">
                <a:solidFill>
                  <a:srgbClr val="131313"/>
                </a:solidFill>
                <a:latin typeface="Calibri"/>
                <a:ea typeface="Calibri"/>
                <a:cs typeface="Calibri"/>
                <a:sym typeface="Calibri"/>
              </a:rPr>
              <a:t> - </a:t>
            </a:r>
            <a:r>
              <a:rPr lang="en" sz="1200" b="1">
                <a:solidFill>
                  <a:srgbClr val="3C78D8"/>
                </a:solidFill>
                <a:latin typeface="Calibri"/>
                <a:ea typeface="Calibri"/>
                <a:cs typeface="Calibri"/>
                <a:sym typeface="Calibri"/>
              </a:rPr>
              <a:t>matching or outperforming OpenAI’s o1 and DeepSeek’s R1</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faster responses, improved reasoning</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Hybrid-Transformer-Mamba architecture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long-text processing, reduced memory usage, and a powerful reinforcement learning</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super aggressive pricing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strong in coding, math, and science tests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Hunyuan T1-Preview was released in February, now official T1</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https://tencent.github.io/llm.hunyuan.T1/README_EN.html</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Tencent is a Chinese multinational technology conglomerate and holding company, headquartered in Shenzhen, known for its messaging app WeChat, and is a major player in the video game industry, owning stakes in companies like Riot Games (League of Legends) and Epic Games (Fortnite).</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Public company, more than 100K employees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https://en.wikipedia.org/wiki/Tencent</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pic>
        <p:nvPicPr>
          <p:cNvPr id="118" name="Google Shape;118;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211251" y="48675"/>
            <a:ext cx="4879326" cy="3321199"/>
          </a:xfrm>
          <a:prstGeom prst="rect">
            <a:avLst/>
          </a:prstGeom>
          <a:noFill/>
          <a:ln w="9525" cap="flat" cmpd="sng">
            <a:solidFill>
              <a:srgbClr val="FF0000"/>
            </a:solidFill>
            <a:prstDash val="solid"/>
            <a:round/>
            <a:headEnd type="none" w="sm" len="sm"/>
            <a:tailEnd type="none" w="sm" len="sm"/>
          </a:ln>
        </p:spPr>
      </p:pic>
      <p:pic>
        <p:nvPicPr>
          <p:cNvPr id="119" name="Google Shape;119;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54550" y="3417725"/>
            <a:ext cx="2336024" cy="1680199"/>
          </a:xfrm>
          <a:prstGeom prst="rect">
            <a:avLst/>
          </a:prstGeom>
          <a:noFill/>
          <a:ln w="9525" cap="flat" cmpd="sng">
            <a:solidFill>
              <a:srgbClr val="FF0000"/>
            </a:solidFill>
            <a:prstDash val="solid"/>
            <a:round/>
            <a:headEnd type="none" w="sm" len="sm"/>
            <a:tailEnd type="none" w="sm" len="sm"/>
          </a:ln>
        </p:spPr>
      </p:pic>
      <p:pic>
        <p:nvPicPr>
          <p:cNvPr id="120" name="Google Shape;120;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132311" y="3232975"/>
            <a:ext cx="942966" cy="1680200"/>
          </a:xfrm>
          <a:prstGeom prst="rect">
            <a:avLst/>
          </a:prstGeom>
          <a:noFill/>
          <a:ln w="9525" cap="flat" cmpd="sng">
            <a:solidFill>
              <a:srgbClr val="FF0000"/>
            </a:solidFill>
            <a:prstDash val="solid"/>
            <a:round/>
            <a:headEnd type="none" w="sm" len="sm"/>
            <a:tailEnd type="none" w="sm" len="sm"/>
          </a:ln>
        </p:spPr>
      </p:pic>
      <p:pic>
        <p:nvPicPr>
          <p:cNvPr id="121" name="Google Shape;121;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5075" y="3643749"/>
            <a:ext cx="2989650" cy="401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a:solidFill>
                <a:schemeClr val="dk1"/>
              </a:solidFill>
              <a:latin typeface="Calibri"/>
              <a:ea typeface="Calibri"/>
              <a:cs typeface="Calibri"/>
              <a:sym typeface="Calibri"/>
            </a:endParaRPr>
          </a:p>
        </p:txBody>
      </p:sp>
      <p:sp>
        <p:nvSpPr>
          <p:cNvPr id="127" name="Google Shape;127;p23"/>
          <p:cNvSpPr txBox="1"/>
          <p:nvPr/>
        </p:nvSpPr>
        <p:spPr>
          <a:xfrm>
            <a:off x="55075" y="1155500"/>
            <a:ext cx="4456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Ollama Deep Research</a:t>
            </a:r>
            <a:r>
              <a:rPr lang="en" sz="1200">
                <a:solidFill>
                  <a:srgbClr val="131313"/>
                </a:solidFill>
                <a:latin typeface="Calibri"/>
                <a:ea typeface="Calibri"/>
                <a:cs typeface="Calibri"/>
                <a:sym typeface="Calibri"/>
              </a:rPr>
              <a:t>, the Open-Source Alternative to OpenAI Deep Researcher - </a:t>
            </a:r>
            <a:r>
              <a:rPr lang="en" sz="1200" u="sng">
                <a:solidFill>
                  <a:schemeClr val="hlink"/>
                </a:solidFill>
                <a:latin typeface="Calibri"/>
                <a:ea typeface="Calibri"/>
                <a:cs typeface="Calibri"/>
                <a:sym typeface="Calibri"/>
                <a:hlinkClick r:id="rId3"/>
              </a:rPr>
              <a:t>https://apidog.com/blog/ollama-deep-research/</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
        <p:nvSpPr>
          <p:cNvPr id="128" name="Google Shape;128;p23"/>
          <p:cNvSpPr txBox="1"/>
          <p:nvPr/>
        </p:nvSpPr>
        <p:spPr>
          <a:xfrm>
            <a:off x="55075" y="1710150"/>
            <a:ext cx="44562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Claude's "Think Tool"</a:t>
            </a:r>
            <a:r>
              <a:rPr lang="en" sz="1200">
                <a:solidFill>
                  <a:schemeClr val="dk1"/>
                </a:solidFill>
                <a:latin typeface="Calibri"/>
                <a:ea typeface="Calibri"/>
                <a:cs typeface="Calibri"/>
                <a:sym typeface="Calibri"/>
              </a:rPr>
              <a:t> -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Anthropic's "Think Tool" is a new feature introduced for Claude AI that enhances its ability to handle complex, multi-step tasks by providing a dedicated space for structured thinking.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This tool allows Claude to take notes, break down problems, and reason through complex scenarios more effectively.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The Think Tool is implemented as a simple JSON command</a:t>
            </a:r>
            <a:r>
              <a:rPr lang="en" sz="1200">
                <a:solidFill>
                  <a:srgbClr val="131313"/>
                </a:solidFill>
                <a:latin typeface="Calibri"/>
                <a:ea typeface="Calibri"/>
                <a:cs typeface="Calibri"/>
                <a:sym typeface="Calibri"/>
              </a:rPr>
              <a:t> that allows Claude to record its thoughts without obtaining new information or changing the database.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It's designed to be used during the answer generation process, particularly when Claude needs to process new information from other tools or navigate complex decision-making scenarios.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To use the Think Tool - Add the tool definition to your Claude implementation, Include instructions on when and how to use the tool in the system prompt. Provide domain-specific examples for best results. Monitor Claude's use of the tool and refine prompts as needed.</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https://www.anthropic.com/engineering/claude-think-tool</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
        <p:nvSpPr>
          <p:cNvPr id="129" name="Google Shape;129;p23"/>
          <p:cNvSpPr txBox="1"/>
          <p:nvPr/>
        </p:nvSpPr>
        <p:spPr>
          <a:xfrm>
            <a:off x="4637375" y="2552875"/>
            <a:ext cx="4456200" cy="248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"name": "</a:t>
            </a:r>
            <a:r>
              <a:rPr lang="en" sz="1000" b="1">
                <a:solidFill>
                  <a:srgbClr val="CC0000"/>
                </a:solidFill>
                <a:latin typeface="Roboto Mono"/>
                <a:ea typeface="Roboto Mono"/>
                <a:cs typeface="Roboto Mono"/>
                <a:sym typeface="Roboto Mono"/>
              </a:rPr>
              <a:t>think</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"description": "</a:t>
            </a:r>
            <a:r>
              <a:rPr lang="en" sz="1000" b="1">
                <a:solidFill>
                  <a:srgbClr val="CC0000"/>
                </a:solidFill>
                <a:latin typeface="Roboto Mono"/>
                <a:ea typeface="Roboto Mono"/>
                <a:cs typeface="Roboto Mono"/>
                <a:sym typeface="Roboto Mono"/>
              </a:rPr>
              <a:t>Use this tool to think about something without obtaining new information or changing the database.</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"input_schema":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"type": "object",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"properties":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a:t>
            </a:r>
            <a:r>
              <a:rPr lang="en" sz="1000" b="1">
                <a:solidFill>
                  <a:srgbClr val="CC0000"/>
                </a:solidFill>
                <a:latin typeface="Roboto Mono"/>
                <a:ea typeface="Roboto Mono"/>
                <a:cs typeface="Roboto Mono"/>
                <a:sym typeface="Roboto Mono"/>
              </a:rPr>
              <a:t>thought</a:t>
            </a: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"type": "</a:t>
            </a:r>
            <a:r>
              <a:rPr lang="en" sz="1000" b="1">
                <a:solidFill>
                  <a:srgbClr val="CC0000"/>
                </a:solidFill>
                <a:latin typeface="Roboto Mono"/>
                <a:ea typeface="Roboto Mono"/>
                <a:cs typeface="Roboto Mono"/>
                <a:sym typeface="Roboto Mono"/>
              </a:rPr>
              <a:t>string</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"description": "</a:t>
            </a:r>
            <a:r>
              <a:rPr lang="en" sz="1000" b="1">
                <a:solidFill>
                  <a:srgbClr val="CC0000"/>
                </a:solidFill>
                <a:latin typeface="Roboto Mono"/>
                <a:ea typeface="Roboto Mono"/>
                <a:cs typeface="Roboto Mono"/>
                <a:sym typeface="Roboto Mono"/>
              </a:rPr>
              <a:t>A thought to consider.</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"required": ["</a:t>
            </a:r>
            <a:r>
              <a:rPr lang="en" sz="1000" b="1">
                <a:solidFill>
                  <a:srgbClr val="CC0000"/>
                </a:solidFill>
                <a:latin typeface="Roboto Mono"/>
                <a:ea typeface="Roboto Mono"/>
                <a:cs typeface="Roboto Mono"/>
                <a:sym typeface="Roboto Mono"/>
              </a:rPr>
              <a:t>thought</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p:txBody>
      </p:sp>
      <p:sp>
        <p:nvSpPr>
          <p:cNvPr id="130" name="Google Shape;130;p23"/>
          <p:cNvSpPr txBox="1"/>
          <p:nvPr/>
        </p:nvSpPr>
        <p:spPr>
          <a:xfrm>
            <a:off x="4637375" y="1132500"/>
            <a:ext cx="4456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Claude's Search is using "Brave Search"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https://search.brave.com</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https://en.wikipedia.org/wiki/Brave_Search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Brave Search is a search engine developed by Brave Software, Inc., (San Francisco, CA), and is the default search engine for the Brave web browser in certain countries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7"/>
              </a:rPr>
              <a:t>https://brave.com/download/</a:t>
            </a:r>
            <a:r>
              <a:rPr lang="en" sz="1200">
                <a:solidFill>
                  <a:srgbClr val="131313"/>
                </a:solidFill>
                <a:latin typeface="Calibri"/>
                <a:ea typeface="Calibri"/>
                <a:cs typeface="Calibri"/>
                <a:sym typeface="Calibri"/>
              </a:rPr>
              <a:t> - Brave Browser</a:t>
            </a:r>
            <a:endParaRPr sz="1200">
              <a:solidFill>
                <a:srgbClr val="131313"/>
              </a:solidFill>
              <a:latin typeface="Calibri"/>
              <a:ea typeface="Calibri"/>
              <a:cs typeface="Calibri"/>
              <a:sym typeface="Calibri"/>
            </a:endParaRPr>
          </a:p>
        </p:txBody>
      </p:sp>
      <p:pic>
        <p:nvPicPr>
          <p:cNvPr id="131" name="Google Shape;131;p23"/>
          <p:cNvPicPr preferRelativeResize="0"/>
          <p:nvPr/>
        </p:nvPicPr>
        <p:blipFill>
          <a:blip r:embed="rId8">
            <a:alphaModFix/>
          </a:blip>
          <a:stretch>
            <a:fillRect/>
          </a:stretch>
        </p:blipFill>
        <p:spPr>
          <a:xfrm>
            <a:off x="8274275" y="967150"/>
            <a:ext cx="533400" cy="609600"/>
          </a:xfrm>
          <a:prstGeom prst="rect">
            <a:avLst/>
          </a:prstGeom>
          <a:noFill/>
          <a:ln>
            <a:noFill/>
          </a:ln>
        </p:spPr>
      </p:pic>
      <p:sp>
        <p:nvSpPr>
          <p:cNvPr id="132" name="Google Shape;132;p23"/>
          <p:cNvSpPr txBox="1"/>
          <p:nvPr/>
        </p:nvSpPr>
        <p:spPr>
          <a:xfrm>
            <a:off x="55075" y="484825"/>
            <a:ext cx="44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raising $40 Bln at a $300 Bln valuation</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led by SoftBank, according to a Bloomberg report</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https://www.calcalistech.com/ctechnews/article/bjfztiftjl</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4313</Words>
  <Application>Microsoft Macintosh PowerPoint</Application>
  <PresentationFormat>On-screen Show (16:9)</PresentationFormat>
  <Paragraphs>380</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Roboto Mono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2025-03-28T17:43:58Z</dcterms:modified>
</cp:coreProperties>
</file>