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3e8e6576b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3e8e6576b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3ec00a1bd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3ec00a1bdb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3e7e483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3e7e48351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e3f08660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e3f086602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e7e4835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3e7e48351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e42d0bc6f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e42d0bc6f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400739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e400739f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e432c6ef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e432c6ef5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e3e909175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e3e909175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41c935b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e41c935b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f1d2754b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33f1d2754b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e3eff536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e3eff5366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ede5356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3ede5356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40dfd11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e40dfd114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3e8e6576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3e8e6576b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runch.com/2025/03/08/9-us-ai-startups-have-raised-100m-or-more-in-202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runch.com/2025/03/07/elon-musks-ai-company-xai-acquires-1-million-square-foot-property-in-memphis/" TargetMode="External"/><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medium.com/@julio.pessan.pessan/dont-sell-ai-agents-sell-ai-infrastructures-instead-the-billion-dollar-opportunity-04eb7166b3d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si.inc"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hyperlink" Target="https://exponential.su.org/details-v-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mannaandpoem/OpenManus" TargetMode="External"/><Relationship Id="rId3" Type="http://schemas.openxmlformats.org/officeDocument/2006/relationships/hyperlink" Target="https://monica.im" TargetMode="External"/><Relationship Id="rId7"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hybrid-rituals.com/everything-we-know-about-the-founder-of-manus-ai-so-far/" TargetMode="External"/><Relationship Id="rId5" Type="http://schemas.openxmlformats.org/officeDocument/2006/relationships/hyperlink" Target="https://www.youtube.com/watch?v=wVvfXZm4Lvg" TargetMode="External"/><Relationship Id="rId10" Type="http://schemas.openxmlformats.org/officeDocument/2006/relationships/image" Target="../media/image16.png"/><Relationship Id="rId4" Type="http://schemas.openxmlformats.org/officeDocument/2006/relationships/hyperlink" Target="https://manus.im" TargetMode="External"/><Relationship Id="rId9" Type="http://schemas.openxmlformats.org/officeDocument/2006/relationships/hyperlink" Target="https://www.youtube.com/watch?v=W2Ur7FGqsJE"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replit.com" TargetMode="External"/><Relationship Id="rId13" Type="http://schemas.openxmlformats.org/officeDocument/2006/relationships/hyperlink" Target="https://askcodi.com" TargetMode="External"/><Relationship Id="rId18" Type="http://schemas.openxmlformats.org/officeDocument/2006/relationships/hyperlink" Target="https://devin.ai" TargetMode="External"/><Relationship Id="rId26" Type="http://schemas.openxmlformats.org/officeDocument/2006/relationships/hyperlink" Target="https://www.pixee.ai" TargetMode="External"/><Relationship Id="rId3" Type="http://schemas.openxmlformats.org/officeDocument/2006/relationships/hyperlink" Target="https://substack.com/home/post/p-158033421" TargetMode="External"/><Relationship Id="rId21" Type="http://schemas.openxmlformats.org/officeDocument/2006/relationships/hyperlink" Target="https://codeassist.google" TargetMode="External"/><Relationship Id="rId7" Type="http://schemas.openxmlformats.org/officeDocument/2006/relationships/hyperlink" Target="https://v0.dev" TargetMode="External"/><Relationship Id="rId12" Type="http://schemas.openxmlformats.org/officeDocument/2006/relationships/hyperlink" Target="https://base44.com" TargetMode="External"/><Relationship Id="rId17" Type="http://schemas.openxmlformats.org/officeDocument/2006/relationships/hyperlink" Target="https://cline.bot" TargetMode="External"/><Relationship Id="rId25" Type="http://schemas.openxmlformats.org/officeDocument/2006/relationships/hyperlink" Target="https://www.codiga.io" TargetMode="External"/><Relationship Id="rId2" Type="http://schemas.openxmlformats.org/officeDocument/2006/relationships/notesSlide" Target="../notesSlides/notesSlide15.xml"/><Relationship Id="rId16" Type="http://schemas.openxmlformats.org/officeDocument/2006/relationships/hyperlink" Target="https://aider.chat" TargetMode="External"/><Relationship Id="rId20" Type="http://schemas.openxmlformats.org/officeDocument/2006/relationships/hyperlink" Target="https://aws.amazon.com/q/developer/" TargetMode="External"/><Relationship Id="rId29" Type="http://schemas.openxmlformats.org/officeDocument/2006/relationships/hyperlink" Target="https://github.com/TabbyML/tabby" TargetMode="External"/><Relationship Id="rId1" Type="http://schemas.openxmlformats.org/officeDocument/2006/relationships/slideLayout" Target="../slideLayouts/slideLayout1.xml"/><Relationship Id="rId6" Type="http://schemas.openxmlformats.org/officeDocument/2006/relationships/hyperlink" Target="https://lovable.dev" TargetMode="External"/><Relationship Id="rId11" Type="http://schemas.openxmlformats.org/officeDocument/2006/relationships/hyperlink" Target="https://www.qodo.ai" TargetMode="External"/><Relationship Id="rId24" Type="http://schemas.openxmlformats.org/officeDocument/2006/relationships/hyperlink" Target="https://www.coderabbit.ai" TargetMode="External"/><Relationship Id="rId5" Type="http://schemas.openxmlformats.org/officeDocument/2006/relationships/hyperlink" Target="https://bolt.new" TargetMode="External"/><Relationship Id="rId15" Type="http://schemas.openxmlformats.org/officeDocument/2006/relationships/hyperlink" Target="https://snyk.io" TargetMode="External"/><Relationship Id="rId23" Type="http://schemas.openxmlformats.org/officeDocument/2006/relationships/hyperlink" Target="https://www.jetbrains.com/ai/" TargetMode="External"/><Relationship Id="rId28" Type="http://schemas.openxmlformats.org/officeDocument/2006/relationships/hyperlink" Target="https://github.com/fauxpilot/fauxpilot" TargetMode="External"/><Relationship Id="rId10" Type="http://schemas.openxmlformats.org/officeDocument/2006/relationships/hyperlink" Target="https://codeium.com/windsurf" TargetMode="External"/><Relationship Id="rId19" Type="http://schemas.openxmlformats.org/officeDocument/2006/relationships/hyperlink" Target="https://docs.aws.amazon.com/codewhisperer" TargetMode="External"/><Relationship Id="rId4" Type="http://schemas.openxmlformats.org/officeDocument/2006/relationships/hyperlink" Target="https://www.youtube.com/watch?v=HSnJrXWETfM" TargetMode="External"/><Relationship Id="rId9" Type="http://schemas.openxmlformats.org/officeDocument/2006/relationships/hyperlink" Target="https://www.cursor.com" TargetMode="External"/><Relationship Id="rId14" Type="http://schemas.openxmlformats.org/officeDocument/2006/relationships/hyperlink" Target="https://www.augmentcode.com" TargetMode="External"/><Relationship Id="rId22" Type="http://schemas.openxmlformats.org/officeDocument/2006/relationships/hyperlink" Target="https://visualstudio.microsoft.com/services/intellicode" TargetMode="External"/><Relationship Id="rId27" Type="http://schemas.openxmlformats.org/officeDocument/2006/relationships/hyperlink" Target="https://sourcery.ai" TargetMode="External"/><Relationship Id="rId30"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lovable.dev" TargetMode="External"/><Relationship Id="rId7" Type="http://schemas.openxmlformats.org/officeDocument/2006/relationships/hyperlink" Target="https://github.com/AntonOsika/gpt-engineer"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x.com/antonosika" TargetMode="External"/><Relationship Id="rId5" Type="http://schemas.openxmlformats.org/officeDocument/2006/relationships/hyperlink" Target="https://www.youtube.com/watch?v=DZtGxNs9AVg" TargetMode="External"/><Relationship Id="rId4" Type="http://schemas.openxmlformats.org/officeDocument/2006/relationships/hyperlink" Target="https://www.lennysnewsletter.com/p/building-lovable-anton-osika" TargetMode="External"/><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stackblitz/webcontainer-core" TargetMode="External"/><Relationship Id="rId13" Type="http://schemas.openxmlformats.org/officeDocument/2006/relationships/image" Target="../media/image21.png"/><Relationship Id="rId3" Type="http://schemas.openxmlformats.org/officeDocument/2006/relationships/hyperlink" Target="https://stackblitz.com" TargetMode="External"/><Relationship Id="rId7" Type="http://schemas.openxmlformats.org/officeDocument/2006/relationships/hyperlink" Target="https://webcontainers.io" TargetMode="External"/><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7.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hyperlink" Target="https://github.com/stackblitz/bolt.new" TargetMode="External"/><Relationship Id="rId11" Type="http://schemas.openxmlformats.org/officeDocument/2006/relationships/hyperlink" Target="https://github.com/WebContainer/Chrome-WebContainer" TargetMode="External"/><Relationship Id="rId5" Type="http://schemas.openxmlformats.org/officeDocument/2006/relationships/hyperlink" Target="https://support.bolt.new/docs/getting-started" TargetMode="External"/><Relationship Id="rId15" Type="http://schemas.openxmlformats.org/officeDocument/2006/relationships/image" Target="../media/image23.png"/><Relationship Id="rId10" Type="http://schemas.openxmlformats.org/officeDocument/2006/relationships/hyperlink" Target="https://github.com/thecodacus/OpenWebContainer" TargetMode="External"/><Relationship Id="rId4" Type="http://schemas.openxmlformats.org/officeDocument/2006/relationships/hyperlink" Target="https://bolt.new" TargetMode="External"/><Relationship Id="rId9" Type="http://schemas.openxmlformats.org/officeDocument/2006/relationships/hyperlink" Target="https://stackblitz.com/pricing" TargetMode="External"/><Relationship Id="rId1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hyperlink" Target="https://www.tomshardware.com/pc-components/gpus/nvidia-rtx-pro-6000-blackwell-gpu-spotted-with-24-064-cuda-cores-96gb-gddr7-and-600w-11-percent-more-cores-than-rtx-509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developers/gemma-3/"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llama.com/library/gemma3" TargetMode="External"/><Relationship Id="rId5" Type="http://schemas.openxmlformats.org/officeDocument/2006/relationships/hyperlink" Target="https://www.youtube.com/watch?v=hKYvB0TnvcU" TargetMode="External"/><Relationship Id="rId4" Type="http://schemas.openxmlformats.org/officeDocument/2006/relationships/hyperlink" Target="https://www.youtube.com/watch?v=UU13FN2Xpyw"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hyperlink" Target="https://www.trueup.io/layoffs" TargetMode="External"/><Relationship Id="rId3" Type="http://schemas.openxmlformats.org/officeDocument/2006/relationships/hyperlink" Target="https://layoffs.fyi" TargetMode="External"/><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32.png"/><Relationship Id="rId4" Type="http://schemas.openxmlformats.org/officeDocument/2006/relationships/hyperlink" Target="https://techcrunch.com/2025/02/13/tech-layoffs-2024-list/" TargetMode="External"/><Relationship Id="rId9" Type="http://schemas.openxmlformats.org/officeDocument/2006/relationships/hyperlink" Target="https://news.crunchbase.com/startups/tech-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reatoreconomy.so/p/an-opinionated-guide-on-which-ai-model-202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deepmind.google/technologies/gemini-robotics/gemini-robotics-model/" TargetMode="External"/><Relationship Id="rId3" Type="http://schemas.openxmlformats.org/officeDocument/2006/relationships/hyperlink" Target="https://techcrunch.com/2025/03/11/openai-launches-new-tools-to-help-businesses-build-ai-agents/" TargetMode="External"/><Relationship Id="rId7" Type="http://schemas.openxmlformats.org/officeDocument/2006/relationships/hyperlink" Target="https://allenai.org/blog/tulu-3-405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uters.com/technology/artificial-intelligence/microsoft-developing-ai-reasoning-models-compete-with-openai-information-reports-2025-03-07/" TargetMode="External"/><Relationship Id="rId5" Type="http://schemas.openxmlformats.org/officeDocument/2006/relationships/hyperlink" Target="https://www.youtube.com/watch?v=gGJWQjynOcg" TargetMode="External"/><Relationship Id="rId4" Type="http://schemas.openxmlformats.org/officeDocument/2006/relationships/hyperlink" Target="https://platform.openai.com/docs/quickstart" TargetMode="External"/><Relationship Id="rId9" Type="http://schemas.openxmlformats.org/officeDocument/2006/relationships/hyperlink" Target="https://github.com/ppl-ai/modelcontextprotoco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youtube.com/watch?v=aqhbRtB2Fyg" TargetMode="External"/><Relationship Id="rId7" Type="http://schemas.openxmlformats.org/officeDocument/2006/relationships/hyperlink" Target="https://claudette.answer.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news9live.com/technology/artificial-intelligence/tencent-hunyuan-turbos-future-ai-hybrid-architecture-fast-thinking-2831680" TargetMode="External"/><Relationship Id="rId5" Type="http://schemas.openxmlformats.org/officeDocument/2006/relationships/hyperlink" Target="https://x.com/TXhunyuan/status/1899105803073958010" TargetMode="External"/><Relationship Id="rId4" Type="http://schemas.openxmlformats.org/officeDocument/2006/relationships/hyperlink" Target="https://www.reflection.ai"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W7w97MbZKCc" TargetMode="External"/><Relationship Id="rId3" Type="http://schemas.openxmlformats.org/officeDocument/2006/relationships/hyperlink" Target="https://openai.com/index/swe-lancer/"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moveworks.com" TargetMode="External"/><Relationship Id="rId5" Type="http://schemas.openxmlformats.org/officeDocument/2006/relationships/hyperlink" Target="https://www.servicenow.com" TargetMode="External"/><Relationship Id="rId4" Type="http://schemas.openxmlformats.org/officeDocument/2006/relationships/hyperlink" Target="https://www.yahoo.com/tech/doge-has-reportedly-started-rolling-out-a-custom-chatbot-to-automate-some-government-tasks-211616079.html" TargetMode="External"/><Relationship Id="rId9" Type="http://schemas.openxmlformats.org/officeDocument/2006/relationships/hyperlink" Target="https://www.tomshardware.com/tech-industry/artificial-intelligence/meta-is-reportedly-testing-its-first-rsic-v-based-ai-chip-for-ai-train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aihero.dev/what-problem-does-model-context-protocol-solve" TargetMode="External"/><Relationship Id="rId3" Type="http://schemas.openxmlformats.org/officeDocument/2006/relationships/hyperlink" Target="https://www.anthropic.com/news/model-context-protocol" TargetMode="External"/><Relationship Id="rId7" Type="http://schemas.openxmlformats.org/officeDocument/2006/relationships/hyperlink" Target="https://github.com/modelcontextprotocol/server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modelcontextprotocol" TargetMode="External"/><Relationship Id="rId5" Type="http://schemas.openxmlformats.org/officeDocument/2006/relationships/hyperlink" Target="https://spec.modelcontextprotocol.io/specification/2024-11-05/" TargetMode="External"/><Relationship Id="rId4" Type="http://schemas.openxmlformats.org/officeDocument/2006/relationships/hyperlink" Target="https://modelcontextprotocol.io/introduction" TargetMode="External"/><Relationship Id="rId9" Type="http://schemas.openxmlformats.org/officeDocument/2006/relationships/hyperlink" Target="https://www.youtube.com/watch?v=5ZWeCKY5WZ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24729"/>
            <a:ext cx="44202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Gemma-3-27B beats DeepSeek-V3</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Which AI Model to Use in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Agents up to $20,000/month</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formed a new AI agents division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Llama 800+ Mln downloads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MAI - Microsoft AI - new family of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Tulu-3-405B</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Advanced - 2.0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Robotics and Gemini Robotics-ER</a:t>
            </a:r>
            <a:endParaRPr b="1">
              <a:solidFill>
                <a:srgbClr val="3C78D8"/>
              </a:solidFill>
              <a:latin typeface="Calibri"/>
              <a:ea typeface="Calibri"/>
              <a:cs typeface="Calibri"/>
              <a:sym typeface="Calibri"/>
            </a:endParaRPr>
          </a:p>
        </p:txBody>
      </p:sp>
      <p:sp>
        <p:nvSpPr>
          <p:cNvPr id="64" name="Google Shape;64;p15"/>
          <p:cNvSpPr txBox="1"/>
          <p:nvPr/>
        </p:nvSpPr>
        <p:spPr>
          <a:xfrm>
            <a:off x="5019050" y="70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148097"/>
            <a:ext cx="44202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WebDev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Jobs</a:t>
            </a:r>
            <a:endParaRPr b="1">
              <a:solidFill>
                <a:srgbClr val="3C78D8"/>
              </a:solidFill>
              <a:latin typeface="Calibri"/>
              <a:ea typeface="Calibri"/>
              <a:cs typeface="Calibri"/>
              <a:sym typeface="Calibri"/>
            </a:endParaRPr>
          </a:p>
        </p:txBody>
      </p:sp>
      <p:sp>
        <p:nvSpPr>
          <p:cNvPr id="66" name="Google Shape;66;p15"/>
          <p:cNvSpPr txBox="1"/>
          <p:nvPr/>
        </p:nvSpPr>
        <p:spPr>
          <a:xfrm>
            <a:off x="78651" y="2672967"/>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Belief State Transformer</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Babel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START (Self-taught Reasoner with Tools)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Reflection AI - Build Autonomous Systems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Claudette - a wrapper for Anthropic’s Python SDK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Tencent’s Hunyuan-TurboS AI Hybrid Model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 AI SWE-Lancer benchmark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DOGE custom chatbot for US government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ServiceNow acquires Moveworks for $2.85 Bln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at McDonald’s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CoreWeave &amp; OpenAI $11.9 Bln contract</a:t>
            </a:r>
            <a:endParaRPr b="1">
              <a:solidFill>
                <a:srgbClr val="3C78D8"/>
              </a:solidFill>
              <a:latin typeface="Calibri"/>
              <a:ea typeface="Calibri"/>
              <a:cs typeface="Calibri"/>
              <a:sym typeface="Calibri"/>
            </a:endParaRPr>
          </a:p>
        </p:txBody>
      </p:sp>
      <p:sp>
        <p:nvSpPr>
          <p:cNvPr id="67" name="Google Shape;67;p15"/>
          <p:cNvSpPr txBox="1"/>
          <p:nvPr/>
        </p:nvSpPr>
        <p:spPr>
          <a:xfrm>
            <a:off x="4659176" y="887072"/>
            <a:ext cx="4420200" cy="2819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 Model Context Protocol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Siraj Raval is back! </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AI Chips - MTIA</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Raising Money 2024 - 2025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Picks &amp; Shovels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acquired a 1 Mln sq-ft property in Memphis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Ilya Sutskever's Startup $2Bln at $30 Bln Valuation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Peter Diamandis - Exponential Mastery Event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Manus AI Assistant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Coding Assistants, Lovable.dev, Bolt.new</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Autonomous Multi-Agent Systems (AMAS)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RTX Pro 6000 Blackwell GPU</a:t>
            </a:r>
            <a:endParaRPr b="1">
              <a:solidFill>
                <a:srgbClr val="3C78D8"/>
              </a:solidFill>
              <a:latin typeface="Calibri"/>
              <a:ea typeface="Calibri"/>
              <a:cs typeface="Calibri"/>
              <a:sym typeface="Calibri"/>
            </a:endParaRPr>
          </a:p>
        </p:txBody>
      </p:sp>
      <p:sp>
        <p:nvSpPr>
          <p:cNvPr id="68" name="Google Shape;68;p15"/>
          <p:cNvSpPr txBox="1"/>
          <p:nvPr/>
        </p:nvSpPr>
        <p:spPr>
          <a:xfrm>
            <a:off x="49725" y="-51610"/>
            <a:ext cx="3421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rgbClr val="FF0000"/>
                </a:solidFill>
                <a:latin typeface="Calibri"/>
                <a:ea typeface="Calibri"/>
                <a:cs typeface="Calibri"/>
                <a:sym typeface="Calibri"/>
              </a:rPr>
              <a:t>ChatGPT was just the SPARK.</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The real explosion is coming in the next 1-2 years.</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                          - Peter Diamandis</a:t>
            </a:r>
            <a:endParaRPr sz="12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Startups Raising Money 2024 - 2025</a:t>
            </a:r>
            <a:endParaRPr sz="2000" b="1">
              <a:solidFill>
                <a:schemeClr val="dk1"/>
              </a:solidFill>
              <a:latin typeface="Calibri"/>
              <a:ea typeface="Calibri"/>
              <a:cs typeface="Calibri"/>
              <a:sym typeface="Calibri"/>
            </a:endParaRPr>
          </a:p>
        </p:txBody>
      </p:sp>
      <p:sp>
        <p:nvSpPr>
          <p:cNvPr id="160" name="Google Shape;160;p24"/>
          <p:cNvSpPr txBox="1"/>
          <p:nvPr/>
        </p:nvSpPr>
        <p:spPr>
          <a:xfrm>
            <a:off x="55075" y="521617"/>
            <a:ext cx="417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https://techcrunch.com/2025/03/08/9-us-ai-startups-have-raised-100m-or-more-in-2025/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were 49 startups that raised funding rounds worth $100 Million or more in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companies raised more than one "mega-round" last year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Seven companies raised rounds at $1 Billion or larger</a:t>
            </a:r>
            <a:endParaRPr sz="1200">
              <a:solidFill>
                <a:schemeClr val="dk1"/>
              </a:solidFill>
              <a:latin typeface="Calibri"/>
              <a:ea typeface="Calibri"/>
              <a:cs typeface="Calibri"/>
              <a:sym typeface="Calibri"/>
            </a:endParaRPr>
          </a:p>
        </p:txBody>
      </p:sp>
      <p:sp>
        <p:nvSpPr>
          <p:cNvPr id="161" name="Google Shape;161;p24"/>
          <p:cNvSpPr txBox="1"/>
          <p:nvPr/>
        </p:nvSpPr>
        <p:spPr>
          <a:xfrm>
            <a:off x="4848200" y="1276267"/>
            <a:ext cx="4176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January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ElevenLabs raised a $180 Mln (AI Voice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Hippocratic AI raised $141 Mln (LLMs for health industry)</a:t>
            </a:r>
            <a:endParaRPr sz="1200">
              <a:solidFill>
                <a:schemeClr val="dk1"/>
              </a:solidFill>
              <a:latin typeface="Calibri"/>
              <a:ea typeface="Calibri"/>
              <a:cs typeface="Calibri"/>
              <a:sym typeface="Calibri"/>
            </a:endParaRPr>
          </a:p>
        </p:txBody>
      </p:sp>
      <p:sp>
        <p:nvSpPr>
          <p:cNvPr id="162" name="Google Shape;162;p24"/>
          <p:cNvSpPr txBox="1"/>
          <p:nvPr/>
        </p:nvSpPr>
        <p:spPr>
          <a:xfrm>
            <a:off x="4848200" y="1940767"/>
            <a:ext cx="4176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February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 $305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Lambda - $480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Abridge - $250 Mln - transcribes patient-clinician conversations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Eudia - $105 Mln - legal tech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EnCharge AI - $100 Mln - hardware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Harvey - $300 Mln - AI legal tech</a:t>
            </a:r>
            <a:endParaRPr sz="1200">
              <a:solidFill>
                <a:schemeClr val="dk1"/>
              </a:solidFill>
              <a:latin typeface="Calibri"/>
              <a:ea typeface="Calibri"/>
              <a:cs typeface="Calibri"/>
              <a:sym typeface="Calibri"/>
            </a:endParaRPr>
          </a:p>
        </p:txBody>
      </p:sp>
      <p:sp>
        <p:nvSpPr>
          <p:cNvPr id="163" name="Google Shape;163;p24"/>
          <p:cNvSpPr txBox="1"/>
          <p:nvPr/>
        </p:nvSpPr>
        <p:spPr>
          <a:xfrm>
            <a:off x="4848200" y="3366817"/>
            <a:ext cx="417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March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 $3.5 Bln - LLMs, Claude</a:t>
            </a:r>
            <a:endParaRPr sz="1200">
              <a:solidFill>
                <a:schemeClr val="dk1"/>
              </a:solidFill>
              <a:latin typeface="Calibri"/>
              <a:ea typeface="Calibri"/>
              <a:cs typeface="Calibri"/>
              <a:sym typeface="Calibri"/>
            </a:endParaRPr>
          </a:p>
        </p:txBody>
      </p:sp>
      <p:sp>
        <p:nvSpPr>
          <p:cNvPr id="164" name="Google Shape;164;p24"/>
          <p:cNvSpPr txBox="1"/>
          <p:nvPr/>
        </p:nvSpPr>
        <p:spPr>
          <a:xfrm>
            <a:off x="55075" y="1790900"/>
            <a:ext cx="3318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investments continue in AI-driven startups across sectors, from self-driving technology to medical AI</a:t>
            </a:r>
            <a:endParaRPr sz="1200">
              <a:solidFill>
                <a:schemeClr val="dk1"/>
              </a:solidFill>
              <a:latin typeface="Calibri"/>
              <a:ea typeface="Calibri"/>
              <a:cs typeface="Calibri"/>
              <a:sym typeface="Calibri"/>
            </a:endParaRPr>
          </a:p>
        </p:txBody>
      </p:sp>
      <p:pic>
        <p:nvPicPr>
          <p:cNvPr id="165" name="Google Shape;16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69900" y="128950"/>
            <a:ext cx="611775" cy="872100"/>
          </a:xfrm>
          <a:prstGeom prst="rect">
            <a:avLst/>
          </a:prstGeom>
          <a:noFill/>
          <a:ln>
            <a:noFill/>
          </a:ln>
        </p:spPr>
      </p:pic>
      <p:pic>
        <p:nvPicPr>
          <p:cNvPr id="166" name="Google Shape;16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55700" y="128950"/>
            <a:ext cx="611775" cy="872100"/>
          </a:xfrm>
          <a:prstGeom prst="rect">
            <a:avLst/>
          </a:prstGeom>
          <a:noFill/>
          <a:ln>
            <a:noFill/>
          </a:ln>
        </p:spPr>
      </p:pic>
      <p:pic>
        <p:nvPicPr>
          <p:cNvPr id="167" name="Google Shape;167;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441500" y="128950"/>
            <a:ext cx="611775" cy="87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p:nvPr/>
        </p:nvSpPr>
        <p:spPr>
          <a:xfrm>
            <a:off x="55075" y="52750"/>
            <a:ext cx="219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Picks &amp; Shovels</a:t>
            </a:r>
            <a:endParaRPr sz="2000" b="1">
              <a:solidFill>
                <a:schemeClr val="dk1"/>
              </a:solidFill>
              <a:latin typeface="Calibri"/>
              <a:ea typeface="Calibri"/>
              <a:cs typeface="Calibri"/>
              <a:sym typeface="Calibri"/>
            </a:endParaRPr>
          </a:p>
        </p:txBody>
      </p:sp>
      <p:sp>
        <p:nvSpPr>
          <p:cNvPr id="173" name="Google Shape;173;p25"/>
          <p:cNvSpPr txBox="1"/>
          <p:nvPr/>
        </p:nvSpPr>
        <p:spPr>
          <a:xfrm>
            <a:off x="103825" y="1361900"/>
            <a:ext cx="4392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xAI, Elon Musk’s AI company, has acquired a 1 Mln square foot property in Southwest Memphis ( 5400 Tulane Road, Whitehaven, Memphis ) for $80 Mln to expand its AI data center footprint with </a:t>
            </a:r>
            <a:r>
              <a:rPr lang="en" sz="1200" b="1">
                <a:solidFill>
                  <a:srgbClr val="FF0000"/>
                </a:solidFill>
                <a:latin typeface="Calibri"/>
                <a:ea typeface="Calibri"/>
                <a:cs typeface="Calibri"/>
                <a:sym typeface="Calibri"/>
              </a:rPr>
              <a:t>plans for 1 Mln GPUs datacenter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https://techcrunch.com/2025/03/07/elon-musks-ai-company-xai-acquires-1-million-square-foot-property-in-memphis/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4" name="Google Shape;174;p25"/>
          <p:cNvSpPr txBox="1"/>
          <p:nvPr/>
        </p:nvSpPr>
        <p:spPr>
          <a:xfrm>
            <a:off x="103825" y="593000"/>
            <a:ext cx="4392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Gold Rush - sell Picks &amp; Shovels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"Don’t Sell AI Agents, Sell AI Infrastructures Instead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https://medium.com/@julio.pessan.pessan/dont-sell-ai-agents-sell-ai-infrastructures-instead-the-billion-dollar-opportunity-04eb7166b3d9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5" name="Google Shape;17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28675" y="149025"/>
            <a:ext cx="1342418" cy="664800"/>
          </a:xfrm>
          <a:prstGeom prst="rect">
            <a:avLst/>
          </a:prstGeom>
          <a:noFill/>
          <a:ln w="9525" cap="flat" cmpd="sng">
            <a:solidFill>
              <a:srgbClr val="FF0000"/>
            </a:solidFill>
            <a:prstDash val="solid"/>
            <a:round/>
            <a:headEnd type="none" w="sm" len="sm"/>
            <a:tailEnd type="none" w="sm" len="sm"/>
          </a:ln>
        </p:spPr>
      </p:pic>
      <p:pic>
        <p:nvPicPr>
          <p:cNvPr id="176" name="Google Shape;176;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03825" y="2500401"/>
            <a:ext cx="4392598" cy="2432330"/>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91200" y="642350"/>
            <a:ext cx="3690700" cy="4450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p:nvPr/>
        </p:nvSpPr>
        <p:spPr>
          <a:xfrm>
            <a:off x="55075" y="52750"/>
            <a:ext cx="533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Ilya Sutskever's Startup $2Bln at $30 Bln Valuation</a:t>
            </a:r>
            <a:endParaRPr sz="2000" b="1">
              <a:solidFill>
                <a:schemeClr val="dk1"/>
              </a:solidFill>
              <a:latin typeface="Calibri"/>
              <a:ea typeface="Calibri"/>
              <a:cs typeface="Calibri"/>
              <a:sym typeface="Calibri"/>
            </a:endParaRPr>
          </a:p>
        </p:txBody>
      </p:sp>
      <p:sp>
        <p:nvSpPr>
          <p:cNvPr id="183" name="Google Shape;183;p26"/>
          <p:cNvSpPr txBox="1"/>
          <p:nvPr/>
        </p:nvSpPr>
        <p:spPr>
          <a:xfrm>
            <a:off x="55075" y="657300"/>
            <a:ext cx="4824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Safe Superintelligence (SSI) - Ilya Sutskever's startup</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received additional $2 Bln at $30 Bln valuation</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Company has no plans to release a product anytime soon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startup is solely focused on researching and developing an advanced form of the emerging technology with capabilities far exceeding those of humans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Sutskever’s reputation is SSI’s primary selling point for investors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38-year-old researcher was born in Russia, raised in Israel and studied in Canada under A.I. academic Geoffrey Hinton.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subsequently joined Google before leaving in 2015 for OpenAI to lead the development of ChatGPT. He served as OpenAI’s chief scientist and a board member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 an OpenAI co-founder, described Sutskever as “the linchpin for OpenAI being successful” in a 2023 interview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https://ssi.inc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SSI has its primary locations in Palo Alto, California, and Tel Aviv, Israel.</a:t>
            </a:r>
            <a:endParaRPr sz="1200">
              <a:solidFill>
                <a:schemeClr val="dk1"/>
              </a:solidFill>
              <a:latin typeface="Calibri"/>
              <a:ea typeface="Calibri"/>
              <a:cs typeface="Calibri"/>
              <a:sym typeface="Calibri"/>
            </a:endParaRPr>
          </a:p>
        </p:txBody>
      </p:sp>
      <p:pic>
        <p:nvPicPr>
          <p:cNvPr id="184" name="Google Shape;184;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497975" y="657300"/>
            <a:ext cx="2564149" cy="213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p:nvPr/>
        </p:nvSpPr>
        <p:spPr>
          <a:xfrm>
            <a:off x="55075" y="52750"/>
            <a:ext cx="326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Mastery Event</a:t>
            </a:r>
            <a:endParaRPr sz="2000" b="1">
              <a:solidFill>
                <a:schemeClr val="dk1"/>
              </a:solidFill>
              <a:latin typeface="Calibri"/>
              <a:ea typeface="Calibri"/>
              <a:cs typeface="Calibri"/>
              <a:sym typeface="Calibri"/>
            </a:endParaRPr>
          </a:p>
        </p:txBody>
      </p:sp>
      <p:sp>
        <p:nvSpPr>
          <p:cNvPr id="190" name="Google Shape;190;p27"/>
          <p:cNvSpPr txBox="1"/>
          <p:nvPr/>
        </p:nvSpPr>
        <p:spPr>
          <a:xfrm>
            <a:off x="166050" y="696925"/>
            <a:ext cx="4404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Peter Diamandis - Exponential Mastery Event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https://exponential.su.org/details-v-2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was just the SPARK.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real explosion is coming in the next 12-24 months.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Humanoid robots that can learn and adapt in real-time</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AI systems discovering cures for "incurable" diseases</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Neural interfaces allowing direct brain-to-computer connection</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Quantum computers solving previously impossible problems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technologies are CONVERGING and creating the greatest wealth and disruption event in human history. The technological tsunami is coming.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AGI coming online will disrupt everything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Industries are being transformed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Trillion-dollar opportunities are being developed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How to position yourself ahead of these shifts</a:t>
            </a:r>
            <a:endParaRPr sz="1200">
              <a:solidFill>
                <a:schemeClr val="dk1"/>
              </a:solidFill>
              <a:latin typeface="Calibri"/>
              <a:ea typeface="Calibri"/>
              <a:cs typeface="Calibri"/>
              <a:sym typeface="Calibri"/>
            </a:endParaRPr>
          </a:p>
        </p:txBody>
      </p:sp>
      <p:pic>
        <p:nvPicPr>
          <p:cNvPr id="191" name="Google Shape;19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22450" y="697098"/>
            <a:ext cx="4269149" cy="34867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197" name="Google Shape;197;p28"/>
          <p:cNvSpPr txBox="1"/>
          <p:nvPr/>
        </p:nvSpPr>
        <p:spPr>
          <a:xfrm>
            <a:off x="55075" y="885900"/>
            <a:ext cx="3987900" cy="34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https://monica.im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https://manus.im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https://www.youtube.com/watch?v=wVvfXZm4Lvg</a:t>
            </a:r>
            <a:r>
              <a:rPr lang="en" sz="1200">
                <a:solidFill>
                  <a:schemeClr val="dk1"/>
                </a:solidFill>
                <a:latin typeface="Calibri"/>
                <a:ea typeface="Calibri"/>
                <a:cs typeface="Calibri"/>
                <a:sym typeface="Calibri"/>
              </a:rPr>
              <a:t> - demo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Xiao Hong, founder</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Yichao 'Peak' Ji</a:t>
            </a:r>
            <a:r>
              <a:rPr lang="en" sz="1200">
                <a:solidFill>
                  <a:schemeClr val="dk1"/>
                </a:solidFill>
                <a:latin typeface="Calibri"/>
                <a:ea typeface="Calibri"/>
                <a:cs typeface="Calibri"/>
                <a:sym typeface="Calibri"/>
              </a:rPr>
              <a:t>, co-founder and chief scientist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Xiao Hong - born in 1992, graduated from Huazhong University of Science and Technology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2015 - founded Nightingale Technology, launching tools served over 2 million businesses and secured major funding from Tencent and ZhenFund.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started Butterfly Effect and released Monica, an AI browser extension gained 10 million users globally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March - launched Manus AI, a "universal AI Agent" that autonomously completes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uses good models (possibly Claude) and ~30 tools (mostly open source). It has its own environment to work with files and run code </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https://hybrid-rituals.com/everything-we-know-about-the-founder-of-manus-ai-so-far/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8" name="Google Shape;198;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193575" y="43638"/>
            <a:ext cx="825500" cy="1037630"/>
          </a:xfrm>
          <a:prstGeom prst="rect">
            <a:avLst/>
          </a:prstGeom>
          <a:noFill/>
          <a:ln w="9525" cap="flat" cmpd="sng">
            <a:solidFill>
              <a:srgbClr val="FF0000"/>
            </a:solidFill>
            <a:prstDash val="solid"/>
            <a:round/>
            <a:headEnd type="none" w="sm" len="sm"/>
            <a:tailEnd type="none" w="sm" len="sm"/>
          </a:ln>
        </p:spPr>
      </p:pic>
      <p:sp>
        <p:nvSpPr>
          <p:cNvPr id="199" name="Google Shape;199;p28"/>
          <p:cNvSpPr txBox="1"/>
          <p:nvPr/>
        </p:nvSpPr>
        <p:spPr>
          <a:xfrm>
            <a:off x="55075" y="4546550"/>
            <a:ext cx="39879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OpenManus - open source version</a:t>
            </a:r>
            <a:endParaRPr sz="1200" b="1">
              <a:solidFill>
                <a:srgbClr val="FF0000"/>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https://github.com/mannaandpoem/OpenManus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https://www.youtube.com/watch?v=W2Ur7FGqsJE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0" name="Google Shape;200;p28"/>
          <p:cNvSpPr txBox="1"/>
          <p:nvPr/>
        </p:nvSpPr>
        <p:spPr>
          <a:xfrm>
            <a:off x="4095550" y="43206"/>
            <a:ext cx="5001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How Manus AI Agent is different: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Manus completes weeks of professional work in just hours. Hugging Face and top VCs praise its performance calling it </a:t>
            </a:r>
            <a:r>
              <a:rPr lang="en" sz="1200" b="1">
                <a:solidFill>
                  <a:srgbClr val="3C78D8"/>
                </a:solidFill>
                <a:latin typeface="Calibri"/>
                <a:ea typeface="Calibri"/>
                <a:cs typeface="Calibri"/>
                <a:sym typeface="Calibri"/>
              </a:rPr>
              <a:t>"the most impressive AI tool they’ve used"</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Positioned as "the world’s first fully autonomous AI agent", which can work without constant human intervention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 Multi-Agent Architecture; Cloud-Based - continue working even when user disconnects; Multi-Modal (text, images, code); Can use tools (web browsers, code editors, databases); can adaptively learn from user interactions to personalize responses; Good general AI performance on benchmarks (on par or better than other leading AI models in real-world problem-solving capabilities)</a:t>
            </a:r>
            <a:endParaRPr sz="1200" b="1">
              <a:solidFill>
                <a:srgbClr val="3C78D8"/>
              </a:solidFill>
              <a:latin typeface="Calibri"/>
              <a:ea typeface="Calibri"/>
              <a:cs typeface="Calibri"/>
              <a:sym typeface="Calibri"/>
            </a:endParaRPr>
          </a:p>
        </p:txBody>
      </p:sp>
      <p:sp>
        <p:nvSpPr>
          <p:cNvPr id="201" name="Google Shape;201;p28"/>
          <p:cNvSpPr txBox="1"/>
          <p:nvPr/>
        </p:nvSpPr>
        <p:spPr>
          <a:xfrm>
            <a:off x="4095550" y="2419069"/>
            <a:ext cx="5011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From Pipelines to Autonomous Multi-Agent Systems (AMAS)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Last year autonomous multi-agent systems (AMAS) were not reliable, tend to go into infinite loops. So people used structured pipelines instead.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Nowadays agents and collaboration algorithms are much better, so now it is possible to build reliable AMAS-s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LLMs; Improved coordination and adaptability algorithms; Better collaboration patterns (parallel and loop) - prevent infinite loops; Better Autonomous Decision-Making (Salesforce);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Today's trend - shift away from traditional structured pipelines to AMAS-s. AMAS can handle complex, dynamic tasks more effectively than structured pipelines, which are often rigid and less adaptable; AMAS can execute tasks independently; AMAS doesn't need manual intervention; AMAS improves overall system efficiency; AMAS can handle and combine structured and unstructured data</a:t>
            </a:r>
            <a:endParaRPr sz="1200">
              <a:solidFill>
                <a:schemeClr val="dk1"/>
              </a:solidFill>
              <a:latin typeface="Calibri"/>
              <a:ea typeface="Calibri"/>
              <a:cs typeface="Calibri"/>
              <a:sym typeface="Calibri"/>
            </a:endParaRPr>
          </a:p>
        </p:txBody>
      </p:sp>
      <p:pic>
        <p:nvPicPr>
          <p:cNvPr id="202" name="Google Shape;202;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107675" y="52763"/>
            <a:ext cx="825500" cy="1019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p:nvPr/>
        </p:nvSpPr>
        <p:spPr>
          <a:xfrm>
            <a:off x="3993425" y="107942"/>
            <a:ext cx="4785300" cy="494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Top AI no-code tools:   Cursor vs. Windsurf vs. Lovable vs. v0 vs. Bolt vs. Replit</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https://substack.com/home/post/p-158033421</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https://www.youtube.com/watch?v=HSnJrXWETfM</a:t>
            </a:r>
            <a:r>
              <a:rPr lang="en" sz="1000">
                <a:solidFill>
                  <a:schemeClr val="dk1"/>
                </a:solidFill>
                <a:latin typeface="Calibri"/>
                <a:ea typeface="Calibri"/>
                <a:cs typeface="Calibri"/>
                <a:sym typeface="Calibri"/>
              </a:rPr>
              <a:t> - video testing 6 systems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Bolt - </a:t>
            </a:r>
            <a:r>
              <a:rPr lang="en" sz="1000" b="1" u="sng">
                <a:solidFill>
                  <a:schemeClr val="hlink"/>
                </a:solidFill>
                <a:latin typeface="Calibri"/>
                <a:ea typeface="Calibri"/>
                <a:cs typeface="Calibri"/>
                <a:sym typeface="Calibri"/>
                <a:hlinkClick r:id="rId5"/>
              </a:rPr>
              <a:t>https://bolt.new</a:t>
            </a:r>
            <a:r>
              <a:rPr lang="en" sz="1000" b="1">
                <a:solidFill>
                  <a:schemeClr val="dk1"/>
                </a:solidFill>
                <a:latin typeface="Calibri"/>
                <a:ea typeface="Calibri"/>
                <a:cs typeface="Calibri"/>
                <a:sym typeface="Calibri"/>
              </a:rPr>
              <a:t> </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Lovable - </a:t>
            </a:r>
            <a:r>
              <a:rPr lang="en" sz="1000" b="1"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https://lovable.dev</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v0 - </a:t>
            </a:r>
            <a:r>
              <a:rPr lang="en" sz="1000" b="1" u="sng">
                <a:solidFill>
                  <a:schemeClr val="hlink"/>
                </a:solidFill>
                <a:latin typeface="Calibri"/>
                <a:ea typeface="Calibri"/>
                <a:cs typeface="Calibri"/>
                <a:sym typeface="Calibri"/>
                <a:hlinkClick r:id="rId7"/>
              </a:rPr>
              <a:t>https://v0.dev</a:t>
            </a:r>
            <a:r>
              <a:rPr lang="en" sz="1000" b="1">
                <a:solidFill>
                  <a:schemeClr val="dk1"/>
                </a:solidFill>
                <a:latin typeface="Calibri"/>
                <a:ea typeface="Calibri"/>
                <a:cs typeface="Calibri"/>
                <a:sym typeface="Calibri"/>
              </a:rPr>
              <a:t> </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Replit - </a:t>
            </a:r>
            <a:r>
              <a:rPr lang="en" sz="1000" b="1" u="sng">
                <a:solidFill>
                  <a:schemeClr val="hlink"/>
                </a:solidFill>
                <a:latin typeface="Calibri"/>
                <a:ea typeface="Calibri"/>
                <a:cs typeface="Calibri"/>
                <a:sym typeface="Calibri"/>
                <a:hlinkClick r:id="rId8"/>
              </a:rPr>
              <a:t>https://replit.com</a:t>
            </a:r>
            <a:r>
              <a:rPr lang="en" sz="1000" b="1">
                <a:solidFill>
                  <a:schemeClr val="dk1"/>
                </a:solidFill>
                <a:latin typeface="Calibri"/>
                <a:ea typeface="Calibri"/>
                <a:cs typeface="Calibri"/>
                <a:sym typeface="Calibri"/>
              </a:rPr>
              <a:t> </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Cursor - </a:t>
            </a:r>
            <a:r>
              <a:rPr lang="en" sz="1000" b="1" u="sng">
                <a:solidFill>
                  <a:schemeClr val="hlink"/>
                </a:solidFill>
                <a:latin typeface="Calibri"/>
                <a:ea typeface="Calibri"/>
                <a:cs typeface="Calibri"/>
                <a:sym typeface="Calibri"/>
                <a:hlinkClick r:id="rId9"/>
              </a:rPr>
              <a:t>https://www.cursor.com</a:t>
            </a:r>
            <a:r>
              <a:rPr lang="en" sz="1000" b="1">
                <a:solidFill>
                  <a:schemeClr val="dk1"/>
                </a:solidFill>
                <a:latin typeface="Calibri"/>
                <a:ea typeface="Calibri"/>
                <a:cs typeface="Calibri"/>
                <a:sym typeface="Calibri"/>
              </a:rPr>
              <a:t> </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Windsurf - </a:t>
            </a:r>
            <a:r>
              <a:rPr lang="en" sz="1000" b="1" u="sng">
                <a:solidFill>
                  <a:schemeClr val="hlink"/>
                </a:solidFill>
                <a:latin typeface="Calibri"/>
                <a:ea typeface="Calibri"/>
                <a:cs typeface="Calibri"/>
                <a:sym typeface="Calibri"/>
                <a:hlinkClick r:id="rId10"/>
              </a:rPr>
              <a:t>https://codeium.com/windsurf</a:t>
            </a:r>
            <a:r>
              <a:rPr lang="en" sz="1000" b="1">
                <a:solidFill>
                  <a:schemeClr val="dk1"/>
                </a:solidFill>
                <a:latin typeface="Calibri"/>
                <a:ea typeface="Calibri"/>
                <a:cs typeface="Calibri"/>
                <a:sym typeface="Calibri"/>
              </a:rPr>
              <a:t> </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b="1">
                <a:solidFill>
                  <a:schemeClr val="dk1"/>
                </a:solidFill>
                <a:latin typeface="Calibri"/>
                <a:ea typeface="Calibri"/>
                <a:cs typeface="Calibri"/>
                <a:sym typeface="Calibri"/>
              </a:rPr>
              <a:t>Qodo - </a:t>
            </a:r>
            <a:r>
              <a:rPr lang="en" sz="1000" b="1" u="sng">
                <a:solidFill>
                  <a:schemeClr val="hlink"/>
                </a:solidFill>
                <a:latin typeface="Calibri"/>
                <a:ea typeface="Calibri"/>
                <a:cs typeface="Calibri"/>
                <a:sym typeface="Calibri"/>
                <a:hlinkClick r:id="rId11"/>
              </a:rPr>
              <a:t>https://www.qodo.ai</a:t>
            </a:r>
            <a:r>
              <a:rPr lang="en" sz="1000" b="1">
                <a:solidFill>
                  <a:schemeClr val="dk1"/>
                </a:solidFill>
                <a:latin typeface="Calibri"/>
                <a:ea typeface="Calibri"/>
                <a:cs typeface="Calibri"/>
                <a:sym typeface="Calibri"/>
              </a:rPr>
              <a:t> - new name for Codeium</a:t>
            </a:r>
            <a:endParaRPr sz="1000" b="1">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GitHub Copilot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Replit Ghostwriter</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base44 - </a:t>
            </a:r>
            <a:r>
              <a:rPr lang="en" sz="1000" u="sng">
                <a:solidFill>
                  <a:schemeClr val="hlink"/>
                </a:solidFill>
                <a:latin typeface="Calibri"/>
                <a:ea typeface="Calibri"/>
                <a:cs typeface="Calibri"/>
                <a:sym typeface="Calibri"/>
                <a:hlinkClick r:id="rId12"/>
              </a:rPr>
              <a:t>https://base44.com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AskCodi - </a:t>
            </a:r>
            <a:r>
              <a:rPr lang="en" sz="1000" u="sng">
                <a:solidFill>
                  <a:schemeClr val="hlink"/>
                </a:solidFill>
                <a:latin typeface="Calibri"/>
                <a:ea typeface="Calibri"/>
                <a:cs typeface="Calibri"/>
                <a:sym typeface="Calibri"/>
                <a:hlinkClick r:id="rId13"/>
              </a:rPr>
              <a:t>https://askcodi.com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AugmentCode - </a:t>
            </a:r>
            <a:r>
              <a:rPr lang="en" sz="1000" u="sng">
                <a:solidFill>
                  <a:schemeClr val="hlink"/>
                </a:solidFill>
                <a:latin typeface="Calibri"/>
                <a:ea typeface="Calibri"/>
                <a:cs typeface="Calibri"/>
                <a:sym typeface="Calibri"/>
                <a:hlinkClick r:id="rId14"/>
              </a:rPr>
              <a:t>https://www.augmentcode.com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Snyk - </a:t>
            </a:r>
            <a:r>
              <a:rPr lang="en" sz="1000" u="sng">
                <a:solidFill>
                  <a:schemeClr val="hlink"/>
                </a:solidFill>
                <a:latin typeface="Calibri"/>
                <a:ea typeface="Calibri"/>
                <a:cs typeface="Calibri"/>
                <a:sym typeface="Calibri"/>
                <a:hlinkClick r:id="rId15"/>
              </a:rPr>
              <a:t>https://snyk.io</a:t>
            </a:r>
            <a:r>
              <a:rPr lang="en" sz="1000">
                <a:solidFill>
                  <a:schemeClr val="dk1"/>
                </a:solidFill>
                <a:latin typeface="Calibri"/>
                <a:ea typeface="Calibri"/>
                <a:cs typeface="Calibri"/>
                <a:sym typeface="Calibri"/>
              </a:rPr>
              <a:t> -  AI-powered security analysis</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Aider - </a:t>
            </a:r>
            <a:r>
              <a:rPr lang="en" sz="1000" u="sng">
                <a:solidFill>
                  <a:schemeClr val="hlink"/>
                </a:solidFill>
                <a:latin typeface="Calibri"/>
                <a:ea typeface="Calibri"/>
                <a:cs typeface="Calibri"/>
                <a:sym typeface="Calibri"/>
                <a:hlinkClick r:id="rId16"/>
              </a:rPr>
              <a:t>https://aider.chat</a:t>
            </a:r>
            <a:r>
              <a:rPr lang="en" sz="1000">
                <a:solidFill>
                  <a:schemeClr val="dk1"/>
                </a:solidFill>
                <a:latin typeface="Calibri"/>
                <a:ea typeface="Calibri"/>
                <a:cs typeface="Calibri"/>
                <a:sym typeface="Calibri"/>
              </a:rPr>
              <a:t> - command-line code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Cline - </a:t>
            </a:r>
            <a:r>
              <a:rPr lang="en" sz="1000" u="sng">
                <a:solidFill>
                  <a:schemeClr val="hlink"/>
                </a:solidFill>
                <a:latin typeface="Calibri"/>
                <a:ea typeface="Calibri"/>
                <a:cs typeface="Calibri"/>
                <a:sym typeface="Calibri"/>
                <a:hlinkClick r:id="rId17"/>
              </a:rPr>
              <a:t>https://cline.bot</a:t>
            </a:r>
            <a:r>
              <a:rPr lang="en" sz="1000">
                <a:solidFill>
                  <a:schemeClr val="dk1"/>
                </a:solidFill>
                <a:latin typeface="Calibri"/>
                <a:ea typeface="Calibri"/>
                <a:cs typeface="Calibri"/>
                <a:sym typeface="Calibri"/>
              </a:rPr>
              <a:t> - for VS Code (former Claude Dev)</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Devin - </a:t>
            </a:r>
            <a:r>
              <a:rPr lang="en" sz="1000" u="sng">
                <a:solidFill>
                  <a:schemeClr val="hlink"/>
                </a:solidFill>
                <a:latin typeface="Calibri"/>
                <a:ea typeface="Calibri"/>
                <a:cs typeface="Calibri"/>
                <a:sym typeface="Calibri"/>
                <a:hlinkClick r:id="rId18"/>
              </a:rPr>
              <a:t>https://devin.ai</a:t>
            </a:r>
            <a:r>
              <a:rPr lang="en" sz="1000">
                <a:solidFill>
                  <a:schemeClr val="dk1"/>
                </a:solidFill>
                <a:latin typeface="Calibri"/>
                <a:ea typeface="Calibri"/>
                <a:cs typeface="Calibri"/>
                <a:sym typeface="Calibri"/>
              </a:rPr>
              <a:t> - by Cognition Labs, $500/month</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Tabnine - AI code completion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Amazon CodeWhisperer - </a:t>
            </a:r>
            <a:r>
              <a:rPr lang="en" sz="1000" u="sng">
                <a:solidFill>
                  <a:schemeClr val="hlink"/>
                </a:solidFill>
                <a:latin typeface="Calibri"/>
                <a:ea typeface="Calibri"/>
                <a:cs typeface="Calibri"/>
                <a:sym typeface="Calibri"/>
                <a:hlinkClick r:id="rId19"/>
              </a:rPr>
              <a:t>https://docs.aws.amazon.com/codewhisperer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Amazon Q Developer - </a:t>
            </a:r>
            <a:r>
              <a:rPr lang="en" sz="1000" u="sng">
                <a:solidFill>
                  <a:schemeClr val="hlink"/>
                </a:solidFill>
                <a:latin typeface="Calibri"/>
                <a:ea typeface="Calibri"/>
                <a:cs typeface="Calibri"/>
                <a:sym typeface="Calibri"/>
                <a:hlinkClick r:id="rId20"/>
              </a:rPr>
              <a:t>https://aws.amazon.com/q/developer/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hlink"/>
                </a:solidFill>
                <a:latin typeface="Calibri"/>
                <a:ea typeface="Calibri"/>
                <a:cs typeface="Calibri"/>
                <a:sym typeface="Calibri"/>
                <a:hlinkClick r:id="rId21"/>
              </a:rPr>
              <a:t>https://codeassist.google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hlink"/>
                </a:solidFill>
                <a:latin typeface="Calibri"/>
                <a:ea typeface="Calibri"/>
                <a:cs typeface="Calibri"/>
                <a:sym typeface="Calibri"/>
                <a:hlinkClick r:id="rId22"/>
              </a:rPr>
              <a:t>https://visualstudio.microsoft.com/services/intellicode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hlink"/>
                </a:solidFill>
                <a:latin typeface="Calibri"/>
                <a:ea typeface="Calibri"/>
                <a:cs typeface="Calibri"/>
                <a:sym typeface="Calibri"/>
                <a:hlinkClick r:id="rId23"/>
              </a:rPr>
              <a:t>https://www.jetbrains.com/ai/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hlink"/>
                </a:solidFill>
                <a:latin typeface="Calibri"/>
                <a:ea typeface="Calibri"/>
                <a:cs typeface="Calibri"/>
                <a:sym typeface="Calibri"/>
                <a:hlinkClick r:id="rId24"/>
              </a:rPr>
              <a:t>https://www.coderabbit.ai</a:t>
            </a:r>
            <a:r>
              <a:rPr lang="en" sz="1000">
                <a:solidFill>
                  <a:schemeClr val="dk1"/>
                </a:solidFill>
                <a:latin typeface="Calibri"/>
                <a:ea typeface="Calibri"/>
                <a:cs typeface="Calibri"/>
                <a:sym typeface="Calibri"/>
              </a:rPr>
              <a:t> - code review</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Codiga - </a:t>
            </a:r>
            <a:r>
              <a:rPr lang="en" sz="1000" u="sng">
                <a:solidFill>
                  <a:schemeClr val="hlink"/>
                </a:solidFill>
                <a:latin typeface="Calibri"/>
                <a:ea typeface="Calibri"/>
                <a:cs typeface="Calibri"/>
                <a:sym typeface="Calibri"/>
                <a:hlinkClick r:id="rId25"/>
              </a:rPr>
              <a:t>https://www.codiga.io</a:t>
            </a:r>
            <a:r>
              <a:rPr lang="en" sz="1000">
                <a:solidFill>
                  <a:schemeClr val="dk1"/>
                </a:solidFill>
                <a:latin typeface="Calibri"/>
                <a:ea typeface="Calibri"/>
                <a:cs typeface="Calibri"/>
                <a:sym typeface="Calibri"/>
              </a:rPr>
              <a:t> - code analysis, completion, review</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Pixee - </a:t>
            </a:r>
            <a:r>
              <a:rPr lang="en" sz="1000" u="sng">
                <a:solidFill>
                  <a:schemeClr val="hlink"/>
                </a:solidFill>
                <a:latin typeface="Calibri"/>
                <a:ea typeface="Calibri"/>
                <a:cs typeface="Calibri"/>
                <a:sym typeface="Calibri"/>
                <a:hlinkClick r:id="rId26"/>
              </a:rPr>
              <a:t>https://www.pixee.ai</a:t>
            </a:r>
            <a:r>
              <a:rPr lang="en" sz="1000">
                <a:solidFill>
                  <a:schemeClr val="dk1"/>
                </a:solidFill>
                <a:latin typeface="Calibri"/>
                <a:ea typeface="Calibri"/>
                <a:cs typeface="Calibri"/>
                <a:sym typeface="Calibri"/>
              </a:rPr>
              <a:t> - code quality/security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Sourcery - </a:t>
            </a:r>
            <a:r>
              <a:rPr lang="en" sz="1000" u="sng">
                <a:solidFill>
                  <a:schemeClr val="hlink"/>
                </a:solidFill>
                <a:latin typeface="Calibri"/>
                <a:ea typeface="Calibri"/>
                <a:cs typeface="Calibri"/>
                <a:sym typeface="Calibri"/>
                <a:hlinkClick r:id="rId27"/>
              </a:rPr>
              <a:t>https://sourcery.ai</a:t>
            </a:r>
            <a:r>
              <a:rPr lang="en" sz="1000">
                <a:solidFill>
                  <a:schemeClr val="dk1"/>
                </a:solidFill>
                <a:latin typeface="Calibri"/>
                <a:ea typeface="Calibri"/>
                <a:cs typeface="Calibri"/>
                <a:sym typeface="Calibri"/>
              </a:rPr>
              <a:t> - real time refactoring</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FauxPilot - </a:t>
            </a:r>
            <a:r>
              <a:rPr lang="en" sz="1000" u="sng">
                <a:solidFill>
                  <a:schemeClr val="hlink"/>
                </a:solidFill>
                <a:latin typeface="Calibri"/>
                <a:ea typeface="Calibri"/>
                <a:cs typeface="Calibri"/>
                <a:sym typeface="Calibri"/>
                <a:hlinkClick r:id="rId28"/>
              </a:rPr>
              <a:t>https://github.com/fauxpilot/fauxpilot</a:t>
            </a:r>
            <a:r>
              <a:rPr lang="en" sz="1000">
                <a:solidFill>
                  <a:schemeClr val="dk1"/>
                </a:solidFill>
                <a:latin typeface="Calibri"/>
                <a:ea typeface="Calibri"/>
                <a:cs typeface="Calibri"/>
                <a:sym typeface="Calibri"/>
              </a:rPr>
              <a:t> - open-source copilot alternative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Tabby - </a:t>
            </a:r>
            <a:r>
              <a:rPr lang="en" sz="1000" u="sng">
                <a:solidFill>
                  <a:schemeClr val="hlink"/>
                </a:solidFill>
                <a:latin typeface="Calibri"/>
                <a:ea typeface="Calibri"/>
                <a:cs typeface="Calibri"/>
                <a:sym typeface="Calibri"/>
                <a:hlinkClick r:id="rId29"/>
              </a:rPr>
              <a:t>https://github.com/TabbyML/tabby</a:t>
            </a:r>
            <a:r>
              <a:rPr lang="en" sz="1000">
                <a:solidFill>
                  <a:schemeClr val="dk1"/>
                </a:solidFill>
                <a:latin typeface="Calibri"/>
                <a:ea typeface="Calibri"/>
                <a:cs typeface="Calibri"/>
                <a:sym typeface="Calibri"/>
              </a:rPr>
              <a:t> - open-source</a:t>
            </a:r>
            <a:endParaRPr sz="1000">
              <a:solidFill>
                <a:schemeClr val="dk1"/>
              </a:solidFill>
              <a:latin typeface="Calibri"/>
              <a:ea typeface="Calibri"/>
              <a:cs typeface="Calibri"/>
              <a:sym typeface="Calibri"/>
            </a:endParaRPr>
          </a:p>
        </p:txBody>
      </p:sp>
      <p:sp>
        <p:nvSpPr>
          <p:cNvPr id="208" name="Google Shape;208;p29"/>
          <p:cNvSpPr txBox="1"/>
          <p:nvPr/>
        </p:nvSpPr>
        <p:spPr>
          <a:xfrm>
            <a:off x="95550" y="587325"/>
            <a:ext cx="27333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90% of Code will be written by AI in 3-6 months</a:t>
            </a:r>
            <a:endParaRPr sz="1000" b="1">
              <a:solidFill>
                <a:srgbClr val="FF0000"/>
              </a:solidFill>
              <a:latin typeface="Calibri"/>
              <a:ea typeface="Calibri"/>
              <a:cs typeface="Calibri"/>
              <a:sym typeface="Calibri"/>
            </a:endParaRPr>
          </a:p>
          <a:p>
            <a:pPr marL="0" lvl="0" indent="0" algn="l" rtl="0">
              <a:spcBef>
                <a:spcPts val="0"/>
              </a:spcBef>
              <a:spcAft>
                <a:spcPts val="0"/>
              </a:spcAft>
              <a:buNone/>
            </a:pPr>
            <a:r>
              <a:rPr lang="en" sz="1000" b="1">
                <a:solidFill>
                  <a:srgbClr val="FF0000"/>
                </a:solidFill>
                <a:latin typeface="Calibri"/>
                <a:ea typeface="Calibri"/>
                <a:cs typeface="Calibri"/>
                <a:sym typeface="Calibri"/>
              </a:rPr>
              <a:t>100% in 12 months</a:t>
            </a:r>
            <a:endParaRPr sz="1000" b="1">
              <a:solidFill>
                <a:srgbClr val="FF0000"/>
              </a:solidFill>
              <a:latin typeface="Calibri"/>
              <a:ea typeface="Calibri"/>
              <a:cs typeface="Calibri"/>
              <a:sym typeface="Calibri"/>
            </a:endParaRPr>
          </a:p>
          <a:p>
            <a:pPr marL="0" lvl="0" indent="0" algn="l" rtl="0">
              <a:spcBef>
                <a:spcPts val="0"/>
              </a:spcBef>
              <a:spcAft>
                <a:spcPts val="0"/>
              </a:spcAft>
              <a:buNone/>
            </a:pPr>
            <a:r>
              <a:rPr lang="en" sz="1000" b="1">
                <a:solidFill>
                  <a:srgbClr val="FF0000"/>
                </a:solidFill>
                <a:latin typeface="Calibri"/>
                <a:ea typeface="Calibri"/>
                <a:cs typeface="Calibri"/>
                <a:sym typeface="Calibri"/>
              </a:rPr>
              <a:t>  - Dario Amodei, Anthropic CEO</a:t>
            </a:r>
            <a:endParaRPr sz="1000" b="1">
              <a:solidFill>
                <a:srgbClr val="FF0000"/>
              </a:solidFill>
              <a:latin typeface="Calibri"/>
              <a:ea typeface="Calibri"/>
              <a:cs typeface="Calibri"/>
              <a:sym typeface="Calibri"/>
            </a:endParaRPr>
          </a:p>
        </p:txBody>
      </p:sp>
      <p:sp>
        <p:nvSpPr>
          <p:cNvPr id="209" name="Google Shape;209;p29"/>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Coding Assistants</a:t>
            </a:r>
            <a:endParaRPr sz="2000" b="1">
              <a:solidFill>
                <a:schemeClr val="dk1"/>
              </a:solidFill>
              <a:latin typeface="Calibri"/>
              <a:ea typeface="Calibri"/>
              <a:cs typeface="Calibri"/>
              <a:sym typeface="Calibri"/>
            </a:endParaRPr>
          </a:p>
        </p:txBody>
      </p:sp>
      <p:sp>
        <p:nvSpPr>
          <p:cNvPr id="210" name="Google Shape;210;p29"/>
          <p:cNvSpPr txBox="1"/>
          <p:nvPr/>
        </p:nvSpPr>
        <p:spPr>
          <a:xfrm>
            <a:off x="95550" y="3559475"/>
            <a:ext cx="32256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chemeClr val="dk1"/>
              </a:buClr>
              <a:buSzPts val="1000"/>
              <a:buFont typeface="Calibri"/>
              <a:buAutoNum type="arabicPeriod"/>
            </a:pPr>
            <a:r>
              <a:rPr lang="en" sz="1000">
                <a:solidFill>
                  <a:schemeClr val="dk1"/>
                </a:solidFill>
                <a:latin typeface="Calibri"/>
                <a:ea typeface="Calibri"/>
                <a:cs typeface="Calibri"/>
                <a:sym typeface="Calibri"/>
              </a:rPr>
              <a:t>Human Coding</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AutoNum type="arabicPeriod"/>
            </a:pPr>
            <a:r>
              <a:rPr lang="en" sz="1000">
                <a:solidFill>
                  <a:schemeClr val="dk1"/>
                </a:solidFill>
                <a:latin typeface="Calibri"/>
                <a:ea typeface="Calibri"/>
                <a:cs typeface="Calibri"/>
                <a:sym typeface="Calibri"/>
              </a:rPr>
              <a:t>AI Assisted Coding (Copilot)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AutoNum type="arabicPeriod"/>
            </a:pPr>
            <a:r>
              <a:rPr lang="en" sz="1000">
                <a:solidFill>
                  <a:schemeClr val="dk1"/>
                </a:solidFill>
                <a:latin typeface="Calibri"/>
                <a:ea typeface="Calibri"/>
                <a:cs typeface="Calibri"/>
                <a:sym typeface="Calibri"/>
              </a:rPr>
              <a:t>Vibe Coding (AI writes the whole app from description)</a:t>
            </a:r>
            <a:endParaRPr sz="1000">
              <a:solidFill>
                <a:schemeClr val="dk1"/>
              </a:solidFill>
              <a:latin typeface="Calibri"/>
              <a:ea typeface="Calibri"/>
              <a:cs typeface="Calibri"/>
              <a:sym typeface="Calibri"/>
            </a:endParaRPr>
          </a:p>
        </p:txBody>
      </p:sp>
      <p:pic>
        <p:nvPicPr>
          <p:cNvPr id="211" name="Google Shape;211;p29"/>
          <p:cNvPicPr preferRelativeResize="0"/>
          <p:nvPr/>
        </p:nvPicPr>
        <p:blipFill>
          <a:blip r:embed="rId30" cstate="email">
            <a:alphaModFix/>
            <a:extLst>
              <a:ext uri="{28A0092B-C50C-407E-A947-70E740481C1C}">
                <a14:useLocalDpi xmlns:a14="http://schemas.microsoft.com/office/drawing/2010/main"/>
              </a:ext>
            </a:extLst>
          </a:blip>
          <a:stretch>
            <a:fillRect/>
          </a:stretch>
        </p:blipFill>
        <p:spPr>
          <a:xfrm>
            <a:off x="444825" y="1175025"/>
            <a:ext cx="1811197" cy="1767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Lovable AI</a:t>
            </a:r>
            <a:endParaRPr sz="2000" b="1">
              <a:solidFill>
                <a:schemeClr val="dk1"/>
              </a:solidFill>
              <a:latin typeface="Calibri"/>
              <a:ea typeface="Calibri"/>
              <a:cs typeface="Calibri"/>
              <a:sym typeface="Calibri"/>
            </a:endParaRPr>
          </a:p>
        </p:txBody>
      </p:sp>
      <p:sp>
        <p:nvSpPr>
          <p:cNvPr id="217" name="Google Shape;217;p30"/>
          <p:cNvSpPr txBox="1"/>
          <p:nvPr/>
        </p:nvSpPr>
        <p:spPr>
          <a:xfrm>
            <a:off x="55075" y="657300"/>
            <a:ext cx="44436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 </a:t>
            </a:r>
            <a:r>
              <a:rPr lang="en" sz="1200" u="sng">
                <a:solidFill>
                  <a:schemeClr val="hlink"/>
                </a:solidFill>
                <a:latin typeface="Calibri"/>
                <a:ea typeface="Calibri"/>
                <a:cs typeface="Calibri"/>
                <a:sym typeface="Calibri"/>
                <a:hlinkClick r:id="rId3"/>
              </a:rPr>
              <a:t>https://lovable.dev</a:t>
            </a:r>
            <a:r>
              <a:rPr lang="en" sz="1200">
                <a:solidFill>
                  <a:schemeClr val="dk1"/>
                </a:solidFill>
                <a:latin typeface="Calibri"/>
                <a:ea typeface="Calibri"/>
                <a:cs typeface="Calibri"/>
                <a:sym typeface="Calibri"/>
              </a:rPr>
              <a:t> - AI-powered tool that turns descriptions into working products without requiring any coding knowledge. It both builds and deploys apps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Anton Osika is the co-founder and CEO of Lovable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Since launching three months ago, Lovable hit $4 million ARR in the first four weeks and $10 million ARR in two months with a team of just 15 people, making it Europe’s fastest-growing startup ever.</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https://www.lennysnewsletter.com/p/building-lovable-anton-osika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https://www.youtube.com/watch?v=DZtGxNs9AVg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https://x.com/antonosika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supports popular frameworks like React and integrates with tools such as Stripe and Supabase for backend functionality. It offers features like live rendering, instant undo, and collaboration tools, making it accessible for non-technical users and developers alike.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sync their projects to GitHub for further customization and deployment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itself is NOT open source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has evolved from an open-source project called "gpt-engineer": </a:t>
            </a:r>
            <a:r>
              <a:rPr lang="en" sz="1200" u="sng">
                <a:solidFill>
                  <a:schemeClr val="hlink"/>
                </a:solidFill>
                <a:latin typeface="Calibri"/>
                <a:ea typeface="Calibri"/>
                <a:cs typeface="Calibri"/>
                <a:sym typeface="Calibri"/>
                <a:hlinkClick r:id="rId7"/>
              </a:rPr>
              <a:t>https://github.com/AntonOsika/gpt-engineer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which remains available on GitHub; gpt-engineer was a command-line tool focused on AI-assisted software development, and its commercial web version was rebranded as Lovable to provide a more user-friendly interface for a broader audience</a:t>
            </a:r>
            <a:endParaRPr sz="1200">
              <a:solidFill>
                <a:schemeClr val="dk1"/>
              </a:solidFill>
              <a:latin typeface="Calibri"/>
              <a:ea typeface="Calibri"/>
              <a:cs typeface="Calibri"/>
              <a:sym typeface="Calibri"/>
            </a:endParaRPr>
          </a:p>
        </p:txBody>
      </p:sp>
      <p:pic>
        <p:nvPicPr>
          <p:cNvPr id="218" name="Google Shape;218;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99548" y="98054"/>
            <a:ext cx="2204575" cy="1234550"/>
          </a:xfrm>
          <a:prstGeom prst="rect">
            <a:avLst/>
          </a:prstGeom>
          <a:noFill/>
          <a:ln w="9525" cap="flat" cmpd="sng">
            <a:solidFill>
              <a:srgbClr val="FF0000"/>
            </a:solidFill>
            <a:prstDash val="solid"/>
            <a:round/>
            <a:headEnd type="none" w="sm" len="sm"/>
            <a:tailEnd type="none" w="sm" len="sm"/>
          </a:ln>
        </p:spPr>
      </p:pic>
      <p:pic>
        <p:nvPicPr>
          <p:cNvPr id="219" name="Google Shape;219;p3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701" y="1396082"/>
            <a:ext cx="4083400" cy="3572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128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Bolt.new</a:t>
            </a:r>
            <a:endParaRPr sz="2000" b="1">
              <a:solidFill>
                <a:schemeClr val="dk1"/>
              </a:solidFill>
              <a:latin typeface="Calibri"/>
              <a:ea typeface="Calibri"/>
              <a:cs typeface="Calibri"/>
              <a:sym typeface="Calibri"/>
            </a:endParaRPr>
          </a:p>
        </p:txBody>
      </p:sp>
      <p:sp>
        <p:nvSpPr>
          <p:cNvPr id="225" name="Google Shape;225;p31"/>
          <p:cNvSpPr txBox="1"/>
          <p:nvPr/>
        </p:nvSpPr>
        <p:spPr>
          <a:xfrm>
            <a:off x="55075" y="400750"/>
            <a:ext cx="45300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Bolt (Bolt.new) is developed by the StackBlitz team - </a:t>
            </a:r>
            <a:r>
              <a:rPr lang="en" sz="1100" u="sng">
                <a:solidFill>
                  <a:schemeClr val="hlink"/>
                </a:solidFill>
                <a:latin typeface="Calibri"/>
                <a:ea typeface="Calibri"/>
                <a:cs typeface="Calibri"/>
                <a:sym typeface="Calibri"/>
                <a:hlinkClick r:id="rId3"/>
              </a:rPr>
              <a:t>https://stackblitz.com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Bolt provides Javascript development platform running in browser WASM (Web Assembly), and use AI (Anthropic Claude) to create Javascript apps</a:t>
            </a:r>
            <a:endParaRPr sz="1100">
              <a:solidFill>
                <a:schemeClr val="dk1"/>
              </a:solidFill>
              <a:latin typeface="Calibri"/>
              <a:ea typeface="Calibri"/>
              <a:cs typeface="Calibri"/>
              <a:sym typeface="Calibri"/>
            </a:endParaRPr>
          </a:p>
          <a:p>
            <a:pPr marL="171450" lvl="0" indent="-12700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StackBlitz developed "WebContainer" objects to run in WASM in browser. When you spin-off a WebContainer in WASM, you get a virtual environment in the browser where you have a virtual file system, node.js, npm, network access - all you need to develop, test, and run web apps in a browser in a safe isolated sandbox (container). No local setup required.</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WebContainer is probably written in Rust and is NOT open-source</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https://bolt.new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https://support.bolt.new/docs/getting-started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6"/>
              </a:rPr>
              <a:t>https://github.com/stackblitz/bolt.new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https://webcontainers.io</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https://github.com/stackblitz/webcontainer-core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Bolt.new provides IDE interface in browser. You can also download the whole GitHub repo, and run everything locally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you work with Bolt: You chat with AI, give it descriptions and images, go back and forth to refine the plan for the app. Then Bolt creates code, installs dependencies, deploys, tests, runs the app - all within the browser.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Bolt is fast and very useful for fast prototyping and demos.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Bolt writes code in JavaScript (React, Vue, and Astro frameworks)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9"/>
              </a:rPr>
              <a:t>https://stackblitz.com/pricing</a:t>
            </a:r>
            <a:r>
              <a:rPr lang="en" sz="1100">
                <a:solidFill>
                  <a:schemeClr val="dk1"/>
                </a:solidFill>
                <a:latin typeface="Calibri"/>
                <a:ea typeface="Calibri"/>
                <a:cs typeface="Calibri"/>
                <a:sym typeface="Calibri"/>
              </a:rPr>
              <a:t> - free, $18/mo, ..., token reloads as needed</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StackBlitz is in San Francisco, CA, since 2016</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"WebContainer" technology: "TypeScript, Rust, and WebAssembly"</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Alternative open-source "OpenWebContainer" written completely in TypeScript: </a:t>
            </a:r>
            <a:r>
              <a:rPr lang="en" sz="1100" u="sng">
                <a:solidFill>
                  <a:schemeClr val="hlink"/>
                </a:solidFill>
                <a:latin typeface="Calibri"/>
                <a:ea typeface="Calibri"/>
                <a:cs typeface="Calibri"/>
                <a:sym typeface="Calibri"/>
                <a:hlinkClick r:id="rId10"/>
              </a:rPr>
              <a:t>https://github.com/thecodacus/OpenWebContainer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Also: </a:t>
            </a:r>
            <a:r>
              <a:rPr lang="en" sz="1100" u="sng">
                <a:solidFill>
                  <a:schemeClr val="hlink"/>
                </a:solidFill>
                <a:latin typeface="Calibri"/>
                <a:ea typeface="Calibri"/>
                <a:cs typeface="Calibri"/>
                <a:sym typeface="Calibri"/>
                <a:hlinkClick r:id="rId11"/>
              </a:rPr>
              <a:t>https://github.com/WebContainer/Chrome-WebContainer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26" name="Google Shape;226;p3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377125" y="333201"/>
            <a:ext cx="792900" cy="527648"/>
          </a:xfrm>
          <a:prstGeom prst="rect">
            <a:avLst/>
          </a:prstGeom>
          <a:noFill/>
          <a:ln w="9525" cap="flat" cmpd="sng">
            <a:solidFill>
              <a:srgbClr val="FF0000"/>
            </a:solidFill>
            <a:prstDash val="solid"/>
            <a:round/>
            <a:headEnd type="none" w="sm" len="sm"/>
            <a:tailEnd type="none" w="sm" len="sm"/>
          </a:ln>
        </p:spPr>
      </p:pic>
      <p:pic>
        <p:nvPicPr>
          <p:cNvPr id="227" name="Google Shape;227;p3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232964" y="947050"/>
            <a:ext cx="792900" cy="792900"/>
          </a:xfrm>
          <a:prstGeom prst="rect">
            <a:avLst/>
          </a:prstGeom>
          <a:noFill/>
          <a:ln w="9525" cap="flat" cmpd="sng">
            <a:solidFill>
              <a:srgbClr val="FF0000"/>
            </a:solidFill>
            <a:prstDash val="solid"/>
            <a:round/>
            <a:headEnd type="none" w="sm" len="sm"/>
            <a:tailEnd type="none" w="sm" len="sm"/>
          </a:ln>
        </p:spPr>
      </p:pic>
      <p:pic>
        <p:nvPicPr>
          <p:cNvPr id="228" name="Google Shape;228;p31"/>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6315087" y="947050"/>
            <a:ext cx="722834" cy="792900"/>
          </a:xfrm>
          <a:prstGeom prst="rect">
            <a:avLst/>
          </a:prstGeom>
          <a:noFill/>
          <a:ln w="9525" cap="flat" cmpd="sng">
            <a:solidFill>
              <a:srgbClr val="FF0000"/>
            </a:solidFill>
            <a:prstDash val="solid"/>
            <a:round/>
            <a:headEnd type="none" w="sm" len="sm"/>
            <a:tailEnd type="none" w="sm" len="sm"/>
          </a:ln>
        </p:spPr>
      </p:pic>
      <p:pic>
        <p:nvPicPr>
          <p:cNvPr id="229" name="Google Shape;229;p31"/>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7453901" y="947050"/>
            <a:ext cx="691200" cy="824827"/>
          </a:xfrm>
          <a:prstGeom prst="rect">
            <a:avLst/>
          </a:prstGeom>
          <a:noFill/>
          <a:ln w="9525" cap="flat" cmpd="sng">
            <a:solidFill>
              <a:srgbClr val="FF0000"/>
            </a:solidFill>
            <a:prstDash val="solid"/>
            <a:round/>
            <a:headEnd type="none" w="sm" len="sm"/>
            <a:tailEnd type="none" w="sm" len="sm"/>
          </a:ln>
        </p:spPr>
      </p:pic>
      <p:sp>
        <p:nvSpPr>
          <p:cNvPr id="230" name="Google Shape;230;p31"/>
          <p:cNvSpPr txBox="1"/>
          <p:nvPr/>
        </p:nvSpPr>
        <p:spPr>
          <a:xfrm>
            <a:off x="5226407" y="1812600"/>
            <a:ext cx="792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Eric Simons</a:t>
            </a:r>
            <a:endParaRPr sz="1200">
              <a:solidFill>
                <a:schemeClr val="dk1"/>
              </a:solidFill>
              <a:latin typeface="Calibri"/>
              <a:ea typeface="Calibri"/>
              <a:cs typeface="Calibri"/>
              <a:sym typeface="Calibri"/>
            </a:endParaRPr>
          </a:p>
        </p:txBody>
      </p:sp>
      <p:sp>
        <p:nvSpPr>
          <p:cNvPr id="231" name="Google Shape;231;p31"/>
          <p:cNvSpPr txBox="1"/>
          <p:nvPr/>
        </p:nvSpPr>
        <p:spPr>
          <a:xfrm>
            <a:off x="6332804" y="1812600"/>
            <a:ext cx="69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Albert Pai</a:t>
            </a:r>
            <a:endParaRPr sz="1200">
              <a:solidFill>
                <a:schemeClr val="dk1"/>
              </a:solidFill>
              <a:latin typeface="Calibri"/>
              <a:ea typeface="Calibri"/>
              <a:cs typeface="Calibri"/>
              <a:sym typeface="Calibri"/>
            </a:endParaRPr>
          </a:p>
        </p:txBody>
      </p:sp>
      <p:sp>
        <p:nvSpPr>
          <p:cNvPr id="232" name="Google Shape;232;p31"/>
          <p:cNvSpPr txBox="1"/>
          <p:nvPr/>
        </p:nvSpPr>
        <p:spPr>
          <a:xfrm>
            <a:off x="7262101" y="1812600"/>
            <a:ext cx="1104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Matthew Savino</a:t>
            </a:r>
            <a:endParaRPr sz="1200">
              <a:solidFill>
                <a:schemeClr val="dk1"/>
              </a:solidFill>
              <a:latin typeface="Calibri"/>
              <a:ea typeface="Calibri"/>
              <a:cs typeface="Calibri"/>
              <a:sym typeface="Calibri"/>
            </a:endParaRPr>
          </a:p>
        </p:txBody>
      </p:sp>
      <p:pic>
        <p:nvPicPr>
          <p:cNvPr id="233" name="Google Shape;233;p31"/>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5226403" y="333200"/>
            <a:ext cx="1843450" cy="521675"/>
          </a:xfrm>
          <a:prstGeom prst="rect">
            <a:avLst/>
          </a:prstGeom>
          <a:noFill/>
          <a:ln w="9525" cap="flat" cmpd="sng">
            <a:solidFill>
              <a:srgbClr val="FF0000"/>
            </a:solidFill>
            <a:prstDash val="solid"/>
            <a:round/>
            <a:headEnd type="none" w="sm" len="sm"/>
            <a:tailEnd type="none" w="sm" len="sm"/>
          </a:ln>
        </p:spPr>
      </p:pic>
      <p:pic>
        <p:nvPicPr>
          <p:cNvPr id="234" name="Google Shape;234;p31"/>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684175" y="2564400"/>
            <a:ext cx="4311402" cy="2426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240" name="Google Shape;240;p32"/>
          <p:cNvSpPr txBox="1"/>
          <p:nvPr/>
        </p:nvSpPr>
        <p:spPr>
          <a:xfrm>
            <a:off x="4224725" y="379150"/>
            <a:ext cx="4815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RTX Pro 6000 Blackwell GPU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24,064 CUDA cores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96GB GDDR7</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600W</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https://www.tomshardware.com/pc-components/gpus/nvidia-rtx-pro-6000-blackwell-gpu-spotted-with-24-064-cuda-cores-96gb-gddr7-and-600w-11-percent-more-cores-than-rtx-5090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1" name="Google Shape;24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9550" y="1764972"/>
            <a:ext cx="3609450" cy="2030300"/>
          </a:xfrm>
          <a:prstGeom prst="rect">
            <a:avLst/>
          </a:prstGeom>
          <a:noFill/>
          <a:ln w="9525" cap="flat" cmpd="sng">
            <a:solidFill>
              <a:srgbClr val="FF0000"/>
            </a:solidFill>
            <a:prstDash val="solid"/>
            <a:round/>
            <a:headEnd type="none" w="sm" len="sm"/>
            <a:tailEnd type="none" w="sm" len="sm"/>
          </a:ln>
        </p:spPr>
      </p:pic>
      <p:pic>
        <p:nvPicPr>
          <p:cNvPr id="242" name="Google Shape;242;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5" y="534475"/>
            <a:ext cx="4038401" cy="4403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8" name="Google Shape;248;p3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49" name="Google Shape;249;p33"/>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50" name="Google Shape;250;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51" name="Google Shape;251;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2,768,389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2025-03-10</a:t>
            </a:r>
            <a:endParaRPr sz="1100">
              <a:solidFill>
                <a:srgbClr val="1F2937"/>
              </a:solidFill>
              <a:highlight>
                <a:schemeClr val="lt1"/>
              </a:highlight>
              <a:latin typeface="Calibri"/>
              <a:ea typeface="Calibri"/>
              <a:cs typeface="Calibri"/>
              <a:sym typeface="Calibri"/>
            </a:endParaRPr>
          </a:p>
        </p:txBody>
      </p:sp>
      <p:sp>
        <p:nvSpPr>
          <p:cNvPr id="252" name="Google Shape;252;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53" name="Google Shape;253;p33"/>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4" name="Google Shape;254;p33"/>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3"/>
          <p:cNvSpPr txBox="1"/>
          <p:nvPr/>
        </p:nvSpPr>
        <p:spPr>
          <a:xfrm>
            <a:off x="3820856" y="43136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7" name="Google Shape;257;p33"/>
          <p:cNvSpPr/>
          <p:nvPr/>
        </p:nvSpPr>
        <p:spPr>
          <a:xfrm>
            <a:off x="4120964" y="23480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4120985" y="31362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3"/>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3"/>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3"/>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3"/>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3"/>
          <p:cNvSpPr/>
          <p:nvPr/>
        </p:nvSpPr>
        <p:spPr>
          <a:xfrm>
            <a:off x="4120974" y="29508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3"/>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3"/>
          <p:cNvSpPr/>
          <p:nvPr/>
        </p:nvSpPr>
        <p:spPr>
          <a:xfrm>
            <a:off x="4119046" y="21625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3"/>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3"/>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3"/>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txBox="1"/>
          <p:nvPr/>
        </p:nvSpPr>
        <p:spPr>
          <a:xfrm>
            <a:off x="4680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0" name="Google Shape;270;p33"/>
          <p:cNvSpPr/>
          <p:nvPr/>
        </p:nvSpPr>
        <p:spPr>
          <a:xfrm>
            <a:off x="629549" y="41207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3"/>
          <p:cNvSpPr txBox="1"/>
          <p:nvPr/>
        </p:nvSpPr>
        <p:spPr>
          <a:xfrm>
            <a:off x="3953808" y="392124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2" name="Google Shape;272;p33"/>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3"/>
          <p:cNvSpPr txBox="1"/>
          <p:nvPr/>
        </p:nvSpPr>
        <p:spPr>
          <a:xfrm>
            <a:off x="3822158" y="19583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4" name="Google Shape;274;p33"/>
          <p:cNvSpPr/>
          <p:nvPr/>
        </p:nvSpPr>
        <p:spPr>
          <a:xfrm>
            <a:off x="4119054" y="19638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3"/>
          <p:cNvSpPr/>
          <p:nvPr/>
        </p:nvSpPr>
        <p:spPr>
          <a:xfrm>
            <a:off x="4120974" y="17718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3"/>
          <p:cNvSpPr txBox="1"/>
          <p:nvPr/>
        </p:nvSpPr>
        <p:spPr>
          <a:xfrm>
            <a:off x="39538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3"/>
          <p:cNvSpPr/>
          <p:nvPr/>
        </p:nvSpPr>
        <p:spPr>
          <a:xfrm>
            <a:off x="4122054" y="43151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3"/>
          <p:cNvSpPr/>
          <p:nvPr/>
        </p:nvSpPr>
        <p:spPr>
          <a:xfrm>
            <a:off x="629538" y="4886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3"/>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3"/>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1" name="Google Shape;281;p33"/>
          <p:cNvSpPr/>
          <p:nvPr/>
        </p:nvSpPr>
        <p:spPr>
          <a:xfrm>
            <a:off x="3966899" y="470302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3"/>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83" name="Google Shape;283;p33"/>
          <p:cNvSpPr txBox="1"/>
          <p:nvPr/>
        </p:nvSpPr>
        <p:spPr>
          <a:xfrm>
            <a:off x="468072" y="42927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4" name="Google Shape;284;p33"/>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85" name="Google Shape;285;p33"/>
          <p:cNvSpPr txBox="1"/>
          <p:nvPr/>
        </p:nvSpPr>
        <p:spPr>
          <a:xfrm>
            <a:off x="3953799" y="488788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6" name="Google Shape;286;p33"/>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3"/>
          <p:cNvSpPr txBox="1"/>
          <p:nvPr/>
        </p:nvSpPr>
        <p:spPr>
          <a:xfrm>
            <a:off x="468981" y="39088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8" name="Google Shape;288;p33"/>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3"/>
          <p:cNvSpPr/>
          <p:nvPr/>
        </p:nvSpPr>
        <p:spPr>
          <a:xfrm>
            <a:off x="629538" y="46975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3"/>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3"/>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92" name="Google Shape;292;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81561" y="864802"/>
            <a:ext cx="2729582" cy="4205925"/>
          </a:xfrm>
          <a:prstGeom prst="rect">
            <a:avLst/>
          </a:prstGeom>
          <a:noFill/>
          <a:ln w="9525" cap="flat" cmpd="sng">
            <a:solidFill>
              <a:srgbClr val="FF0000"/>
            </a:solidFill>
            <a:prstDash val="solid"/>
            <a:round/>
            <a:headEnd type="none" w="sm" len="sm"/>
            <a:tailEnd type="none" w="sm" len="sm"/>
          </a:ln>
        </p:spPr>
      </p:pic>
      <p:pic>
        <p:nvPicPr>
          <p:cNvPr id="293" name="Google Shape;293;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3047" y="864800"/>
            <a:ext cx="2729576" cy="4205902"/>
          </a:xfrm>
          <a:prstGeom prst="rect">
            <a:avLst/>
          </a:prstGeom>
          <a:noFill/>
          <a:ln w="9525" cap="flat" cmpd="sng">
            <a:solidFill>
              <a:srgbClr val="FF0000"/>
            </a:solidFill>
            <a:prstDash val="solid"/>
            <a:round/>
            <a:headEnd type="none" w="sm" len="sm"/>
            <a:tailEnd type="none" w="sm" len="sm"/>
          </a:ln>
        </p:spPr>
      </p:pic>
      <p:sp>
        <p:nvSpPr>
          <p:cNvPr id="294" name="Google Shape;294;p33"/>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33"/>
          <p:cNvSpPr/>
          <p:nvPr/>
        </p:nvSpPr>
        <p:spPr>
          <a:xfrm>
            <a:off x="629549" y="45084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6" name="Google Shape;296;p33"/>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33"/>
          <p:cNvSpPr/>
          <p:nvPr/>
        </p:nvSpPr>
        <p:spPr>
          <a:xfrm>
            <a:off x="4119040" y="41036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8" name="Google Shape;298;p33"/>
          <p:cNvSpPr/>
          <p:nvPr/>
        </p:nvSpPr>
        <p:spPr>
          <a:xfrm>
            <a:off x="4119299" y="4520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9" name="Google Shape;299;p33"/>
          <p:cNvSpPr/>
          <p:nvPr/>
        </p:nvSpPr>
        <p:spPr>
          <a:xfrm>
            <a:off x="1537450" y="2950850"/>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33"/>
          <p:cNvSpPr/>
          <p:nvPr/>
        </p:nvSpPr>
        <p:spPr>
          <a:xfrm>
            <a:off x="5029835" y="4695825"/>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1" name="Google Shape;301;p33"/>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2" name="Google Shape;302;p33"/>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3" name="Google Shape;303;p33"/>
          <p:cNvSpPr txBox="1"/>
          <p:nvPr/>
        </p:nvSpPr>
        <p:spPr>
          <a:xfrm>
            <a:off x="7081325" y="864800"/>
            <a:ext cx="1966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Highlights:</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Grok-3 and GPT-4.5 share 1st place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followed by Gemini-2 and DeepSeek-R1</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Gemma-3-27B is good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Llama falls behind</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Gemma-3</a:t>
            </a:r>
            <a:endParaRPr sz="2000" b="1">
              <a:solidFill>
                <a:schemeClr val="dk1"/>
              </a:solidFill>
              <a:latin typeface="Calibri"/>
              <a:ea typeface="Calibri"/>
              <a:cs typeface="Calibri"/>
              <a:sym typeface="Calibri"/>
            </a:endParaRPr>
          </a:p>
        </p:txBody>
      </p:sp>
      <p:sp>
        <p:nvSpPr>
          <p:cNvPr id="74" name="Google Shape;74;p16"/>
          <p:cNvSpPr txBox="1"/>
          <p:nvPr/>
        </p:nvSpPr>
        <p:spPr>
          <a:xfrm>
            <a:off x="359875" y="601600"/>
            <a:ext cx="4456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Gemma-3 - open source, major improvements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 (Feb 2024, 8k-tokens) - 2b, 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gemma2 (May 2024, 80k-tokens) - 2b, 9b, 27b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gemma3 (March 2025, 128k-tokens) - 1b, 4b, 12b, 27b</a:t>
            </a:r>
            <a:endParaRPr sz="1200">
              <a:solidFill>
                <a:srgbClr val="3C78D8"/>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Sizes: 1B, 4B, 12B,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128k-token context length vs 80k in Gemma-2</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Training data as of November 2, 2023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Multimodal (text, image, and short video analysis)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35 languages, up to 140 languages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Function calling, structured outputs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Outperforms Llama-405B, DeepSeek-V3, o1-mini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Requires fewer resources compared to larger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Can run on NVIDIA and AMD GPUs, and supports CPU execution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Compatible with Hugging Face Transformers and PyTorch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https://blog.google/technology/developers/gemma-3/</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https://www.youtube.com/watch?v=UU13FN2Xpyw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https://www.youtube.com/watch?v=hKYvB0TnvcU</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https://ollama.com/library/gemma3</a:t>
            </a:r>
            <a:r>
              <a:rPr lang="en" sz="1200">
                <a:solidFill>
                  <a:srgbClr val="131313"/>
                </a:solidFill>
                <a:latin typeface="Calibri"/>
                <a:ea typeface="Calibri"/>
                <a:cs typeface="Calibri"/>
                <a:sym typeface="Calibri"/>
              </a:rPr>
              <a:t> - </a:t>
            </a:r>
            <a:r>
              <a:rPr lang="en" sz="900" b="1">
                <a:solidFill>
                  <a:srgbClr val="3C78D8"/>
                </a:solidFill>
                <a:latin typeface="Roboto Mono"/>
                <a:ea typeface="Roboto Mono"/>
                <a:cs typeface="Roboto Mono"/>
                <a:sym typeface="Roboto Mono"/>
              </a:rPr>
              <a:t>ollama run gemma3:27b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gemma3</a:t>
            </a:r>
            <a:r>
              <a:rPr lang="en" sz="1200">
                <a:solidFill>
                  <a:schemeClr val="dk1"/>
                </a:solidFill>
                <a:latin typeface="Calibri"/>
                <a:ea typeface="Calibri"/>
                <a:cs typeface="Calibri"/>
                <a:sym typeface="Calibri"/>
              </a:rPr>
              <a:t> receives mixed reviews on Reddit. Some are praising its creative and world-building capabilities, others criticizing its frequent mistakes, suggesting it is less effective than </a:t>
            </a:r>
            <a:r>
              <a:rPr lang="en" sz="1200" b="1">
                <a:solidFill>
                  <a:srgbClr val="3C78D8"/>
                </a:solidFill>
                <a:latin typeface="Calibri"/>
                <a:ea typeface="Calibri"/>
                <a:cs typeface="Calibri"/>
                <a:sym typeface="Calibri"/>
              </a:rPr>
              <a:t>phi4-14b</a:t>
            </a:r>
            <a:endParaRPr sz="1200" b="1">
              <a:solidFill>
                <a:srgbClr val="3C78D8"/>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84225" y="2676100"/>
            <a:ext cx="3270423" cy="2192099"/>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a:alphaModFix/>
          </a:blip>
          <a:stretch>
            <a:fillRect/>
          </a:stretch>
        </p:blipFill>
        <p:spPr>
          <a:xfrm>
            <a:off x="5484225" y="601600"/>
            <a:ext cx="3270425" cy="18314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309" name="Google Shape;309;p34"/>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310" name="Google Shape;310;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316" name="Google Shape;316;p35"/>
          <p:cNvSpPr txBox="1"/>
          <p:nvPr/>
        </p:nvSpPr>
        <p:spPr>
          <a:xfrm>
            <a:off x="676675" y="189013"/>
            <a:ext cx="40641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317" name="Google Shape;317;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0950" y="140800"/>
            <a:ext cx="4273051" cy="1972176"/>
          </a:xfrm>
          <a:prstGeom prst="rect">
            <a:avLst/>
          </a:prstGeom>
          <a:noFill/>
          <a:ln w="9525" cap="flat" cmpd="sng">
            <a:solidFill>
              <a:srgbClr val="FF0000"/>
            </a:solidFill>
            <a:prstDash val="solid"/>
            <a:round/>
            <a:headEnd type="none" w="sm" len="sm"/>
            <a:tailEnd type="none" w="sm" len="sm"/>
          </a:ln>
        </p:spPr>
      </p:pic>
      <p:sp>
        <p:nvSpPr>
          <p:cNvPr id="318" name="Google Shape;318;p35"/>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319" name="Google Shape;319;p35"/>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320" name="Google Shape;320;p35"/>
          <p:cNvSpPr txBox="1"/>
          <p:nvPr/>
        </p:nvSpPr>
        <p:spPr>
          <a:xfrm>
            <a:off x="121850" y="1319125"/>
            <a:ext cx="3991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The Tech Layoff Tracker (as of March 13, 2025)</a:t>
            </a:r>
            <a:endParaRPr sz="1200">
              <a:solidFill>
                <a:srgbClr val="0F0F0F"/>
              </a:solidFill>
              <a:latin typeface="Calibri"/>
              <a:ea typeface="Calibri"/>
              <a:cs typeface="Calibri"/>
              <a:sym typeface="Calibri"/>
            </a:endParaRPr>
          </a:p>
          <a:p>
            <a:pPr marL="457200" lvl="0" indent="457200" algn="l" rtl="0">
              <a:spcBef>
                <a:spcPts val="0"/>
              </a:spcBef>
              <a:spcAft>
                <a:spcPts val="0"/>
              </a:spcAft>
              <a:buNone/>
            </a:pP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https://www.trueup.io/layoffs</a:t>
            </a:r>
            <a:endParaRPr sz="1200">
              <a:solidFill>
                <a:srgbClr val="0F0F0F"/>
              </a:solidFill>
              <a:latin typeface="Calibri"/>
              <a:ea typeface="Calibri"/>
              <a:cs typeface="Calibri"/>
              <a:sym typeface="Calibri"/>
            </a:endParaRPr>
          </a:p>
          <a:p>
            <a:pPr marL="457200" lvl="0" indent="0" algn="l" rtl="0">
              <a:spcBef>
                <a:spcPts val="0"/>
              </a:spcBef>
              <a:spcAft>
                <a:spcPts val="0"/>
              </a:spcAft>
              <a:buNone/>
            </a:pP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So far in 2025 - 531 people per day, total of 38,252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In 2024 - 653 people per day, total of 238,461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chemeClr val="dk1"/>
                </a:solidFill>
                <a:latin typeface="Calibri"/>
                <a:ea typeface="Calibri"/>
                <a:cs typeface="Calibri"/>
                <a:sym typeface="Calibri"/>
              </a:rPr>
              <a:t>In 2023: More than 191,000 people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 </a:t>
            </a:r>
            <a:r>
              <a:rPr lang="en" sz="1200">
                <a:solidFill>
                  <a:srgbClr val="0F0F0F"/>
                </a:solidFill>
                <a:latin typeface="Calibri"/>
                <a:ea typeface="Calibri"/>
                <a:cs typeface="Calibri"/>
                <a:sym typeface="Calibri"/>
              </a:rPr>
              <a:t>laid off</a:t>
            </a:r>
            <a:endParaRPr sz="1200">
              <a:solidFill>
                <a:schemeClr val="dk1"/>
              </a:solidFill>
              <a:latin typeface="Calibri"/>
              <a:ea typeface="Calibri"/>
              <a:cs typeface="Calibri"/>
              <a:sym typeface="Calibri"/>
            </a:endParaRPr>
          </a:p>
          <a:p>
            <a:pPr marL="914400" lvl="0" indent="457200" algn="l" rtl="0">
              <a:spcBef>
                <a:spcPts val="0"/>
              </a:spcBef>
              <a:spcAft>
                <a:spcPts val="0"/>
              </a:spcAft>
              <a:buNone/>
            </a:pPr>
            <a:r>
              <a:rPr lang="en" sz="900" u="sng">
                <a:solidFill>
                  <a:schemeClr val="accent5"/>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https://news.crunchbase.com/startups/tech-layoffs/</a:t>
            </a:r>
            <a:endParaRPr sz="1200">
              <a:solidFill>
                <a:schemeClr val="dk1"/>
              </a:solidFill>
              <a:latin typeface="Calibri"/>
              <a:ea typeface="Calibri"/>
              <a:cs typeface="Calibri"/>
              <a:sym typeface="Calibri"/>
            </a:endParaRPr>
          </a:p>
        </p:txBody>
      </p:sp>
      <p:pic>
        <p:nvPicPr>
          <p:cNvPr id="321" name="Google Shape;321;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21850" y="2859048"/>
            <a:ext cx="3991802" cy="2243852"/>
          </a:xfrm>
          <a:prstGeom prst="rect">
            <a:avLst/>
          </a:prstGeom>
          <a:noFill/>
          <a:ln w="9525" cap="flat" cmpd="sng">
            <a:solidFill>
              <a:srgbClr val="FF0000"/>
            </a:solidFill>
            <a:prstDash val="solid"/>
            <a:round/>
            <a:headEnd type="none" w="sm" len="sm"/>
            <a:tailEnd type="none" w="sm" len="sm"/>
          </a:ln>
        </p:spPr>
      </p:pic>
      <p:sp>
        <p:nvSpPr>
          <p:cNvPr id="322" name="Google Shape;322;p35"/>
          <p:cNvSpPr txBox="1"/>
          <p:nvPr/>
        </p:nvSpPr>
        <p:spPr>
          <a:xfrm>
            <a:off x="4870950" y="2261850"/>
            <a:ext cx="3991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AI jobs percentage:</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2022 - 3.3%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2024 - 14.3%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2025 - 25% of all new tech job openings require AI skills</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            36% of IT job postings tied to AI needs</a:t>
            </a:r>
            <a:endParaRPr sz="1200">
              <a:solidFill>
                <a:srgbClr val="0F0F0F"/>
              </a:solidFill>
              <a:latin typeface="Calibri"/>
              <a:ea typeface="Calibri"/>
              <a:cs typeface="Calibri"/>
              <a:sym typeface="Calibri"/>
            </a:endParaRPr>
          </a:p>
        </p:txBody>
      </p:sp>
      <p:sp>
        <p:nvSpPr>
          <p:cNvPr id="323" name="Google Shape;323;p35"/>
          <p:cNvSpPr txBox="1"/>
          <p:nvPr/>
        </p:nvSpPr>
        <p:spPr>
          <a:xfrm>
            <a:off x="4870950" y="3509975"/>
            <a:ext cx="246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Number of AI Job postings by year</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2020	27K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2021	38K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2022	52K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2023	65K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2024	81K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2025	105 - 200K (projected)</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9" name="Google Shape;329;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0" name="Google Shape;330;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1" name="Google Shape;331;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2" name="Google Shape;332;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3" name="Google Shape;333;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Compare Models</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449200"/>
            <a:ext cx="43278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 Opinionated Guide on Which AI Model to Use in 2025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https://creatoreconomy.so/p/an-opinionated-guide-on-which-ai-model-2025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918975"/>
            <a:ext cx="4327924" cy="41644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89" name="Google Shape;89;p18"/>
          <p:cNvSpPr txBox="1"/>
          <p:nvPr/>
        </p:nvSpPr>
        <p:spPr>
          <a:xfrm>
            <a:off x="131275" y="554200"/>
            <a:ext cx="3318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Agents up to $20,000/month</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$2K/mo for knowledge worker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$10K/mo for software development,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$20K/mo for PhD-level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expects agents to contribute 20-25% of its revenue and has already demonstrated their capabilities in sorting sales leads, coding assistance, and nuclear fusion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AI "Responses API" replaces "Assistants API", web search, file search, Agents API, computer use,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https://techcrunch.com/2025/03/11/openai-launches-new-tools-to-help-businesses-build-ai-agents/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https://platform.openai.com/docs/quickstart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https://www.youtube.com/watch?v=gGJWQjynOcg</a:t>
            </a:r>
            <a:r>
              <a:rPr lang="en" sz="900">
                <a:solidFill>
                  <a:schemeClr val="dk1"/>
                </a:solidFill>
                <a:latin typeface="Calibri"/>
                <a:ea typeface="Calibri"/>
                <a:cs typeface="Calibri"/>
                <a:sym typeface="Calibri"/>
              </a:rPr>
              <a:t> - demo</a:t>
            </a:r>
            <a:endParaRPr sz="900">
              <a:solidFill>
                <a:schemeClr val="dk1"/>
              </a:solidFill>
              <a:latin typeface="Calibri"/>
              <a:ea typeface="Calibri"/>
              <a:cs typeface="Calibri"/>
              <a:sym typeface="Calibri"/>
            </a:endParaRPr>
          </a:p>
        </p:txBody>
      </p:sp>
      <p:sp>
        <p:nvSpPr>
          <p:cNvPr id="90" name="Google Shape;90;p18"/>
          <p:cNvSpPr txBox="1"/>
          <p:nvPr/>
        </p:nvSpPr>
        <p:spPr>
          <a:xfrm>
            <a:off x="131275" y="3657599"/>
            <a:ext cx="3318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formed a new AI agents division</a:t>
            </a:r>
            <a:endParaRPr sz="1200" b="1">
              <a:solidFill>
                <a:srgbClr val="FF0000"/>
              </a:solidFill>
              <a:latin typeface="Calibri"/>
              <a:ea typeface="Calibri"/>
              <a:cs typeface="Calibri"/>
              <a:sym typeface="Calibri"/>
            </a:endParaRPr>
          </a:p>
        </p:txBody>
      </p:sp>
      <p:sp>
        <p:nvSpPr>
          <p:cNvPr id="91" name="Google Shape;91;p18"/>
          <p:cNvSpPr txBox="1"/>
          <p:nvPr/>
        </p:nvSpPr>
        <p:spPr>
          <a:xfrm>
            <a:off x="131275" y="40220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Llama 800+ Mln downloads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upcoming Llama 4 will power AI agents capable of reasoning and task automation.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 business will have AI agents for managing customer interactions, AI assistants, ...</a:t>
            </a:r>
            <a:endParaRPr sz="1200">
              <a:solidFill>
                <a:schemeClr val="dk1"/>
              </a:solidFill>
              <a:latin typeface="Calibri"/>
              <a:ea typeface="Calibri"/>
              <a:cs typeface="Calibri"/>
              <a:sym typeface="Calibri"/>
            </a:endParaRPr>
          </a:p>
        </p:txBody>
      </p:sp>
      <p:sp>
        <p:nvSpPr>
          <p:cNvPr id="92" name="Google Shape;92;p18"/>
          <p:cNvSpPr txBox="1"/>
          <p:nvPr/>
        </p:nvSpPr>
        <p:spPr>
          <a:xfrm>
            <a:off x="4306175" y="102650"/>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MAI - Microsoft AI - new family of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Benchmarks close to OpenAI and Anthropic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 plans to use MAI instead of expensive OpenAI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Microsoft’s research into the Belief State Transformer shows promising advancements in AI reasoning and planning, potentially giving them an edge in future developments.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https://www.reuters.com/technology/artificial-intelligence/microsoft-developing-ai-reasoning-models-compete-with-openai-information-reports-2025-03-07/</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3" name="Google Shape;93;p18"/>
          <p:cNvSpPr txBox="1"/>
          <p:nvPr/>
        </p:nvSpPr>
        <p:spPr>
          <a:xfrm>
            <a:off x="4306175" y="1580975"/>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Tulu-3-405B - new open-source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the Allen Institute for AI (Ai2)</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fine-tuned from Meta Llama3.1-405B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with Verifiable Rewards (RLVR), Direct Preference Optimization (DPO), and supervised fine-tuning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 V3 and OpenAI's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Ai2 Playground, GitHub, Hugging Face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https://allenai.org/blog/tulu-3-405B</a:t>
            </a:r>
            <a:endParaRPr sz="900">
              <a:solidFill>
                <a:srgbClr val="131313"/>
              </a:solidFill>
              <a:latin typeface="Calibri"/>
              <a:ea typeface="Calibri"/>
              <a:cs typeface="Calibri"/>
              <a:sym typeface="Calibri"/>
            </a:endParaRPr>
          </a:p>
        </p:txBody>
      </p:sp>
      <p:sp>
        <p:nvSpPr>
          <p:cNvPr id="94" name="Google Shape;94;p18"/>
          <p:cNvSpPr txBox="1"/>
          <p:nvPr/>
        </p:nvSpPr>
        <p:spPr>
          <a:xfrm>
            <a:off x="4306175" y="3813525"/>
            <a:ext cx="44562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Robotics and Gemini Robotics-ER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vision, language, and action, built on Gemini 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understand natural language instructions, adapt, perform complex physical tasks with precision.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Partnerships involving Apptronik, Boston Dynamics, and Agile Robots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https://deepmind.google/technologies/gemini-robotics/gemini-robotics-model/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5" name="Google Shape;95;p18"/>
          <p:cNvSpPr txBox="1"/>
          <p:nvPr/>
        </p:nvSpPr>
        <p:spPr>
          <a:xfrm>
            <a:off x="4306175" y="3151700"/>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Claude with Sonar websearch via MCP server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TypeScript application - can run locally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https://github.com/ppl-ai/modelcontextprotocol</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55075" y="52750"/>
            <a:ext cx="461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Models</a:t>
            </a:r>
            <a:endParaRPr sz="2000" b="1">
              <a:solidFill>
                <a:schemeClr val="dk1"/>
              </a:solidFill>
              <a:latin typeface="Calibri"/>
              <a:ea typeface="Calibri"/>
              <a:cs typeface="Calibri"/>
              <a:sym typeface="Calibri"/>
            </a:endParaRPr>
          </a:p>
        </p:txBody>
      </p:sp>
      <p:sp>
        <p:nvSpPr>
          <p:cNvPr id="101" name="Google Shape;101;p19"/>
          <p:cNvSpPr txBox="1"/>
          <p:nvPr/>
        </p:nvSpPr>
        <p:spPr>
          <a:xfrm>
            <a:off x="131275" y="554200"/>
            <a:ext cx="1655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Advanced </a:t>
            </a:r>
            <a:endParaRPr sz="1200">
              <a:solidFill>
                <a:schemeClr val="dk1"/>
              </a:solidFill>
              <a:latin typeface="Calibri"/>
              <a:ea typeface="Calibri"/>
              <a:cs typeface="Calibri"/>
              <a:sym typeface="Calibri"/>
            </a:endParaRPr>
          </a:p>
        </p:txBody>
      </p:sp>
      <p:pic>
        <p:nvPicPr>
          <p:cNvPr id="102" name="Google Shape;102;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909700"/>
            <a:ext cx="4320000" cy="3199675"/>
          </a:xfrm>
          <a:prstGeom prst="rect">
            <a:avLst/>
          </a:prstGeom>
          <a:noFill/>
          <a:ln w="9525" cap="flat" cmpd="sng">
            <a:solidFill>
              <a:srgbClr val="FF0000"/>
            </a:solidFill>
            <a:prstDash val="solid"/>
            <a:round/>
            <a:headEnd type="none" w="sm" len="sm"/>
            <a:tailEnd type="none" w="sm" len="sm"/>
          </a:ln>
        </p:spPr>
      </p:pic>
      <p:sp>
        <p:nvSpPr>
          <p:cNvPr id="103" name="Google Shape;103;p19"/>
          <p:cNvSpPr txBox="1"/>
          <p:nvPr/>
        </p:nvSpPr>
        <p:spPr>
          <a:xfrm>
            <a:off x="4670875" y="52750"/>
            <a:ext cx="4400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2.0 Flash can edit or restore images using your textual descriptions </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have a </a:t>
            </a:r>
            <a:r>
              <a:rPr lang="en" sz="1200">
                <a:solidFill>
                  <a:srgbClr val="3C78D8"/>
                </a:solidFill>
                <a:latin typeface="Calibri"/>
                <a:ea typeface="Calibri"/>
                <a:cs typeface="Calibri"/>
                <a:sym typeface="Calibri"/>
              </a:rPr>
              <a:t>dialog</a:t>
            </a:r>
            <a:r>
              <a:rPr lang="en" sz="1200">
                <a:solidFill>
                  <a:schemeClr val="dk1"/>
                </a:solidFill>
                <a:latin typeface="Calibri"/>
                <a:ea typeface="Calibri"/>
                <a:cs typeface="Calibri"/>
                <a:sym typeface="Calibri"/>
              </a:rPr>
              <a:t> with Gemini 2.0 Flash to </a:t>
            </a:r>
            <a:r>
              <a:rPr lang="en" sz="1200">
                <a:solidFill>
                  <a:srgbClr val="3C78D8"/>
                </a:solidFill>
                <a:latin typeface="Calibri"/>
                <a:ea typeface="Calibri"/>
                <a:cs typeface="Calibri"/>
                <a:sym typeface="Calibri"/>
              </a:rPr>
              <a:t>iteratively</a:t>
            </a:r>
            <a:r>
              <a:rPr lang="en" sz="1200">
                <a:solidFill>
                  <a:schemeClr val="dk1"/>
                </a:solidFill>
                <a:latin typeface="Calibri"/>
                <a:ea typeface="Calibri"/>
                <a:cs typeface="Calibri"/>
                <a:sym typeface="Calibri"/>
              </a:rPr>
              <a:t> edit images, refining the desired outcome through </a:t>
            </a:r>
            <a:r>
              <a:rPr lang="en" sz="1200">
                <a:solidFill>
                  <a:srgbClr val="3C78D8"/>
                </a:solidFill>
                <a:latin typeface="Calibri"/>
                <a:ea typeface="Calibri"/>
                <a:cs typeface="Calibri"/>
                <a:sym typeface="Calibri"/>
              </a:rPr>
              <a:t>multiple rounds</a:t>
            </a:r>
            <a:r>
              <a:rPr lang="en" sz="1200">
                <a:solidFill>
                  <a:schemeClr val="dk1"/>
                </a:solidFill>
                <a:latin typeface="Calibri"/>
                <a:ea typeface="Calibri"/>
                <a:cs typeface="Calibri"/>
                <a:sym typeface="Calibri"/>
              </a:rPr>
              <a:t> of text-based instructions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2.0 Flash can leverage its </a:t>
            </a:r>
            <a:r>
              <a:rPr lang="en" sz="1200">
                <a:solidFill>
                  <a:srgbClr val="3C78D8"/>
                </a:solidFill>
                <a:latin typeface="Calibri"/>
                <a:ea typeface="Calibri"/>
                <a:cs typeface="Calibri"/>
                <a:sym typeface="Calibri"/>
              </a:rPr>
              <a:t>knowledge of the world</a:t>
            </a:r>
            <a:r>
              <a:rPr lang="en" sz="1200">
                <a:solidFill>
                  <a:schemeClr val="dk1"/>
                </a:solidFill>
                <a:latin typeface="Calibri"/>
                <a:ea typeface="Calibri"/>
                <a:cs typeface="Calibri"/>
                <a:sym typeface="Calibri"/>
              </a:rPr>
              <a:t> to create more accurate and realistic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ask Gemini 2.0 Flash to tell a story and have it generate accompanying illustrations, maintaining consistency in characters and settings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2.0 Flash can render correct text in images (so it can be used in advertising)</a:t>
            </a:r>
            <a:endParaRPr sz="1200">
              <a:solidFill>
                <a:schemeClr val="dk1"/>
              </a:solidFill>
              <a:latin typeface="Calibri"/>
              <a:ea typeface="Calibri"/>
              <a:cs typeface="Calibri"/>
              <a:sym typeface="Calibri"/>
            </a:endParaRPr>
          </a:p>
        </p:txBody>
      </p:sp>
      <p:pic>
        <p:nvPicPr>
          <p:cNvPr id="104" name="Google Shape;104;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0875" y="2534125"/>
            <a:ext cx="3756270" cy="2366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0" name="Google Shape;110;p20"/>
          <p:cNvSpPr txBox="1"/>
          <p:nvPr/>
        </p:nvSpPr>
        <p:spPr>
          <a:xfrm>
            <a:off x="55075" y="531852"/>
            <a:ext cx="445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Belief State Transformer</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use both forward and backward encoders to predict both next and previous tokens, improving self-evaluation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a bit more computation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Results: when filling in the middle of children's stories, Belief State Transformers outperformed GPT-style Transformers by a factor of three, as judged by GPT-4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Belief State Transformers learn a compact belief state, enabling strong self-evaluation, which is valuable for test-time computation and generating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https://www.youtube.com/watch?v=aqhbRtB2Fyg</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p:txBody>
      </p:sp>
      <p:sp>
        <p:nvSpPr>
          <p:cNvPr id="111" name="Google Shape;111;p20"/>
          <p:cNvSpPr txBox="1"/>
          <p:nvPr/>
        </p:nvSpPr>
        <p:spPr>
          <a:xfrm>
            <a:off x="55075" y="2705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Babel</a:t>
            </a:r>
            <a:r>
              <a:rPr lang="en" sz="1200">
                <a:solidFill>
                  <a:srgbClr val="131313"/>
                </a:solidFill>
                <a:latin typeface="Calibri"/>
                <a:ea typeface="Calibri"/>
                <a:cs typeface="Calibri"/>
                <a:sym typeface="Calibri"/>
              </a:rPr>
              <a:t> - Open Multilingual LLM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START </a:t>
            </a:r>
            <a:r>
              <a:rPr lang="en" sz="1200">
                <a:solidFill>
                  <a:srgbClr val="131313"/>
                </a:solidFill>
                <a:latin typeface="Calibri"/>
                <a:ea typeface="Calibri"/>
                <a:cs typeface="Calibri"/>
                <a:sym typeface="Calibri"/>
              </a:rPr>
              <a:t>(Self-taught Reasoner with Tools) - a model fine-tuned from QwQ-32B, achieving strong performance in reasoning and tool use benchmarks</a:t>
            </a:r>
            <a:endParaRPr sz="1200">
              <a:solidFill>
                <a:srgbClr val="131313"/>
              </a:solidFill>
              <a:latin typeface="Calibri"/>
              <a:ea typeface="Calibri"/>
              <a:cs typeface="Calibri"/>
              <a:sym typeface="Calibri"/>
            </a:endParaRPr>
          </a:p>
        </p:txBody>
      </p:sp>
      <p:sp>
        <p:nvSpPr>
          <p:cNvPr id="112" name="Google Shape;112;p20"/>
          <p:cNvSpPr txBox="1"/>
          <p:nvPr/>
        </p:nvSpPr>
        <p:spPr>
          <a:xfrm>
            <a:off x="55075" y="35866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Reflection AI </a:t>
            </a:r>
            <a:r>
              <a:rPr lang="en" sz="1200">
                <a:solidFill>
                  <a:schemeClr val="dk1"/>
                </a:solidFill>
                <a:latin typeface="Calibri"/>
                <a:ea typeface="Calibri"/>
                <a:cs typeface="Calibri"/>
                <a:sym typeface="Calibri"/>
              </a:rPr>
              <a:t>- new startup for Building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superintelligent autonomous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$130 Mln in Funding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https://www.reflection.ai</a:t>
            </a:r>
            <a:r>
              <a:rPr lang="en" sz="12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13" name="Google Shape;113;p20"/>
          <p:cNvSpPr txBox="1"/>
          <p:nvPr/>
        </p:nvSpPr>
        <p:spPr>
          <a:xfrm>
            <a:off x="4608975" y="583250"/>
            <a:ext cx="44562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Hunyuan-TurboS AI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first ultra-large Hybrid-Transformer-Mamba MoE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combines speed and deep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models like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price (approx $0.15 per Mln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https://x.com/TXhunyuan/status/1899105803073958010</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https://www.news9live.com/technology/artificial-intelligence/tencent-hunyuan-turbos-future-ai-hybrid-architecture-fast-thinking-2831680</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14" name="Google Shape;114;p20"/>
          <p:cNvSpPr txBox="1"/>
          <p:nvPr/>
        </p:nvSpPr>
        <p:spPr>
          <a:xfrm>
            <a:off x="55075" y="446755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Claudette - a wrapper for Anthropic’s Python SDK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https://claudette.answer.ai</a:t>
            </a:r>
            <a:r>
              <a:rPr lang="en" sz="1200">
                <a:solidFill>
                  <a:schemeClr val="dk1"/>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115" name="Google Shape;115;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90425" y="2002625"/>
            <a:ext cx="4213499" cy="289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1" name="Google Shape;121;p21"/>
          <p:cNvSpPr txBox="1"/>
          <p:nvPr/>
        </p:nvSpPr>
        <p:spPr>
          <a:xfrm>
            <a:off x="55075" y="519425"/>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AI SWE-Lancer benchmark</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benchmark of over 1,400 freelance software engineering tasks from Upwork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https://openai.com/index/swe-lancer/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22" name="Google Shape;122;p21"/>
          <p:cNvSpPr txBox="1"/>
          <p:nvPr/>
        </p:nvSpPr>
        <p:spPr>
          <a:xfrm>
            <a:off x="55075" y="1518225"/>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DOGE custom chatbot for US government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 Services Administration started using custom chatbot from Elon Musk’s DOGE "GSAi" -  to "draft emails, create talking points, summarize text, write code, ... ". The chatbot gives 3 options - Claude Haiku 3.5 (the default), Claude Sonnet 3.5 v2 and Meta Llama 3.2</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https://www.yahoo.com/tech/doge-has-reportedly-started-rolling-out-a-custom-chatbot-to-automate-some-government-tasks-211616079.html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3" name="Google Shape;123;p21"/>
          <p:cNvSpPr txBox="1"/>
          <p:nvPr/>
        </p:nvSpPr>
        <p:spPr>
          <a:xfrm>
            <a:off x="55075" y="30611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ServiceNow acquires Moveworks for $2.85 Bln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https://www.servicenow.com</a:t>
            </a:r>
            <a:r>
              <a:rPr lang="en" sz="1200">
                <a:solidFill>
                  <a:schemeClr val="dk1"/>
                </a:solidFill>
                <a:latin typeface="Calibri"/>
                <a:ea typeface="Calibri"/>
                <a:cs typeface="Calibri"/>
                <a:sym typeface="Calibri"/>
              </a:rPr>
              <a:t> - supplies a cloud computing platform for the creation and management of automated business workflows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https://www.moveworks.com</a:t>
            </a:r>
            <a:r>
              <a:rPr lang="en" sz="1200">
                <a:solidFill>
                  <a:schemeClr val="dk1"/>
                </a:solidFill>
                <a:latin typeface="Calibri"/>
                <a:ea typeface="Calibri"/>
                <a:cs typeface="Calibri"/>
                <a:sym typeface="Calibri"/>
              </a:rPr>
              <a:t> - Agentic AI Assistants and automation, grown from automating IT support to serving HR, finance, and facilities management, with clients including Unilever, Instacart, Siemens, and Toyota.</a:t>
            </a:r>
            <a:endParaRPr sz="1200">
              <a:solidFill>
                <a:schemeClr val="dk1"/>
              </a:solidFill>
              <a:latin typeface="Calibri"/>
              <a:ea typeface="Calibri"/>
              <a:cs typeface="Calibri"/>
              <a:sym typeface="Calibri"/>
            </a:endParaRPr>
          </a:p>
        </p:txBody>
      </p:sp>
      <p:sp>
        <p:nvSpPr>
          <p:cNvPr id="124" name="Google Shape;124;p21"/>
          <p:cNvSpPr txBox="1"/>
          <p:nvPr/>
        </p:nvSpPr>
        <p:spPr>
          <a:xfrm>
            <a:off x="5755300" y="62225"/>
            <a:ext cx="330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at McDonald’s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43,000 restaurants, 70M daily customers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partnership with Google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data processing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analysis directly in-store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predictive equipment maintenance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order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virtual manager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personalized promotions</a:t>
            </a:r>
            <a:endParaRPr sz="1200">
              <a:solidFill>
                <a:schemeClr val="dk1"/>
              </a:solidFill>
              <a:latin typeface="Calibri"/>
              <a:ea typeface="Calibri"/>
              <a:cs typeface="Calibri"/>
              <a:sym typeface="Calibri"/>
            </a:endParaRPr>
          </a:p>
        </p:txBody>
      </p:sp>
      <p:pic>
        <p:nvPicPr>
          <p:cNvPr id="125" name="Google Shape;125;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76912" y="855200"/>
            <a:ext cx="829700" cy="833400"/>
          </a:xfrm>
          <a:prstGeom prst="rect">
            <a:avLst/>
          </a:prstGeom>
          <a:noFill/>
          <a:ln>
            <a:noFill/>
          </a:ln>
        </p:spPr>
      </p:pic>
      <p:sp>
        <p:nvSpPr>
          <p:cNvPr id="126" name="Google Shape;126;p21"/>
          <p:cNvSpPr txBox="1"/>
          <p:nvPr/>
        </p:nvSpPr>
        <p:spPr>
          <a:xfrm>
            <a:off x="5778775" y="1889000"/>
            <a:ext cx="330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a:t>
            </a:r>
            <a:r>
              <a:rPr lang="en" sz="1200">
                <a:solidFill>
                  <a:srgbClr val="000000"/>
                </a:solidFill>
                <a:latin typeface="Calibri"/>
                <a:ea typeface="Calibri"/>
                <a:cs typeface="Calibri"/>
                <a:sym typeface="Calibri"/>
              </a:rPr>
              <a:t>, AI CLoud, has filed for an IPO, aiming for a valuation above $35 billion</a:t>
            </a:r>
            <a:endParaRPr sz="1200">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 &amp; OpenAI $11.9 Bln contract</a:t>
            </a:r>
            <a:br>
              <a:rPr lang="en" sz="1200">
                <a:latin typeface="Calibri"/>
                <a:ea typeface="Calibri"/>
                <a:cs typeface="Calibri"/>
                <a:sym typeface="Calibri"/>
              </a:rPr>
            </a:br>
            <a:r>
              <a:rPr lang="en" sz="1200">
                <a:latin typeface="Calibri"/>
                <a:ea typeface="Calibri"/>
                <a:cs typeface="Calibri"/>
                <a:sym typeface="Calibri"/>
              </a:rPr>
              <a:t>(5 years cloud computing deal)</a:t>
            </a:r>
            <a:endParaRPr sz="1200">
              <a:solidFill>
                <a:srgbClr val="000000"/>
              </a:solidFill>
              <a:latin typeface="Calibri"/>
              <a:ea typeface="Calibri"/>
              <a:cs typeface="Calibri"/>
              <a:sym typeface="Calibri"/>
            </a:endParaRPr>
          </a:p>
        </p:txBody>
      </p:sp>
      <p:sp>
        <p:nvSpPr>
          <p:cNvPr id="127" name="Google Shape;127;p21"/>
          <p:cNvSpPr txBox="1"/>
          <p:nvPr/>
        </p:nvSpPr>
        <p:spPr>
          <a:xfrm>
            <a:off x="5250000" y="2792075"/>
            <a:ext cx="3813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Siraj Raval is back!</a:t>
            </a:r>
            <a:r>
              <a:rPr lang="en" sz="1200">
                <a:latin typeface="Calibri"/>
                <a:ea typeface="Calibri"/>
                <a:cs typeface="Calibri"/>
                <a:sym typeface="Calibri"/>
              </a:rPr>
              <a:t> - $1 Mln/year using AI </a:t>
            </a:r>
            <a:r>
              <a:rPr lang="en" sz="900" u="sng">
                <a:solidFill>
                  <a:schemeClr val="hlink"/>
                </a:solidFill>
                <a:latin typeface="Calibri"/>
                <a:ea typeface="Calibri"/>
                <a:cs typeface="Calibri"/>
                <a:sym typeface="Calibri"/>
                <a:hlinkClick r:id="rId8"/>
              </a:rPr>
              <a:t>https://www.youtube.com/watch?v=W7w97MbZKCc</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
        <p:nvSpPr>
          <p:cNvPr id="128" name="Google Shape;128;p21"/>
          <p:cNvSpPr txBox="1"/>
          <p:nvPr/>
        </p:nvSpPr>
        <p:spPr>
          <a:xfrm>
            <a:off x="4661600" y="3235275"/>
            <a:ext cx="4401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Meta AI Chips - MTIA:</a:t>
            </a:r>
            <a:br>
              <a:rPr lang="en" sz="1200" b="1">
                <a:solidFill>
                  <a:srgbClr val="FF0000"/>
                </a:solidFill>
                <a:latin typeface="Calibri"/>
                <a:ea typeface="Calibri"/>
                <a:cs typeface="Calibri"/>
                <a:sym typeface="Calibri"/>
              </a:rPr>
            </a:br>
            <a:r>
              <a:rPr lang="en" sz="1200">
                <a:solidFill>
                  <a:schemeClr val="dk1"/>
                </a:solidFill>
                <a:latin typeface="Calibri"/>
                <a:ea typeface="Calibri"/>
                <a:cs typeface="Calibri"/>
                <a:sym typeface="Calibri"/>
              </a:rPr>
              <a:t>MTIA = Meta Training and Inference Accelerator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2024 - inference chip, 2025 - training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Chips made at TSMC (Taiwan Semiconductor Manufacturing Co)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 self-reliance, reduce cost, reduce energy requirements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900" u="sng">
                <a:solidFill>
                  <a:schemeClr val="hlink"/>
                </a:solidFill>
                <a:latin typeface="Calibri"/>
                <a:ea typeface="Calibri"/>
                <a:cs typeface="Calibri"/>
                <a:sym typeface="Calibri"/>
                <a:hlinkClick r:id="rId9"/>
              </a:rPr>
              <a:t>https://www.tomshardware.com/tech-industry/artificial-intelligence/meta-is-reportedly-testing-its-first-rsic-v-based-ai-chip-for-ai-training</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55075" y="52750"/>
            <a:ext cx="4046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 Model Context Protocol</a:t>
            </a:r>
            <a:endParaRPr sz="2000" b="1">
              <a:solidFill>
                <a:schemeClr val="dk1"/>
              </a:solidFill>
              <a:latin typeface="Calibri"/>
              <a:ea typeface="Calibri"/>
              <a:cs typeface="Calibri"/>
              <a:sym typeface="Calibri"/>
            </a:endParaRPr>
          </a:p>
        </p:txBody>
      </p:sp>
      <p:sp>
        <p:nvSpPr>
          <p:cNvPr id="134" name="Google Shape;134;p22"/>
          <p:cNvSpPr txBox="1"/>
          <p:nvPr/>
        </p:nvSpPr>
        <p:spPr>
          <a:xfrm>
            <a:off x="131275" y="671825"/>
            <a:ext cx="4456200" cy="366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MCP = Model Context Protocol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introduced and described MCP on Nov 25,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defined as an </a:t>
            </a:r>
            <a:r>
              <a:rPr lang="en" sz="1200" b="1">
                <a:solidFill>
                  <a:srgbClr val="3C78D8"/>
                </a:solidFill>
                <a:latin typeface="Calibri"/>
                <a:ea typeface="Calibri"/>
                <a:cs typeface="Calibri"/>
                <a:sym typeface="Calibri"/>
              </a:rPr>
              <a:t>open standard for connecting LLMs to data systems</a:t>
            </a:r>
            <a:r>
              <a:rPr lang="en" sz="1200">
                <a:solidFill>
                  <a:schemeClr val="dk1"/>
                </a:solidFill>
                <a:latin typeface="Calibri"/>
                <a:ea typeface="Calibri"/>
                <a:cs typeface="Calibri"/>
                <a:sym typeface="Calibri"/>
              </a:rPr>
              <a:t> (content repositories, databases, business tools, etc)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pre-built MCP servers for common services or create your own server using the MCP specification and SDKs.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MCP server acts as an intermediary between your data sources and AI applications, allowing them to communicate via the MCP protocol</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https://www.anthropic.com/news/model-context-protocol</a:t>
            </a:r>
            <a:r>
              <a:rPr lang="en" sz="900">
                <a:solidFill>
                  <a:schemeClr val="dk1"/>
                </a:solidFill>
                <a:latin typeface="Calibri"/>
                <a:ea typeface="Calibri"/>
                <a:cs typeface="Calibri"/>
                <a:sym typeface="Calibri"/>
              </a:rPr>
              <a:t> - announcement</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https://modelcontextprotocol.io/introduction</a:t>
            </a:r>
            <a:r>
              <a:rPr lang="en" sz="900">
                <a:solidFill>
                  <a:schemeClr val="dk1"/>
                </a:solidFill>
                <a:latin typeface="Calibri"/>
                <a:ea typeface="Calibri"/>
                <a:cs typeface="Calibri"/>
                <a:sym typeface="Calibri"/>
              </a:rPr>
              <a:t> - docs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https://spec.modelcontextprotocol.io/specification/2024-11-05/</a:t>
            </a:r>
            <a:r>
              <a:rPr lang="en" sz="900">
                <a:solidFill>
                  <a:schemeClr val="dk1"/>
                </a:solidFill>
                <a:latin typeface="Calibri"/>
                <a:ea typeface="Calibri"/>
                <a:cs typeface="Calibri"/>
                <a:sym typeface="Calibri"/>
              </a:rPr>
              <a:t> - specs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https://github.com/modelcontextprotocol</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https://github.com/modelcontextprotocol/servers</a:t>
            </a:r>
            <a:r>
              <a:rPr lang="en" sz="900">
                <a:solidFill>
                  <a:schemeClr val="dk1"/>
                </a:solidFill>
                <a:latin typeface="Calibri"/>
                <a:ea typeface="Calibri"/>
                <a:cs typeface="Calibri"/>
                <a:sym typeface="Calibri"/>
              </a:rPr>
              <a:t> - multiple MCP servers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https://www.aihero.dev/what-problem-does-model-context-protocol-solve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https://www.youtube.com/watch?v=5ZWeCKY5WZE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MCP</a:t>
            </a:r>
            <a:r>
              <a:rPr lang="en" sz="1200">
                <a:solidFill>
                  <a:schemeClr val="dk1"/>
                </a:solidFill>
                <a:latin typeface="Calibri"/>
                <a:ea typeface="Calibri"/>
                <a:cs typeface="Calibri"/>
                <a:sym typeface="Calibri"/>
              </a:rPr>
              <a:t> is also a </a:t>
            </a:r>
            <a:r>
              <a:rPr lang="en" sz="1200" b="1">
                <a:solidFill>
                  <a:srgbClr val="3C78D8"/>
                </a:solidFill>
                <a:latin typeface="Calibri"/>
                <a:ea typeface="Calibri"/>
                <a:cs typeface="Calibri"/>
                <a:sym typeface="Calibri"/>
              </a:rPr>
              <a:t>framework designed to manage and structure context within LLMs</a:t>
            </a:r>
            <a:r>
              <a:rPr lang="en" sz="1200">
                <a:solidFill>
                  <a:schemeClr val="dk1"/>
                </a:solidFill>
                <a:latin typeface="Calibri"/>
                <a:ea typeface="Calibri"/>
                <a:cs typeface="Calibri"/>
                <a:sym typeface="Calibri"/>
              </a:rPr>
              <a:t> (Context Management (organize and prioritize), Information Hierarchy (instructions, user data, conversation history), Prompt Engineering, Memory Handling, State Management)</a:t>
            </a:r>
            <a:endParaRPr sz="900">
              <a:solidFill>
                <a:schemeClr val="dk1"/>
              </a:solidFill>
              <a:latin typeface="Calibri"/>
              <a:ea typeface="Calibri"/>
              <a:cs typeface="Calibri"/>
              <a:sym typeface="Calibri"/>
            </a:endParaRPr>
          </a:p>
        </p:txBody>
      </p:sp>
      <p:sp>
        <p:nvSpPr>
          <p:cNvPr id="135" name="Google Shape;135;p22"/>
          <p:cNvSpPr txBox="1"/>
          <p:nvPr/>
        </p:nvSpPr>
        <p:spPr>
          <a:xfrm>
            <a:off x="6261075" y="1217350"/>
            <a:ext cx="88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Cursor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or other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desktop app</a:t>
            </a:r>
            <a:endParaRPr sz="1200">
              <a:solidFill>
                <a:schemeClr val="dk1"/>
              </a:solidFill>
              <a:latin typeface="Calibri"/>
              <a:ea typeface="Calibri"/>
              <a:cs typeface="Calibri"/>
              <a:sym typeface="Calibri"/>
            </a:endParaRPr>
          </a:p>
        </p:txBody>
      </p:sp>
      <p:sp>
        <p:nvSpPr>
          <p:cNvPr id="136" name="Google Shape;136;p22"/>
          <p:cNvSpPr txBox="1"/>
          <p:nvPr/>
        </p:nvSpPr>
        <p:spPr>
          <a:xfrm>
            <a:off x="6261075" y="2359850"/>
            <a:ext cx="885000" cy="23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MCP Server</a:t>
            </a:r>
            <a:endParaRPr sz="1200">
              <a:solidFill>
                <a:schemeClr val="dk1"/>
              </a:solidFill>
              <a:latin typeface="Calibri"/>
              <a:ea typeface="Calibri"/>
              <a:cs typeface="Calibri"/>
              <a:sym typeface="Calibri"/>
            </a:endParaRPr>
          </a:p>
        </p:txBody>
      </p:sp>
      <p:sp>
        <p:nvSpPr>
          <p:cNvPr id="137" name="Google Shape;137;p22"/>
          <p:cNvSpPr txBox="1"/>
          <p:nvPr/>
        </p:nvSpPr>
        <p:spPr>
          <a:xfrm>
            <a:off x="5415600" y="3194775"/>
            <a:ext cx="7098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GitHub</a:t>
            </a:r>
            <a:endParaRPr sz="1200">
              <a:solidFill>
                <a:schemeClr val="dk1"/>
              </a:solidFill>
              <a:latin typeface="Calibri"/>
              <a:ea typeface="Calibri"/>
              <a:cs typeface="Calibri"/>
              <a:sym typeface="Calibri"/>
            </a:endParaRPr>
          </a:p>
        </p:txBody>
      </p:sp>
      <p:sp>
        <p:nvSpPr>
          <p:cNvPr id="138" name="Google Shape;138;p22"/>
          <p:cNvSpPr txBox="1"/>
          <p:nvPr/>
        </p:nvSpPr>
        <p:spPr>
          <a:xfrm>
            <a:off x="7232725" y="3194775"/>
            <a:ext cx="8205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Local Files</a:t>
            </a:r>
            <a:endParaRPr sz="1200">
              <a:solidFill>
                <a:schemeClr val="dk1"/>
              </a:solidFill>
              <a:latin typeface="Calibri"/>
              <a:ea typeface="Calibri"/>
              <a:cs typeface="Calibri"/>
              <a:sym typeface="Calibri"/>
            </a:endParaRPr>
          </a:p>
        </p:txBody>
      </p:sp>
      <p:sp>
        <p:nvSpPr>
          <p:cNvPr id="139" name="Google Shape;139;p22"/>
          <p:cNvSpPr txBox="1"/>
          <p:nvPr/>
        </p:nvSpPr>
        <p:spPr>
          <a:xfrm>
            <a:off x="6411724" y="3292950"/>
            <a:ext cx="5472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Slack</a:t>
            </a:r>
            <a:endParaRPr sz="1200">
              <a:solidFill>
                <a:schemeClr val="dk1"/>
              </a:solidFill>
              <a:latin typeface="Calibri"/>
              <a:ea typeface="Calibri"/>
              <a:cs typeface="Calibri"/>
              <a:sym typeface="Calibri"/>
            </a:endParaRPr>
          </a:p>
        </p:txBody>
      </p:sp>
      <p:sp>
        <p:nvSpPr>
          <p:cNvPr id="140" name="Google Shape;140;p22"/>
          <p:cNvSpPr/>
          <p:nvPr/>
        </p:nvSpPr>
        <p:spPr>
          <a:xfrm>
            <a:off x="6595775" y="18865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2"/>
          <p:cNvSpPr/>
          <p:nvPr/>
        </p:nvSpPr>
        <p:spPr>
          <a:xfrm>
            <a:off x="6595775" y="28009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2"/>
          <p:cNvSpPr txBox="1"/>
          <p:nvPr/>
        </p:nvSpPr>
        <p:spPr>
          <a:xfrm>
            <a:off x="7447425" y="2786775"/>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Unique APIs</a:t>
            </a:r>
            <a:endParaRPr sz="900">
              <a:solidFill>
                <a:schemeClr val="dk1"/>
              </a:solidFill>
              <a:latin typeface="Calibri"/>
              <a:ea typeface="Calibri"/>
              <a:cs typeface="Calibri"/>
              <a:sym typeface="Calibri"/>
            </a:endParaRPr>
          </a:p>
        </p:txBody>
      </p:sp>
      <p:sp>
        <p:nvSpPr>
          <p:cNvPr id="143" name="Google Shape;143;p22"/>
          <p:cNvSpPr/>
          <p:nvPr/>
        </p:nvSpPr>
        <p:spPr>
          <a:xfrm rot="2212194">
            <a:off x="6057699" y="2788251"/>
            <a:ext cx="166500" cy="3796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2"/>
          <p:cNvSpPr/>
          <p:nvPr/>
        </p:nvSpPr>
        <p:spPr>
          <a:xfrm rot="-2038593">
            <a:off x="7189163" y="2800892"/>
            <a:ext cx="166412" cy="379752"/>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22"/>
          <p:cNvSpPr txBox="1"/>
          <p:nvPr/>
        </p:nvSpPr>
        <p:spPr>
          <a:xfrm>
            <a:off x="6762275" y="1957950"/>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Unified API</a:t>
            </a: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Models</a:t>
            </a:r>
            <a:endParaRPr sz="2000" b="1">
              <a:solidFill>
                <a:schemeClr val="dk1"/>
              </a:solidFill>
              <a:latin typeface="Calibri"/>
              <a:ea typeface="Calibri"/>
              <a:cs typeface="Calibri"/>
              <a:sym typeface="Calibri"/>
            </a:endParaRPr>
          </a:p>
        </p:txBody>
      </p:sp>
      <p:sp>
        <p:nvSpPr>
          <p:cNvPr id="151" name="Google Shape;151;p23"/>
          <p:cNvSpPr txBox="1"/>
          <p:nvPr/>
        </p:nvSpPr>
        <p:spPr>
          <a:xfrm>
            <a:off x="131275" y="402692"/>
            <a:ext cx="4176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Models"  - allows developers to discover, experiment with, and integrate AI models into their projects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https://github.com/marketplace/models/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provides a space for experimentation and prototyping.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provides a marketplace with multiple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an interactive "playground"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Integration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Development Tools (VS Code, ...)</a:t>
            </a:r>
            <a:endParaRPr sz="1200">
              <a:solidFill>
                <a:schemeClr val="dk1"/>
              </a:solidFill>
              <a:latin typeface="Calibri"/>
              <a:ea typeface="Calibri"/>
              <a:cs typeface="Calibri"/>
              <a:sym typeface="Calibri"/>
            </a:endParaRPr>
          </a:p>
        </p:txBody>
      </p:sp>
      <p:sp>
        <p:nvSpPr>
          <p:cNvPr id="152" name="Google Shape;152;p23"/>
          <p:cNvSpPr txBox="1"/>
          <p:nvPr/>
        </p:nvSpPr>
        <p:spPr>
          <a:xfrm>
            <a:off x="4413025" y="70900"/>
            <a:ext cx="22041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Available Models: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Phi-3.5-MoE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Phi-3.5-vision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Phi-4-mini-instruct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Phi-4-multimodal-instruct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Codestral 25.01</a:t>
            </a:r>
            <a:endParaRPr sz="1200">
              <a:solidFill>
                <a:schemeClr val="dk1"/>
              </a:solidFill>
              <a:latin typeface="Calibri"/>
              <a:ea typeface="Calibri"/>
              <a:cs typeface="Calibri"/>
              <a:sym typeface="Calibri"/>
            </a:endParaRPr>
          </a:p>
        </p:txBody>
      </p:sp>
      <p:sp>
        <p:nvSpPr>
          <p:cNvPr id="153" name="Google Shape;153;p23"/>
          <p:cNvSpPr txBox="1"/>
          <p:nvPr/>
        </p:nvSpPr>
        <p:spPr>
          <a:xfrm>
            <a:off x="6722575" y="70900"/>
            <a:ext cx="2335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Llama-3.2-11B-Vision-Instruct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Llama-3.2-90B-Vision-Instruct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Meta-Llama-3.1-405B-Instruct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Ministral 3B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24.11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Nemo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(2407)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Small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JAIS 30b Chat</a:t>
            </a:r>
            <a:endParaRPr sz="1200">
              <a:solidFill>
                <a:schemeClr val="dk1"/>
              </a:solidFill>
              <a:latin typeface="Calibri"/>
              <a:ea typeface="Calibri"/>
              <a:cs typeface="Calibri"/>
              <a:sym typeface="Calibri"/>
            </a:endParaRPr>
          </a:p>
        </p:txBody>
      </p:sp>
      <p:pic>
        <p:nvPicPr>
          <p:cNvPr id="154" name="Google Shape;15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1275" y="1980048"/>
            <a:ext cx="3242501" cy="31265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4230</Words>
  <Application>Microsoft Macintosh PowerPoint</Application>
  <PresentationFormat>On-screen Show (16:9)</PresentationFormat>
  <Paragraphs>453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2025-03-14T17:56:29Z</dcterms:modified>
</cp:coreProperties>
</file>