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f03ac7ac9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2f03ac7ac9f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f5a4c1387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2f5a4c1387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08602682b9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308602682b9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07050dd7c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g307050dd7c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0809bf57d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30809bf57d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08602682b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308602682b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044cb3db6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044cb3db6a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0809bf57d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30809bf57d5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087303cc75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3087303cc75_1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layoffs.fyi"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hyperlink" Target="https://openai.com/news/product" TargetMode="External"/><Relationship Id="rId7" Type="http://schemas.openxmlformats.org/officeDocument/2006/relationships/hyperlink" Target="https://openai.com/index/introducing-vision-to-the-fine-tuning-api/"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openai.com/index/api-model-distillation/" TargetMode="External"/><Relationship Id="rId5" Type="http://schemas.openxmlformats.org/officeDocument/2006/relationships/hyperlink" Target="https://openai.com/index/api-prompt-caching/" TargetMode="External"/><Relationship Id="rId10" Type="http://schemas.openxmlformats.org/officeDocument/2006/relationships/hyperlink" Target="https://www.rsm.global/chile/en/people/jose-gregorio-argomedo" TargetMode="External"/><Relationship Id="rId4" Type="http://schemas.openxmlformats.org/officeDocument/2006/relationships/hyperlink" Target="https://openai.com/index/introducing-the-realtime-api/" TargetMode="External"/><Relationship Id="rId9"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hyperlink" Target="https://openai.com/index/scale-the-benefits-of-ai"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openai.com/index/introducing-canva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hyperlink" Target="https://www.liquid.ai/liquid-foundation-model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microsoft.com/en-us/microsoft-copilot/blog/2024/10/01/introducing-copilot-labs-and-copilot-vision/" TargetMode="External"/><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arxiv.org/abs/2409.08831" TargetMode="External"/><Relationship Id="rId4" Type="http://schemas.openxmlformats.org/officeDocument/2006/relationships/hyperlink" Target="https://www.theverge.com/2024/10/1/24259239/microsoft-paint-generative-erase-fill-photos-upscaling"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cshaitao/lexeval" TargetMode="External"/><Relationship Id="rId13" Type="http://schemas.openxmlformats.org/officeDocument/2006/relationships/hyperlink" Target="https://developers.googleblog.com/en/gemini-15-flash-8b-is-now-generally-available-for-use/" TargetMode="External"/><Relationship Id="rId3" Type="http://schemas.openxmlformats.org/officeDocument/2006/relationships/hyperlink" Target="https://research.google/blog/language-models-perform-reasoning-via-chain-of-thought/" TargetMode="External"/><Relationship Id="rId7" Type="http://schemas.openxmlformats.org/officeDocument/2006/relationships/hyperlink" Target="https://arxiv.org/abs/2409.20370" TargetMode="External"/><Relationship Id="rId12"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jpeg"/><Relationship Id="rId11" Type="http://schemas.openxmlformats.org/officeDocument/2006/relationships/hyperlink" Target="https://www.pythagora.ai" TargetMode="External"/><Relationship Id="rId5" Type="http://schemas.openxmlformats.org/officeDocument/2006/relationships/hyperlink" Target="https://arxiv.org/abs/2409.20566" TargetMode="External"/><Relationship Id="rId10" Type="http://schemas.openxmlformats.org/officeDocument/2006/relationships/hyperlink" Target="https://deepmind.google/discover/blog/how-alphachip-transformed-computer-chip-design/" TargetMode="External"/><Relationship Id="rId4" Type="http://schemas.openxmlformats.org/officeDocument/2006/relationships/hyperlink" Target="https://www.bloomberg.com/news/articles/2024-10-02/google-is-working-on-reasoning-ai-chasing-openai-s-efforts" TargetMode="External"/><Relationship Id="rId9" Type="http://schemas.openxmlformats.org/officeDocument/2006/relationships/hyperlink" Target="https://www.nature.com/articles/s41586-024-08032-5"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hyperlink" Target="https://newsroom.pinterest.com/news/introducing-new-ai-and-automation-campaign-features-to-support-advertisers/" TargetMode="External"/><Relationship Id="rId7"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hyperlink" Target="https://blackforestlabs.ai/announcing-flux-1-1-pro-and-the-bfl-api/" TargetMode="External"/><Relationship Id="rId9" Type="http://schemas.openxmlformats.org/officeDocument/2006/relationships/hyperlink" Target="https://www.allaboutai.com/ai-news/anthropic-hires-openai-co-founder-durk-kingm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100009" y="1243821"/>
            <a:ext cx="4420200" cy="3186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DevDay - towards self-tasking agents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Realtime Voice API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Prompt Caching, Model Distillation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Vision Fine Tuning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has raised $6.6B + $4B Credit line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ChatGPT Canvas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ChatGPT's new shortcut feature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Salesforce Agentforce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Liquid AI Non-transformer Models (less compute)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Software: from code to weights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Copilot Labs and Copilot Vision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Paint - AI fill and erase features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bots now beat 100% of image CAPTCHAs</a:t>
            </a:r>
            <a:endParaRPr sz="1500" b="1">
              <a:solidFill>
                <a:srgbClr val="3C78D8"/>
              </a:solidFill>
              <a:latin typeface="Calibri"/>
              <a:ea typeface="Calibri"/>
              <a:cs typeface="Calibri"/>
              <a:sym typeface="Calibri"/>
            </a:endParaRPr>
          </a:p>
        </p:txBody>
      </p:sp>
      <p:sp>
        <p:nvSpPr>
          <p:cNvPr id="58" name="Google Shape;58;p14"/>
          <p:cNvSpPr txBox="1"/>
          <p:nvPr/>
        </p:nvSpPr>
        <p:spPr>
          <a:xfrm>
            <a:off x="4633738" y="1240269"/>
            <a:ext cx="4420200" cy="3417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Who Wins from 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works on models with advanced reasoning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Deepmind AlphaChip - for fast chip design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Releases Gemini1.5 Flash-8B</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Pythagora - talk to build apps from scratch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MM1.5 (Multimodal LLM)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RLHF with Mixture of Judges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LexEval Benchmark in Legal Domain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Pinterest - use AI to improve images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FLUX1.1 [pro] and BFL API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Durk Kingma (AI founder) joins Anthropic</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 - English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 - Coding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Tech Layoffs in 2024</a:t>
            </a:r>
            <a:endParaRPr sz="1500" b="1">
              <a:solidFill>
                <a:srgbClr val="3C78D8"/>
              </a:solidFill>
              <a:latin typeface="Calibri"/>
              <a:ea typeface="Calibri"/>
              <a:cs typeface="Calibri"/>
              <a:sym typeface="Calibri"/>
            </a:endParaRPr>
          </a:p>
        </p:txBody>
      </p:sp>
      <p:sp>
        <p:nvSpPr>
          <p:cNvPr id="59" name="Google Shape;59;p14"/>
          <p:cNvSpPr txBox="1"/>
          <p:nvPr/>
        </p:nvSpPr>
        <p:spPr>
          <a:xfrm>
            <a:off x="2582350" y="38325"/>
            <a:ext cx="3890100" cy="8496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1800" b="1">
                <a:solidFill>
                  <a:srgbClr val="3C78D8"/>
                </a:solidFill>
                <a:latin typeface="Calibri"/>
                <a:ea typeface="Calibri"/>
                <a:cs typeface="Calibri"/>
                <a:sym typeface="Calibri"/>
              </a:rPr>
              <a:t>October 04</a:t>
            </a:r>
            <a:r>
              <a:rPr lang="en" sz="1800" b="1" i="0" u="none" strike="noStrike" cap="none">
                <a:solidFill>
                  <a:srgbClr val="3C78D8"/>
                </a:solidFill>
                <a:latin typeface="Calibri"/>
                <a:ea typeface="Calibri"/>
                <a:cs typeface="Calibri"/>
                <a:sym typeface="Calibri"/>
              </a:rPr>
              <a:t>, 2024</a:t>
            </a:r>
            <a:endParaRPr sz="1800" b="1" i="0" u="none" strike="noStrike" cap="none">
              <a:solidFill>
                <a:srgbClr val="3C78D8"/>
              </a:solidFill>
              <a:latin typeface="Calibri"/>
              <a:ea typeface="Calibri"/>
              <a:cs typeface="Calibri"/>
              <a:sym typeface="Calibri"/>
            </a:endParaRPr>
          </a:p>
        </p:txBody>
      </p:sp>
      <p:sp>
        <p:nvSpPr>
          <p:cNvPr id="60" name="Google Shape;60;p14"/>
          <p:cNvSpPr txBox="1"/>
          <p:nvPr/>
        </p:nvSpPr>
        <p:spPr>
          <a:xfrm>
            <a:off x="6371625" y="47475"/>
            <a:ext cx="2357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rgbClr val="FF0000"/>
                </a:solidFill>
                <a:latin typeface="Calibri"/>
                <a:ea typeface="Calibri"/>
                <a:cs typeface="Calibri"/>
                <a:sym typeface="Calibri"/>
              </a:rPr>
              <a:t>"AI is the first technology that has no limit"   </a:t>
            </a:r>
            <a:endParaRPr b="1" i="1">
              <a:solidFill>
                <a:srgbClr val="FF0000"/>
              </a:solidFill>
              <a:latin typeface="Calibri"/>
              <a:ea typeface="Calibri"/>
              <a:cs typeface="Calibri"/>
              <a:sym typeface="Calibri"/>
            </a:endParaRPr>
          </a:p>
          <a:p>
            <a:pPr marL="0" lvl="0" indent="0" algn="l" rtl="0">
              <a:spcBef>
                <a:spcPts val="0"/>
              </a:spcBef>
              <a:spcAft>
                <a:spcPts val="0"/>
              </a:spcAft>
              <a:buNone/>
            </a:pPr>
            <a:r>
              <a:rPr lang="en" b="1">
                <a:solidFill>
                  <a:srgbClr val="6AA84F"/>
                </a:solidFill>
                <a:latin typeface="Calibri"/>
                <a:ea typeface="Calibri"/>
                <a:cs typeface="Calibri"/>
                <a:sym typeface="Calibri"/>
              </a:rPr>
              <a:t>          - Bill Gates</a:t>
            </a:r>
            <a:endParaRPr b="1">
              <a:solidFill>
                <a:srgbClr val="6AA84F"/>
              </a:solidFill>
              <a:latin typeface="Calibri"/>
              <a:ea typeface="Calibri"/>
              <a:cs typeface="Calibri"/>
              <a:sym typeface="Calibri"/>
            </a:endParaRPr>
          </a:p>
        </p:txBody>
      </p:sp>
      <p:sp>
        <p:nvSpPr>
          <p:cNvPr id="61" name="Google Shape;61;p14"/>
          <p:cNvSpPr txBox="1"/>
          <p:nvPr/>
        </p:nvSpPr>
        <p:spPr>
          <a:xfrm>
            <a:off x="100000" y="47475"/>
            <a:ext cx="3150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rgbClr val="FF0000"/>
                </a:solidFill>
                <a:latin typeface="Calibri"/>
                <a:ea typeface="Calibri"/>
                <a:cs typeface="Calibri"/>
                <a:sym typeface="Calibri"/>
              </a:rPr>
              <a:t>"[The] pace of innovation is all that matters in the long run"   </a:t>
            </a:r>
            <a:endParaRPr b="1" i="1">
              <a:solidFill>
                <a:srgbClr val="FF0000"/>
              </a:solidFill>
              <a:latin typeface="Calibri"/>
              <a:ea typeface="Calibri"/>
              <a:cs typeface="Calibri"/>
              <a:sym typeface="Calibri"/>
            </a:endParaRPr>
          </a:p>
          <a:p>
            <a:pPr marL="0" lvl="0" indent="0" algn="l" rtl="0">
              <a:spcBef>
                <a:spcPts val="0"/>
              </a:spcBef>
              <a:spcAft>
                <a:spcPts val="0"/>
              </a:spcAft>
              <a:buNone/>
            </a:pPr>
            <a:r>
              <a:rPr lang="en" b="1">
                <a:solidFill>
                  <a:srgbClr val="6AA84F"/>
                </a:solidFill>
                <a:latin typeface="Calibri"/>
                <a:ea typeface="Calibri"/>
                <a:cs typeface="Calibri"/>
                <a:sym typeface="Calibri"/>
              </a:rPr>
              <a:t>          - Elon Musk</a:t>
            </a:r>
            <a:endParaRPr b="1">
              <a:solidFill>
                <a:srgbClr val="6AA84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72" name="Google Shape;172;p23"/>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73" name="Google Shape;173;p23"/>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74" name="Google Shape;174;p23"/>
          <p:cNvSpPr txBox="1"/>
          <p:nvPr/>
        </p:nvSpPr>
        <p:spPr>
          <a:xfrm>
            <a:off x="3186581" y="444363"/>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175" name="Google Shape;175;p23"/>
          <p:cNvSpPr/>
          <p:nvPr/>
        </p:nvSpPr>
        <p:spPr>
          <a:xfrm>
            <a:off x="1261380" y="311797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6" name="Google Shape;176;p23"/>
          <p:cNvSpPr/>
          <p:nvPr/>
        </p:nvSpPr>
        <p:spPr>
          <a:xfrm>
            <a:off x="1261380" y="332655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7" name="Google Shape;177;p23"/>
          <p:cNvSpPr/>
          <p:nvPr/>
        </p:nvSpPr>
        <p:spPr>
          <a:xfrm>
            <a:off x="5605779" y="456930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8" name="Google Shape;178;p23"/>
          <p:cNvSpPr/>
          <p:nvPr/>
        </p:nvSpPr>
        <p:spPr>
          <a:xfrm>
            <a:off x="5605779" y="178079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9" name="Google Shape;179;p23"/>
          <p:cNvSpPr/>
          <p:nvPr/>
        </p:nvSpPr>
        <p:spPr>
          <a:xfrm>
            <a:off x="5605779" y="338176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0" name="Google Shape;180;p23"/>
          <p:cNvSpPr/>
          <p:nvPr/>
        </p:nvSpPr>
        <p:spPr>
          <a:xfrm>
            <a:off x="1261380" y="226130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1" name="Google Shape;181;p23"/>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149.</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1,951,660.</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2024-09-26.</a:t>
            </a:r>
            <a:endParaRPr sz="1100">
              <a:solidFill>
                <a:srgbClr val="1F2937"/>
              </a:solidFill>
              <a:highlight>
                <a:srgbClr val="FFFFFF"/>
              </a:highlight>
              <a:latin typeface="Calibri"/>
              <a:ea typeface="Calibri"/>
              <a:cs typeface="Calibri"/>
              <a:sym typeface="Calibri"/>
            </a:endParaRPr>
          </a:p>
        </p:txBody>
      </p:sp>
      <p:sp>
        <p:nvSpPr>
          <p:cNvPr id="182" name="Google Shape;182;p23"/>
          <p:cNvSpPr/>
          <p:nvPr/>
        </p:nvSpPr>
        <p:spPr>
          <a:xfrm>
            <a:off x="1261380" y="362713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3" name="Google Shape;183;p23"/>
          <p:cNvSpPr/>
          <p:nvPr/>
        </p:nvSpPr>
        <p:spPr>
          <a:xfrm>
            <a:off x="5605779" y="197303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4" name="Google Shape;184;p23"/>
          <p:cNvSpPr/>
          <p:nvPr/>
        </p:nvSpPr>
        <p:spPr>
          <a:xfrm>
            <a:off x="5605779" y="317505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5" name="Google Shape;185;p23"/>
          <p:cNvSpPr/>
          <p:nvPr/>
        </p:nvSpPr>
        <p:spPr>
          <a:xfrm>
            <a:off x="5605779" y="475673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86" name="Google Shape;186;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427366" y="770925"/>
            <a:ext cx="2536372" cy="4256849"/>
          </a:xfrm>
          <a:prstGeom prst="rect">
            <a:avLst/>
          </a:prstGeom>
          <a:noFill/>
          <a:ln w="9525" cap="flat" cmpd="sng">
            <a:solidFill>
              <a:srgbClr val="FF0000"/>
            </a:solidFill>
            <a:prstDash val="solid"/>
            <a:round/>
            <a:headEnd type="none" w="sm" len="sm"/>
            <a:tailEnd type="none" w="sm" len="sm"/>
          </a:ln>
        </p:spPr>
      </p:pic>
      <p:pic>
        <p:nvPicPr>
          <p:cNvPr id="187" name="Google Shape;187;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769716" y="734250"/>
            <a:ext cx="2554109" cy="4256849"/>
          </a:xfrm>
          <a:prstGeom prst="rect">
            <a:avLst/>
          </a:prstGeom>
          <a:noFill/>
          <a:ln w="9525" cap="flat" cmpd="sng">
            <a:solidFill>
              <a:srgbClr val="FF0000"/>
            </a:solidFill>
            <a:prstDash val="solid"/>
            <a:round/>
            <a:headEnd type="none" w="sm" len="sm"/>
            <a:tailEnd type="none" w="sm" len="sm"/>
          </a:ln>
        </p:spPr>
      </p:pic>
      <p:sp>
        <p:nvSpPr>
          <p:cNvPr id="188" name="Google Shape;188;p23"/>
          <p:cNvSpPr/>
          <p:nvPr/>
        </p:nvSpPr>
        <p:spPr>
          <a:xfrm>
            <a:off x="1261380" y="423673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970975" y="723475"/>
            <a:ext cx="6710099" cy="2896550"/>
          </a:xfrm>
          <a:prstGeom prst="rect">
            <a:avLst/>
          </a:prstGeom>
          <a:noFill/>
          <a:ln>
            <a:noFill/>
          </a:ln>
        </p:spPr>
      </p:pic>
      <p:sp>
        <p:nvSpPr>
          <p:cNvPr id="194" name="Google Shape;194;p24"/>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a:t>
            </a:r>
            <a:endParaRPr sz="2000" b="1" i="0" u="none" strike="noStrike" cap="none">
              <a:solidFill>
                <a:srgbClr val="000000"/>
              </a:solidFill>
              <a:latin typeface="Calibri"/>
              <a:ea typeface="Calibri"/>
              <a:cs typeface="Calibri"/>
              <a:sym typeface="Calibri"/>
            </a:endParaRPr>
          </a:p>
        </p:txBody>
      </p:sp>
      <p:sp>
        <p:nvSpPr>
          <p:cNvPr id="195" name="Google Shape;195;p24"/>
          <p:cNvSpPr txBox="1"/>
          <p:nvPr/>
        </p:nvSpPr>
        <p:spPr>
          <a:xfrm>
            <a:off x="6291625" y="337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cxnSp>
        <p:nvCxnSpPr>
          <p:cNvPr id="196" name="Google Shape;196;p24"/>
          <p:cNvCxnSpPr/>
          <p:nvPr/>
        </p:nvCxnSpPr>
        <p:spPr>
          <a:xfrm rot="10800000">
            <a:off x="4001875" y="1700125"/>
            <a:ext cx="0" cy="1595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5"/>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02" name="Google Shape;202;p25"/>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03" name="Google Shape;203;p25"/>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04" name="Google Shape;204;p2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05" name="Google Shape;205;p25"/>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06" name="Google Shape;206;p25"/>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91750" y="22650"/>
            <a:ext cx="319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DevDay October 1st</a:t>
            </a:r>
            <a:endParaRPr sz="2000" b="1">
              <a:solidFill>
                <a:schemeClr val="dk1"/>
              </a:solidFill>
              <a:latin typeface="Calibri"/>
              <a:ea typeface="Calibri"/>
              <a:cs typeface="Calibri"/>
              <a:sym typeface="Calibri"/>
            </a:endParaRPr>
          </a:p>
        </p:txBody>
      </p:sp>
      <p:sp>
        <p:nvSpPr>
          <p:cNvPr id="67" name="Google Shape;67;p15"/>
          <p:cNvSpPr txBox="1"/>
          <p:nvPr/>
        </p:nvSpPr>
        <p:spPr>
          <a:xfrm>
            <a:off x="49000" y="378300"/>
            <a:ext cx="44019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OpenAI Dev Day - from Sam Altman’s Presentation</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Progress Toward AGI and AI Agents: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2025 AI agents will become truly functional (o1,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definition of AGI is becoming blurred as we approach it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Level Two AGI (o1) - significant progress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Acceleration of Scientific Discovery:</a:t>
            </a:r>
            <a:endParaRPr sz="1200" b="1">
              <a:solidFill>
                <a:srgbClr val="3C78D8"/>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AI for increasing the rate of scientific discovery</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pivotal milestone when AI will become better than humans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AI Agents Transforming Work and Productivity:</a:t>
            </a:r>
            <a:endParaRPr sz="1200" b="1">
              <a:solidFill>
                <a:srgbClr val="3C78D8"/>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Agents as Virtual Employees. Speed: hours (agent) vs months(human). Scale: use 100s of AI agents for complex tasks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Safety and Alignment as Priorities:</a:t>
            </a:r>
            <a:endParaRPr sz="1200" b="1">
              <a:solidFill>
                <a:srgbClr val="3C78D8"/>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Iterative Deployment as a key safety mechanism</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o1 is the most capable and the most aligned</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Building new models first, then make them safer over time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Anticipated Advancements:</a:t>
            </a:r>
            <a:r>
              <a:rPr lang="en" sz="1200">
                <a:solidFill>
                  <a:schemeClr val="dk1"/>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3"/>
              </a:rPr>
              <a:t>https://openai.com/news/product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Rapid Model Improvement - in 3 months o1 will support function calling, system prompts, and structured outputs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Realtime Voice API (like speech-to-speech)</a:t>
            </a:r>
            <a:br>
              <a:rPr lang="en" sz="900">
                <a:solidFill>
                  <a:srgbClr val="FF0000"/>
                </a:solidFill>
                <a:latin typeface="Calibri"/>
                <a:ea typeface="Calibri"/>
                <a:cs typeface="Calibri"/>
                <a:sym typeface="Calibri"/>
              </a:rPr>
            </a:br>
            <a:r>
              <a:rPr lang="en" sz="900" u="sng">
                <a:solidFill>
                  <a:schemeClr val="hlink"/>
                </a:solidFill>
                <a:latin typeface="Calibri"/>
                <a:ea typeface="Calibri"/>
                <a:cs typeface="Calibri"/>
                <a:sym typeface="Calibri"/>
                <a:hlinkClick r:id="rId4"/>
              </a:rPr>
              <a:t>https://openai.com/index/introducing-the-realtime-api/</a:t>
            </a:r>
            <a:r>
              <a:rPr lang="en" sz="900">
                <a:solidFill>
                  <a:srgbClr val="FF0000"/>
                </a:solidFill>
                <a:latin typeface="Calibri"/>
                <a:ea typeface="Calibri"/>
                <a:cs typeface="Calibri"/>
                <a:sym typeface="Calibri"/>
              </a:rPr>
              <a:t> </a:t>
            </a:r>
            <a:endParaRPr sz="900">
              <a:solidFill>
                <a:srgbClr val="FF0000"/>
              </a:solidFill>
              <a:latin typeface="Calibri"/>
              <a:ea typeface="Calibri"/>
              <a:cs typeface="Calibri"/>
              <a:sym typeface="Calibri"/>
            </a:endParaRPr>
          </a:p>
          <a:p>
            <a:pPr marL="22860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Prompt Caching - faster &amp; cheaper responses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5"/>
              </a:rPr>
              <a:t>https://openai.com/index/api-prompt-caching/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Model Distillation - specialized models (faster, cheaper, better).</a:t>
            </a:r>
            <a:br>
              <a:rPr lang="en" sz="900" b="1">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6"/>
              </a:rPr>
              <a:t>https://openai.com/index/api-model-distillation/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GPT-4o Vision Finetuning on images - detection, extraction</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7"/>
              </a:rPr>
              <a:t>https://openai.com/index/introducing-vision-to-the-fine-tuning-api/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68" name="Google Shape;68;p1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016725" y="278800"/>
            <a:ext cx="2437450" cy="1828099"/>
          </a:xfrm>
          <a:prstGeom prst="rect">
            <a:avLst/>
          </a:prstGeom>
          <a:noFill/>
          <a:ln w="9525" cap="flat" cmpd="sng">
            <a:solidFill>
              <a:srgbClr val="FF0000"/>
            </a:solidFill>
            <a:prstDash val="solid"/>
            <a:round/>
            <a:headEnd type="none" w="sm" len="sm"/>
            <a:tailEnd type="none" w="sm" len="sm"/>
          </a:ln>
        </p:spPr>
      </p:pic>
      <p:sp>
        <p:nvSpPr>
          <p:cNvPr id="69" name="Google Shape;69;p15"/>
          <p:cNvSpPr txBox="1"/>
          <p:nvPr/>
        </p:nvSpPr>
        <p:spPr>
          <a:xfrm>
            <a:off x="4628200" y="3776697"/>
            <a:ext cx="44487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Autonomous AI agents for complex tasks (</a:t>
            </a:r>
            <a:r>
              <a:rPr lang="en" sz="1300" b="1">
                <a:solidFill>
                  <a:srgbClr val="FF0000"/>
                </a:solidFill>
                <a:latin typeface="Calibri"/>
                <a:ea typeface="Calibri"/>
                <a:cs typeface="Calibri"/>
                <a:sym typeface="Calibri"/>
              </a:rPr>
              <a:t>self-tasking agents</a:t>
            </a:r>
            <a:r>
              <a:rPr lang="en" sz="1300">
                <a:solidFill>
                  <a:schemeClr val="dk1"/>
                </a:solidFill>
                <a:latin typeface="Calibri"/>
                <a:ea typeface="Calibri"/>
                <a:cs typeface="Calibri"/>
                <a:sym typeface="Calibri"/>
              </a:rPr>
              <a:t>) - could drastically reshape industries and redefine productivity.  Consider how upcoming AI models like o2 and o3 could shape our future work.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We should start envisioning how the ability to create </a:t>
            </a:r>
            <a:r>
              <a:rPr lang="en" sz="1300" b="1">
                <a:solidFill>
                  <a:srgbClr val="FF0000"/>
                </a:solidFill>
                <a:latin typeface="Calibri"/>
                <a:ea typeface="Calibri"/>
                <a:cs typeface="Calibri"/>
                <a:sym typeface="Calibri"/>
              </a:rPr>
              <a:t>self-tasking agents</a:t>
            </a:r>
            <a:r>
              <a:rPr lang="en" sz="1300">
                <a:solidFill>
                  <a:schemeClr val="dk1"/>
                </a:solidFill>
                <a:latin typeface="Calibri"/>
                <a:ea typeface="Calibri"/>
                <a:cs typeface="Calibri"/>
                <a:sym typeface="Calibri"/>
              </a:rPr>
              <a:t> will transform our operations and the industry as a whole.</a:t>
            </a:r>
            <a:endParaRPr sz="1300">
              <a:solidFill>
                <a:schemeClr val="dk1"/>
              </a:solidFill>
              <a:latin typeface="Calibri"/>
              <a:ea typeface="Calibri"/>
              <a:cs typeface="Calibri"/>
              <a:sym typeface="Calibri"/>
            </a:endParaRPr>
          </a:p>
        </p:txBody>
      </p:sp>
      <p:sp>
        <p:nvSpPr>
          <p:cNvPr id="70" name="Google Shape;70;p15"/>
          <p:cNvSpPr txBox="1"/>
          <p:nvPr/>
        </p:nvSpPr>
        <p:spPr>
          <a:xfrm>
            <a:off x="6740698" y="0"/>
            <a:ext cx="2403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OpenAI DevDays in San Francisco, CA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November 6, 2023</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October 1, 2024</a:t>
            </a:r>
            <a:endParaRPr sz="1200">
              <a:solidFill>
                <a:schemeClr val="dk1"/>
              </a:solidFill>
              <a:latin typeface="Calibri"/>
              <a:ea typeface="Calibri"/>
              <a:cs typeface="Calibri"/>
              <a:sym typeface="Calibri"/>
            </a:endParaRPr>
          </a:p>
        </p:txBody>
      </p:sp>
      <p:pic>
        <p:nvPicPr>
          <p:cNvPr id="71" name="Google Shape;71;p15"/>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820095" y="2175972"/>
            <a:ext cx="1058975" cy="1100775"/>
          </a:xfrm>
          <a:prstGeom prst="rect">
            <a:avLst/>
          </a:prstGeom>
          <a:noFill/>
          <a:ln>
            <a:noFill/>
          </a:ln>
        </p:spPr>
      </p:pic>
      <p:sp>
        <p:nvSpPr>
          <p:cNvPr id="72" name="Google Shape;72;p15"/>
          <p:cNvSpPr txBox="1"/>
          <p:nvPr/>
        </p:nvSpPr>
        <p:spPr>
          <a:xfrm>
            <a:off x="4628202" y="3348222"/>
            <a:ext cx="31584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José Gregorio Argomedo</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10"/>
              </a:rPr>
              <a:t>https://www.rsm.global/chile/en/people/jose-gregorio-argomedo</a:t>
            </a:r>
            <a:endParaRPr sz="9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91750" y="98850"/>
            <a:ext cx="4316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a:t>
            </a:r>
            <a:endParaRPr sz="2000" b="1">
              <a:solidFill>
                <a:schemeClr val="dk1"/>
              </a:solidFill>
              <a:latin typeface="Calibri"/>
              <a:ea typeface="Calibri"/>
              <a:cs typeface="Calibri"/>
              <a:sym typeface="Calibri"/>
            </a:endParaRPr>
          </a:p>
        </p:txBody>
      </p:sp>
      <p:sp>
        <p:nvSpPr>
          <p:cNvPr id="78" name="Google Shape;78;p16"/>
          <p:cNvSpPr txBox="1"/>
          <p:nvPr/>
        </p:nvSpPr>
        <p:spPr>
          <a:xfrm>
            <a:off x="91750" y="516175"/>
            <a:ext cx="43164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has raised $6.6B in new funding at a $157B valuation.</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https://openai.com/index/scale-the-benefits-of-ai</a:t>
            </a:r>
            <a:r>
              <a:rPr lang="en" sz="1000">
                <a:solidFill>
                  <a:schemeClr val="dk1"/>
                </a:solidFill>
                <a:latin typeface="Calibri"/>
                <a:ea typeface="Calibri"/>
                <a:cs typeface="Calibri"/>
                <a:sym typeface="Calibri"/>
              </a:rPr>
              <a:t>  </a:t>
            </a:r>
            <a:r>
              <a:rPr lang="en" sz="1300">
                <a:solidFill>
                  <a:schemeClr val="dk1"/>
                </a:solidFill>
                <a:latin typeface="Calibri"/>
                <a:ea typeface="Calibri"/>
                <a:cs typeface="Calibri"/>
                <a:sym typeface="Calibri"/>
              </a:rPr>
              <a:t>Investors include Microsoft, Nvidia, SoftBank, MGX, ...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OpenAI revenue projections: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2024 - anticipates $3.7B (and $5B loss due to tech costs)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2026 - $25B</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2029 - $100B</a:t>
            </a:r>
            <a:endParaRPr sz="1300">
              <a:solidFill>
                <a:schemeClr val="dk1"/>
              </a:solidFill>
              <a:latin typeface="Calibri"/>
              <a:ea typeface="Calibri"/>
              <a:cs typeface="Calibri"/>
              <a:sym typeface="Calibri"/>
            </a:endParaRPr>
          </a:p>
        </p:txBody>
      </p:sp>
      <p:sp>
        <p:nvSpPr>
          <p:cNvPr id="79" name="Google Shape;79;p16"/>
          <p:cNvSpPr txBox="1"/>
          <p:nvPr/>
        </p:nvSpPr>
        <p:spPr>
          <a:xfrm>
            <a:off x="98525" y="1989450"/>
            <a:ext cx="43164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OpenAI has secured a new </a:t>
            </a:r>
            <a:r>
              <a:rPr lang="en" sz="1300" b="1">
                <a:solidFill>
                  <a:srgbClr val="FF0000"/>
                </a:solidFill>
                <a:latin typeface="Calibri"/>
                <a:ea typeface="Calibri"/>
                <a:cs typeface="Calibri"/>
                <a:sym typeface="Calibri"/>
              </a:rPr>
              <a:t>$4 Billion revolving credit line</a:t>
            </a:r>
            <a:r>
              <a:rPr lang="en" sz="1300">
                <a:latin typeface="Calibri"/>
                <a:ea typeface="Calibri"/>
                <a:cs typeface="Calibri"/>
                <a:sym typeface="Calibri"/>
              </a:rPr>
              <a:t>, the ChatGPT maker said on Thursday, a day after it closed a $6.6 billion funding round that cemented its position as one of the most valuable private companies in the world.</a:t>
            </a:r>
            <a:endParaRPr sz="1300">
              <a:latin typeface="Calibri"/>
              <a:ea typeface="Calibri"/>
              <a:cs typeface="Calibri"/>
              <a:sym typeface="Calibri"/>
            </a:endParaRPr>
          </a:p>
        </p:txBody>
      </p:sp>
      <p:sp>
        <p:nvSpPr>
          <p:cNvPr id="80" name="Google Shape;80;p16"/>
          <p:cNvSpPr txBox="1"/>
          <p:nvPr/>
        </p:nvSpPr>
        <p:spPr>
          <a:xfrm>
            <a:off x="4589199" y="3429875"/>
            <a:ext cx="44079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ChatGPT's new shortcut feature:</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type "/" in the input field followed by "picture" or "search" or "reason", for example:</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   /picture quantum computer</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    /search quantum computer</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   /reason explain quantum computing</a:t>
            </a:r>
            <a:endParaRPr sz="1300">
              <a:latin typeface="Calibri"/>
              <a:ea typeface="Calibri"/>
              <a:cs typeface="Calibri"/>
              <a:sym typeface="Calibri"/>
            </a:endParaRPr>
          </a:p>
        </p:txBody>
      </p:sp>
      <p:sp>
        <p:nvSpPr>
          <p:cNvPr id="81" name="Google Shape;81;p16"/>
          <p:cNvSpPr txBox="1"/>
          <p:nvPr/>
        </p:nvSpPr>
        <p:spPr>
          <a:xfrm>
            <a:off x="91750" y="3753200"/>
            <a:ext cx="43164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No Rivals Allowed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Elon Musk posted "OpenAI is evil"</a:t>
            </a:r>
            <a:r>
              <a:rPr lang="en" sz="1300">
                <a:solidFill>
                  <a:schemeClr val="dk1"/>
                </a:solidFill>
                <a:latin typeface="Calibri"/>
                <a:ea typeface="Calibri"/>
                <a:cs typeface="Calibri"/>
                <a:sym typeface="Calibri"/>
              </a:rPr>
              <a:t> on X in response to reports that the </a:t>
            </a:r>
            <a:r>
              <a:rPr lang="en" sz="1300" b="1">
                <a:solidFill>
                  <a:srgbClr val="3C78D8"/>
                </a:solidFill>
                <a:latin typeface="Calibri"/>
                <a:ea typeface="Calibri"/>
                <a:cs typeface="Calibri"/>
                <a:sym typeface="Calibri"/>
              </a:rPr>
              <a:t>OpenAI asked investors to avoid funding competing AI firms</a:t>
            </a:r>
            <a:r>
              <a:rPr lang="en" sz="1300">
                <a:solidFill>
                  <a:schemeClr val="dk1"/>
                </a:solidFill>
                <a:latin typeface="Calibri"/>
                <a:ea typeface="Calibri"/>
                <a:cs typeface="Calibri"/>
                <a:sym typeface="Calibri"/>
              </a:rPr>
              <a:t> like Anthropic and Musk’s xAI. </a:t>
            </a:r>
            <a:endParaRPr sz="1300">
              <a:solidFill>
                <a:schemeClr val="dk1"/>
              </a:solidFill>
              <a:latin typeface="Calibri"/>
              <a:ea typeface="Calibri"/>
              <a:cs typeface="Calibri"/>
              <a:sym typeface="Calibri"/>
            </a:endParaRPr>
          </a:p>
        </p:txBody>
      </p:sp>
      <p:sp>
        <p:nvSpPr>
          <p:cNvPr id="82" name="Google Shape;82;p16"/>
          <p:cNvSpPr txBox="1"/>
          <p:nvPr/>
        </p:nvSpPr>
        <p:spPr>
          <a:xfrm>
            <a:off x="4589199" y="167750"/>
            <a:ext cx="4407900" cy="55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OpenAI ChatGPT Canvas</a:t>
            </a:r>
            <a:r>
              <a:rPr lang="en" sz="1300">
                <a:solidFill>
                  <a:schemeClr val="dk1"/>
                </a:solidFill>
                <a:latin typeface="Calibri"/>
                <a:ea typeface="Calibri"/>
                <a:cs typeface="Calibri"/>
                <a:sym typeface="Calibri"/>
              </a:rPr>
              <a:t> opens in a separate window, allowing you and ChatGPT to collaborate on a project.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4"/>
              </a:rPr>
              <a:t>https://openai.com/index/introducing-canvas/</a:t>
            </a:r>
            <a:r>
              <a:rPr lang="en" sz="900">
                <a:latin typeface="Calibri"/>
                <a:ea typeface="Calibri"/>
                <a:cs typeface="Calibri"/>
                <a:sym typeface="Calibri"/>
              </a:rPr>
              <a:t> </a:t>
            </a:r>
            <a:endParaRPr sz="1300">
              <a:latin typeface="Calibri"/>
              <a:ea typeface="Calibri"/>
              <a:cs typeface="Calibri"/>
              <a:sym typeface="Calibri"/>
            </a:endParaRPr>
          </a:p>
        </p:txBody>
      </p:sp>
      <p:pic>
        <p:nvPicPr>
          <p:cNvPr id="83" name="Google Shape;83;p1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89201" y="796046"/>
            <a:ext cx="4407900" cy="2361076"/>
          </a:xfrm>
          <a:prstGeom prst="rect">
            <a:avLst/>
          </a:prstGeom>
          <a:noFill/>
          <a:ln w="9525" cap="flat" cmpd="sng">
            <a:solidFill>
              <a:srgbClr val="FF0000"/>
            </a:solidFill>
            <a:prstDash val="solid"/>
            <a:round/>
            <a:headEnd type="none" w="sm" len="sm"/>
            <a:tailEnd type="none" w="sm" len="sm"/>
          </a:ln>
        </p:spPr>
      </p:pic>
      <p:sp>
        <p:nvSpPr>
          <p:cNvPr id="84" name="Google Shape;84;p16"/>
          <p:cNvSpPr txBox="1"/>
          <p:nvPr/>
        </p:nvSpPr>
        <p:spPr>
          <a:xfrm>
            <a:off x="91750" y="2871325"/>
            <a:ext cx="43164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OpenAI: from last devday to this one:</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*98% decrease in cost per token from GPT-4 to 4o mini</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*50x increase in token volume across our systems</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*excellent model intelligence progress</a:t>
            </a:r>
            <a:endParaRPr sz="13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p:nvPr/>
        </p:nvSpPr>
        <p:spPr>
          <a:xfrm>
            <a:off x="91750" y="98850"/>
            <a:ext cx="2693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Salesforce Agentforce </a:t>
            </a:r>
            <a:endParaRPr sz="2000" b="1">
              <a:solidFill>
                <a:schemeClr val="dk1"/>
              </a:solidFill>
              <a:latin typeface="Calibri"/>
              <a:ea typeface="Calibri"/>
              <a:cs typeface="Calibri"/>
              <a:sym typeface="Calibri"/>
            </a:endParaRPr>
          </a:p>
        </p:txBody>
      </p:sp>
      <p:sp>
        <p:nvSpPr>
          <p:cNvPr id="90" name="Google Shape;90;p17"/>
          <p:cNvSpPr txBox="1"/>
          <p:nvPr/>
        </p:nvSpPr>
        <p:spPr>
          <a:xfrm>
            <a:off x="91750" y="555025"/>
            <a:ext cx="4183200" cy="206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Salesforce Agentforce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AI platform - build and deploy custom AI agents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Automate tasks, provide information, and interact with customers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agents are customizable (sales, service, marketing,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Low-code development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Integration with Salesforce leveraging your existing data and workflows.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Multi-channel - chat, email, phone, and even social media</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Two types of agents: autonomous (working independently) and assistive (helping humans)</a:t>
            </a:r>
            <a:endParaRPr sz="1200">
              <a:solidFill>
                <a:schemeClr val="dk1"/>
              </a:solidFill>
              <a:latin typeface="Calibri"/>
              <a:ea typeface="Calibri"/>
              <a:cs typeface="Calibri"/>
              <a:sym typeface="Calibri"/>
            </a:endParaRPr>
          </a:p>
        </p:txBody>
      </p:sp>
      <p:pic>
        <p:nvPicPr>
          <p:cNvPr id="91" name="Google Shape;91;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46150" y="98850"/>
            <a:ext cx="4431050" cy="4701603"/>
          </a:xfrm>
          <a:prstGeom prst="rect">
            <a:avLst/>
          </a:prstGeom>
          <a:noFill/>
          <a:ln w="9525" cap="flat" cmpd="sng">
            <a:solidFill>
              <a:srgbClr val="FF0000"/>
            </a:solidFill>
            <a:prstDash val="solid"/>
            <a:round/>
            <a:headEnd type="none" w="sm" len="sm"/>
            <a:tailEnd type="none" w="sm" len="sm"/>
          </a:ln>
        </p:spPr>
      </p:pic>
      <p:pic>
        <p:nvPicPr>
          <p:cNvPr id="92" name="Google Shape;92;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40951" y="3084525"/>
            <a:ext cx="1468776" cy="1715925"/>
          </a:xfrm>
          <a:prstGeom prst="rect">
            <a:avLst/>
          </a:prstGeom>
          <a:noFill/>
          <a:ln w="9525" cap="flat" cmpd="sng">
            <a:solidFill>
              <a:srgbClr val="FF0000"/>
            </a:solidFill>
            <a:prstDash val="solid"/>
            <a:round/>
            <a:headEnd type="none" w="sm" len="sm"/>
            <a:tailEnd type="none" w="sm" len="sm"/>
          </a:ln>
        </p:spPr>
      </p:pic>
      <p:sp>
        <p:nvSpPr>
          <p:cNvPr id="93" name="Google Shape;93;p17"/>
          <p:cNvSpPr txBox="1"/>
          <p:nvPr/>
        </p:nvSpPr>
        <p:spPr>
          <a:xfrm>
            <a:off x="280906" y="4824850"/>
            <a:ext cx="1911900" cy="2184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Star Wars CLone Troopers</a:t>
            </a:r>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p:nvPr/>
        </p:nvSpPr>
        <p:spPr>
          <a:xfrm>
            <a:off x="91750" y="98850"/>
            <a:ext cx="3724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Liquid AI Non-transformer Models</a:t>
            </a:r>
            <a:endParaRPr sz="2000" b="1">
              <a:solidFill>
                <a:schemeClr val="dk1"/>
              </a:solidFill>
              <a:latin typeface="Calibri"/>
              <a:ea typeface="Calibri"/>
              <a:cs typeface="Calibri"/>
              <a:sym typeface="Calibri"/>
            </a:endParaRPr>
          </a:p>
        </p:txBody>
      </p:sp>
      <p:sp>
        <p:nvSpPr>
          <p:cNvPr id="99" name="Google Shape;99;p18"/>
          <p:cNvSpPr txBox="1"/>
          <p:nvPr/>
        </p:nvSpPr>
        <p:spPr>
          <a:xfrm>
            <a:off x="91750" y="493575"/>
            <a:ext cx="4318800" cy="195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b="1">
                <a:solidFill>
                  <a:srgbClr val="FF0000"/>
                </a:solidFill>
              </a:rPr>
              <a:t>Liquid AI </a:t>
            </a:r>
            <a:r>
              <a:rPr lang="en"/>
              <a:t>- new </a:t>
            </a:r>
            <a:r>
              <a:rPr lang="en" b="1">
                <a:solidFill>
                  <a:srgbClr val="FF0000"/>
                </a:solidFill>
              </a:rPr>
              <a:t>Liquid Foundation Models (LFMs)</a:t>
            </a:r>
            <a:endParaRPr b="1">
              <a:solidFill>
                <a:srgbClr val="FF0000"/>
              </a:solidFill>
            </a:endParaRPr>
          </a:p>
          <a:p>
            <a:pPr marL="228600" lvl="0" indent="-146050" algn="l" rtl="0">
              <a:spcBef>
                <a:spcPts val="0"/>
              </a:spcBef>
              <a:spcAft>
                <a:spcPts val="0"/>
              </a:spcAft>
              <a:buSzPts val="1400"/>
              <a:buChar char="●"/>
            </a:pPr>
            <a:r>
              <a:rPr lang="en" u="sng">
                <a:solidFill>
                  <a:schemeClr val="hlink"/>
                </a:solidFill>
                <a:hlinkClick r:id="rId3"/>
              </a:rPr>
              <a:t>https://www.liquid.ai/liquid-foundation-models</a:t>
            </a:r>
            <a:r>
              <a:rPr lang="en"/>
              <a:t> </a:t>
            </a:r>
            <a:endParaRPr/>
          </a:p>
          <a:p>
            <a:pPr marL="228600" lvl="0" indent="-146050" algn="l" rtl="0">
              <a:spcBef>
                <a:spcPts val="0"/>
              </a:spcBef>
              <a:spcAft>
                <a:spcPts val="0"/>
              </a:spcAft>
              <a:buSzPts val="1400"/>
              <a:buChar char="●"/>
            </a:pPr>
            <a:r>
              <a:rPr lang="en"/>
              <a:t>NOT transformer</a:t>
            </a:r>
            <a:endParaRPr/>
          </a:p>
          <a:p>
            <a:pPr marL="228600" lvl="0" indent="-146050" algn="l" rtl="0">
              <a:spcBef>
                <a:spcPts val="0"/>
              </a:spcBef>
              <a:spcAft>
                <a:spcPts val="0"/>
              </a:spcAft>
              <a:buSzPts val="1400"/>
              <a:buChar char="●"/>
            </a:pPr>
            <a:r>
              <a:rPr lang="en"/>
              <a:t>NOT open source</a:t>
            </a:r>
            <a:endParaRPr/>
          </a:p>
          <a:p>
            <a:pPr marL="228600" lvl="0" indent="-146050" algn="l" rtl="0">
              <a:spcBef>
                <a:spcPts val="0"/>
              </a:spcBef>
              <a:spcAft>
                <a:spcPts val="0"/>
              </a:spcAft>
              <a:buSzPts val="1400"/>
              <a:buChar char="●"/>
            </a:pPr>
            <a:r>
              <a:rPr lang="en"/>
              <a:t>Less compute</a:t>
            </a:r>
            <a:endParaRPr/>
          </a:p>
          <a:p>
            <a:pPr marL="228600" lvl="0" indent="-146050" algn="l" rtl="0">
              <a:spcBef>
                <a:spcPts val="0"/>
              </a:spcBef>
              <a:spcAft>
                <a:spcPts val="0"/>
              </a:spcAft>
              <a:buSzPts val="1400"/>
              <a:buChar char="●"/>
            </a:pPr>
            <a:r>
              <a:rPr lang="en">
                <a:solidFill>
                  <a:schemeClr val="dk1"/>
                </a:solidFill>
              </a:rPr>
              <a:t>Reduced memory footprint</a:t>
            </a:r>
            <a:endParaRPr>
              <a:solidFill>
                <a:schemeClr val="dk1"/>
              </a:solidFill>
            </a:endParaRPr>
          </a:p>
          <a:p>
            <a:pPr marL="228600" lvl="0" indent="-146050" algn="l" rtl="0">
              <a:spcBef>
                <a:spcPts val="0"/>
              </a:spcBef>
              <a:spcAft>
                <a:spcPts val="0"/>
              </a:spcAft>
              <a:buSzPts val="1400"/>
              <a:buChar char="●"/>
            </a:pPr>
            <a:r>
              <a:rPr lang="en">
                <a:solidFill>
                  <a:schemeClr val="dk1"/>
                </a:solidFill>
              </a:rPr>
              <a:t>Outperform larger transformer models</a:t>
            </a:r>
            <a:endParaRPr>
              <a:solidFill>
                <a:schemeClr val="dk1"/>
              </a:solidFill>
            </a:endParaRPr>
          </a:p>
          <a:p>
            <a:pPr marL="228600" lvl="0" indent="-146050" algn="l" rtl="0">
              <a:spcBef>
                <a:spcPts val="0"/>
              </a:spcBef>
              <a:spcAft>
                <a:spcPts val="0"/>
              </a:spcAft>
              <a:buSzPts val="1400"/>
              <a:buChar char="●"/>
            </a:pPr>
            <a:r>
              <a:rPr lang="en"/>
              <a:t>1.3B, 3.1B, and 40.3B MoE (12B activated)</a:t>
            </a:r>
            <a:endParaRPr/>
          </a:p>
          <a:p>
            <a:pPr marL="228600" lvl="0" indent="-146050" algn="l" rtl="0">
              <a:spcBef>
                <a:spcPts val="0"/>
              </a:spcBef>
              <a:spcAft>
                <a:spcPts val="0"/>
              </a:spcAft>
              <a:buSzPts val="1400"/>
              <a:buChar char="●"/>
            </a:pPr>
            <a:r>
              <a:rPr lang="en"/>
              <a:t>32k token context length</a:t>
            </a:r>
            <a:endParaRPr/>
          </a:p>
        </p:txBody>
      </p:sp>
      <p:pic>
        <p:nvPicPr>
          <p:cNvPr id="100" name="Google Shape;100;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31175" y="152400"/>
            <a:ext cx="4567699" cy="2687575"/>
          </a:xfrm>
          <a:prstGeom prst="rect">
            <a:avLst/>
          </a:prstGeom>
          <a:noFill/>
          <a:ln w="9525" cap="flat" cmpd="sng">
            <a:solidFill>
              <a:srgbClr val="FF0000"/>
            </a:solidFill>
            <a:prstDash val="solid"/>
            <a:round/>
            <a:headEnd type="none" w="sm" len="sm"/>
            <a:tailEnd type="none" w="sm" len="sm"/>
          </a:ln>
        </p:spPr>
      </p:pic>
      <p:sp>
        <p:nvSpPr>
          <p:cNvPr id="101" name="Google Shape;101;p18"/>
          <p:cNvSpPr txBox="1"/>
          <p:nvPr/>
        </p:nvSpPr>
        <p:spPr>
          <a:xfrm>
            <a:off x="5400900" y="2917950"/>
            <a:ext cx="2385300" cy="2340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a:t>Memory vs output length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p:nvPr/>
        </p:nvSpPr>
        <p:spPr>
          <a:xfrm>
            <a:off x="91750" y="22650"/>
            <a:ext cx="984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1</a:t>
            </a:r>
            <a:endParaRPr sz="2000" b="1">
              <a:solidFill>
                <a:schemeClr val="dk1"/>
              </a:solidFill>
              <a:latin typeface="Calibri"/>
              <a:ea typeface="Calibri"/>
              <a:cs typeface="Calibri"/>
              <a:sym typeface="Calibri"/>
            </a:endParaRPr>
          </a:p>
        </p:txBody>
      </p:sp>
      <p:sp>
        <p:nvSpPr>
          <p:cNvPr id="107" name="Google Shape;107;p19"/>
          <p:cNvSpPr txBox="1"/>
          <p:nvPr/>
        </p:nvSpPr>
        <p:spPr>
          <a:xfrm>
            <a:off x="91750" y="389450"/>
            <a:ext cx="41832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Software: from code to weights</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from executing human readable code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to inferencing deeplearning network weights </a:t>
            </a:r>
            <a:endParaRPr sz="1200">
              <a:solidFill>
                <a:schemeClr val="dk1"/>
              </a:solidFill>
              <a:latin typeface="Calibri"/>
              <a:ea typeface="Calibri"/>
              <a:cs typeface="Calibri"/>
              <a:sym typeface="Calibri"/>
            </a:endParaRPr>
          </a:p>
        </p:txBody>
      </p:sp>
      <p:sp>
        <p:nvSpPr>
          <p:cNvPr id="108" name="Google Shape;108;p19"/>
          <p:cNvSpPr txBox="1"/>
          <p:nvPr/>
        </p:nvSpPr>
        <p:spPr>
          <a:xfrm>
            <a:off x="91750" y="1112225"/>
            <a:ext cx="4183200" cy="268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Microsoft - Copilot Labs and Copilot Vision :</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https://www.microsoft.com/en-us/microsoft-copilot/blog/2024/10/01/introducing-copilot-labs-and-copilot-vision/</a:t>
            </a:r>
            <a:endParaRPr sz="9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Microsoft Copilot Labs</a:t>
            </a:r>
            <a:r>
              <a:rPr lang="en" sz="1300">
                <a:solidFill>
                  <a:schemeClr val="dk1"/>
                </a:solidFill>
                <a:latin typeface="Calibri"/>
                <a:ea typeface="Calibri"/>
                <a:cs typeface="Calibri"/>
                <a:sym typeface="Calibri"/>
              </a:rPr>
              <a:t> - testing ground for experimental AI features. Copilot Pro users use it to get early access to experimental AI features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Vision</a:t>
            </a:r>
            <a:r>
              <a:rPr lang="en" sz="1300">
                <a:solidFill>
                  <a:schemeClr val="dk1"/>
                </a:solidFill>
                <a:latin typeface="Calibri"/>
                <a:ea typeface="Calibri"/>
                <a:cs typeface="Calibri"/>
                <a:sym typeface="Calibri"/>
              </a:rPr>
              <a:t> = "see" and interact with elements on your screen</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Example: you see a pair of shoes you like on the screen. You can ask Copilot Vision, "Will these shoes go with my blue jeans and white shirt?" Copilot Vision analyzes the image of the shoes and your description of your outfit, then provides a response based on its understanding of color coordination and fashion trends.</a:t>
            </a:r>
            <a:endParaRPr sz="1300">
              <a:solidFill>
                <a:schemeClr val="dk1"/>
              </a:solidFill>
              <a:latin typeface="Calibri"/>
              <a:ea typeface="Calibri"/>
              <a:cs typeface="Calibri"/>
              <a:sym typeface="Calibri"/>
            </a:endParaRPr>
          </a:p>
        </p:txBody>
      </p:sp>
      <p:sp>
        <p:nvSpPr>
          <p:cNvPr id="109" name="Google Shape;109;p19"/>
          <p:cNvSpPr txBox="1"/>
          <p:nvPr/>
        </p:nvSpPr>
        <p:spPr>
          <a:xfrm>
            <a:off x="4746150" y="350900"/>
            <a:ext cx="41832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Microsoft Paint is getting Photoshop-like generative AI fill and erase features</a:t>
            </a:r>
            <a:endParaRPr sz="9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4"/>
              </a:rPr>
              <a:t>https://www.theverge.com/2024/10/1/24259239/microsoft-paint-generative-erase-fill-photos-upscaling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10" name="Google Shape;110;p19"/>
          <p:cNvSpPr txBox="1"/>
          <p:nvPr/>
        </p:nvSpPr>
        <p:spPr>
          <a:xfrm>
            <a:off x="4746150" y="3299841"/>
            <a:ext cx="41832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AI bots now beat 100% of image CAPTCHAs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5"/>
              </a:rPr>
              <a:t>https://arxiv.org/abs/2409.08831</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So now bots can pass through as humans ... </a:t>
            </a:r>
            <a:endParaRPr sz="1300">
              <a:solidFill>
                <a:schemeClr val="dk1"/>
              </a:solidFill>
              <a:latin typeface="Calibri"/>
              <a:ea typeface="Calibri"/>
              <a:cs typeface="Calibri"/>
              <a:sym typeface="Calibri"/>
            </a:endParaRPr>
          </a:p>
        </p:txBody>
      </p:sp>
      <p:pic>
        <p:nvPicPr>
          <p:cNvPr id="111" name="Google Shape;111;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27260" y="3942853"/>
            <a:ext cx="2945240" cy="1152325"/>
          </a:xfrm>
          <a:prstGeom prst="rect">
            <a:avLst/>
          </a:prstGeom>
          <a:noFill/>
          <a:ln>
            <a:noFill/>
          </a:ln>
        </p:spPr>
      </p:pic>
      <p:pic>
        <p:nvPicPr>
          <p:cNvPr id="112" name="Google Shape;112;p1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452900" y="1112225"/>
            <a:ext cx="2947219" cy="1948439"/>
          </a:xfrm>
          <a:prstGeom prst="rect">
            <a:avLst/>
          </a:prstGeom>
          <a:noFill/>
          <a:ln w="9525" cap="flat" cmpd="sng">
            <a:solidFill>
              <a:srgbClr val="FF0000"/>
            </a:solidFill>
            <a:prstDash val="solid"/>
            <a:round/>
            <a:headEnd type="none" w="sm" len="sm"/>
            <a:tailEnd type="none" w="sm" len="sm"/>
          </a:ln>
        </p:spPr>
      </p:pic>
      <p:pic>
        <p:nvPicPr>
          <p:cNvPr id="113" name="Google Shape;113;p1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986076" y="3836276"/>
            <a:ext cx="2011650" cy="11959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p:nvPr/>
        </p:nvSpPr>
        <p:spPr>
          <a:xfrm>
            <a:off x="91750" y="22650"/>
            <a:ext cx="1089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2</a:t>
            </a:r>
            <a:endParaRPr sz="2000" b="1">
              <a:solidFill>
                <a:schemeClr val="dk1"/>
              </a:solidFill>
              <a:latin typeface="Calibri"/>
              <a:ea typeface="Calibri"/>
              <a:cs typeface="Calibri"/>
              <a:sym typeface="Calibri"/>
            </a:endParaRPr>
          </a:p>
        </p:txBody>
      </p:sp>
      <p:sp>
        <p:nvSpPr>
          <p:cNvPr id="119" name="Google Shape;119;p20"/>
          <p:cNvSpPr txBox="1"/>
          <p:nvPr/>
        </p:nvSpPr>
        <p:spPr>
          <a:xfrm>
            <a:off x="91750" y="380800"/>
            <a:ext cx="4401900" cy="2019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Who Wins from AI</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Big Tech Firms (</a:t>
            </a:r>
            <a:r>
              <a:rPr lang="en" sz="1300">
                <a:solidFill>
                  <a:srgbClr val="3C78D8"/>
                </a:solidFill>
                <a:latin typeface="Calibri"/>
                <a:ea typeface="Calibri"/>
                <a:cs typeface="Calibri"/>
                <a:sym typeface="Calibri"/>
              </a:rPr>
              <a:t>Google, Amazon, Microsoft, Meta, Apple, ...</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Computing infrastructure &amp; chipmakers (</a:t>
            </a:r>
            <a:r>
              <a:rPr lang="en" sz="1300">
                <a:solidFill>
                  <a:srgbClr val="3C78D8"/>
                </a:solidFill>
                <a:latin typeface="Calibri"/>
                <a:ea typeface="Calibri"/>
                <a:cs typeface="Calibri"/>
                <a:sym typeface="Calibri"/>
              </a:rPr>
              <a:t>NVIDIA, Qualicom, Micron, Intel, AMD, Samsung, TSMC, IBM, SK Hynix, Groq, Cerebras, Google, SambaNova, ARM, Huawei,  ...</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Data, domain-specific data</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IP (Intellectual Property) Lawyers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Big 4 (</a:t>
            </a:r>
            <a:r>
              <a:rPr lang="en" sz="1300">
                <a:solidFill>
                  <a:srgbClr val="3C78D8"/>
                </a:solidFill>
                <a:latin typeface="Calibri"/>
                <a:ea typeface="Calibri"/>
                <a:cs typeface="Calibri"/>
                <a:sym typeface="Calibri"/>
              </a:rPr>
              <a:t>Deloitte, EY, KPMG, and PwC</a:t>
            </a:r>
            <a:r>
              <a:rPr lang="en" sz="1300">
                <a:solidFill>
                  <a:schemeClr val="dk1"/>
                </a:solidFill>
                <a:latin typeface="Calibri"/>
                <a:ea typeface="Calibri"/>
                <a:cs typeface="Calibri"/>
                <a:sym typeface="Calibri"/>
              </a:rPr>
              <a:t>), financial firms,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Certain countries (China, US)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human-centric skills (social workers, therapists, educators, ...)</a:t>
            </a:r>
            <a:endParaRPr sz="1300">
              <a:solidFill>
                <a:schemeClr val="dk1"/>
              </a:solidFill>
              <a:latin typeface="Calibri"/>
              <a:ea typeface="Calibri"/>
              <a:cs typeface="Calibri"/>
              <a:sym typeface="Calibri"/>
            </a:endParaRPr>
          </a:p>
        </p:txBody>
      </p:sp>
      <p:sp>
        <p:nvSpPr>
          <p:cNvPr id="120" name="Google Shape;120;p20"/>
          <p:cNvSpPr txBox="1"/>
          <p:nvPr/>
        </p:nvSpPr>
        <p:spPr>
          <a:xfrm>
            <a:off x="91750" y="2585261"/>
            <a:ext cx="4401900" cy="1234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works on models with advanced reasoning</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Google authored </a:t>
            </a:r>
            <a:r>
              <a:rPr lang="en" sz="1300" b="1">
                <a:solidFill>
                  <a:srgbClr val="3C78D8"/>
                </a:solidFill>
                <a:latin typeface="Calibri"/>
                <a:ea typeface="Calibri"/>
                <a:cs typeface="Calibri"/>
                <a:sym typeface="Calibri"/>
              </a:rPr>
              <a:t>CoT (Chain of Thought) </a:t>
            </a:r>
            <a:r>
              <a:rPr lang="en" sz="1300">
                <a:solidFill>
                  <a:schemeClr val="dk1"/>
                </a:solidFill>
                <a:latin typeface="Calibri"/>
                <a:ea typeface="Calibri"/>
                <a:cs typeface="Calibri"/>
                <a:sym typeface="Calibri"/>
              </a:rPr>
              <a:t>in 2022 - </a:t>
            </a:r>
            <a:r>
              <a:rPr lang="en" sz="900" u="sng">
                <a:solidFill>
                  <a:schemeClr val="hlink"/>
                </a:solidFill>
                <a:latin typeface="Calibri"/>
                <a:ea typeface="Calibri"/>
                <a:cs typeface="Calibri"/>
                <a:sym typeface="Calibri"/>
                <a:hlinkClick r:id="rId3"/>
              </a:rPr>
              <a:t>https://research.google/blog/language-models-perform-reasoning-via-chain-of-thought/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Google is now developing AI models similar to OpenAI’s o1 that use CoT for complex, multi-step problems (Bloomberg)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https://www.bloomberg.com/news/articles/2024-10-02/google-is-working-on-reasoning-ai-chasing-openai-s-efforts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21" name="Google Shape;121;p20"/>
          <p:cNvSpPr txBox="1"/>
          <p:nvPr/>
        </p:nvSpPr>
        <p:spPr>
          <a:xfrm>
            <a:off x="4587661" y="1732741"/>
            <a:ext cx="45093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Apple MM1.5 (Multimodal LLM) </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new family of multimodal LLMs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text-rich image understanding, multi-image reasoning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from 1B to 30B parameters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dense and mixture-of-experts (MoE) variants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MM1.5-Video for video understanding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MM1.5-UI for mobile UI understanding</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https://arxiv.org/abs/2409.20566</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22" name="Google Shape;122;p20"/>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8431600" y="2121950"/>
            <a:ext cx="626300" cy="977625"/>
          </a:xfrm>
          <a:prstGeom prst="rect">
            <a:avLst/>
          </a:prstGeom>
          <a:noFill/>
          <a:ln>
            <a:noFill/>
          </a:ln>
        </p:spPr>
      </p:pic>
      <p:sp>
        <p:nvSpPr>
          <p:cNvPr id="123" name="Google Shape;123;p20"/>
          <p:cNvSpPr txBox="1"/>
          <p:nvPr/>
        </p:nvSpPr>
        <p:spPr>
          <a:xfrm>
            <a:off x="4587661" y="3415750"/>
            <a:ext cx="45093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RLHF with Mixture of Judges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Meta: using a mixture of judges models to properly perform multi task RLHF in post training (RLHF = Reinforcement Learning with Human Feedback) - </a:t>
            </a:r>
            <a:r>
              <a:rPr lang="en" sz="900" u="sng">
                <a:solidFill>
                  <a:schemeClr val="hlink"/>
                </a:solidFill>
                <a:latin typeface="Calibri"/>
                <a:ea typeface="Calibri"/>
                <a:cs typeface="Calibri"/>
                <a:sym typeface="Calibri"/>
                <a:hlinkClick r:id="rId7"/>
              </a:rPr>
              <a:t>https://arxiv.org/abs/2409.20370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24" name="Google Shape;124;p20"/>
          <p:cNvSpPr txBox="1"/>
          <p:nvPr/>
        </p:nvSpPr>
        <p:spPr>
          <a:xfrm>
            <a:off x="4587661" y="4322025"/>
            <a:ext cx="45093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LexEval</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LexEval  - a benchmark to evaluate LLMs in the legal domain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8"/>
              </a:rPr>
              <a:t>https://github.com/cshaitao/lexeval</a:t>
            </a:r>
            <a:r>
              <a:rPr lang="en" sz="13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25" name="Google Shape;125;p20"/>
          <p:cNvSpPr txBox="1"/>
          <p:nvPr/>
        </p:nvSpPr>
        <p:spPr>
          <a:xfrm>
            <a:off x="91750" y="3885846"/>
            <a:ext cx="44019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Deepmind AlphaChip - for fast chip design</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(AlphaGo, AlphaZero, AlphaFold, AlphaCode, ...) </a:t>
            </a:r>
            <a:endParaRPr sz="1300">
              <a:solidFill>
                <a:schemeClr val="dk1"/>
              </a:solidFill>
              <a:latin typeface="Calibri"/>
              <a:ea typeface="Calibri"/>
              <a:cs typeface="Calibri"/>
              <a:sym typeface="Calibri"/>
            </a:endParaRPr>
          </a:p>
          <a:p>
            <a:pPr marL="1143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9"/>
              </a:rPr>
              <a:t>https://www.nature.com/articles/s41586-024-08032-5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143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10"/>
              </a:rPr>
              <a:t>https://deepmind.google/discover/blog/how-alphachip-transformed-computer-chip-design</a:t>
            </a:r>
            <a:endParaRPr sz="900">
              <a:solidFill>
                <a:schemeClr val="dk1"/>
              </a:solidFill>
              <a:latin typeface="Calibri"/>
              <a:ea typeface="Calibri"/>
              <a:cs typeface="Calibri"/>
              <a:sym typeface="Calibri"/>
            </a:endParaRPr>
          </a:p>
        </p:txBody>
      </p:sp>
      <p:sp>
        <p:nvSpPr>
          <p:cNvPr id="126" name="Google Shape;126;p20"/>
          <p:cNvSpPr txBox="1"/>
          <p:nvPr/>
        </p:nvSpPr>
        <p:spPr>
          <a:xfrm>
            <a:off x="4687775" y="56675"/>
            <a:ext cx="44079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Pythagora - talk to build apps from scratch</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11"/>
              </a:rPr>
              <a:t>https://www.pythagora.ai</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Pythagora can create apps with more than 10K lines of code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Current version provides an almost magical experience in the range of  3K to5K lines of code.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And is constantly being improved</a:t>
            </a:r>
            <a:endParaRPr sz="1300">
              <a:solidFill>
                <a:schemeClr val="dk1"/>
              </a:solidFill>
              <a:latin typeface="Calibri"/>
              <a:ea typeface="Calibri"/>
              <a:cs typeface="Calibri"/>
              <a:sym typeface="Calibri"/>
            </a:endParaRPr>
          </a:p>
        </p:txBody>
      </p:sp>
      <p:pic>
        <p:nvPicPr>
          <p:cNvPr id="127" name="Google Shape;127;p20"/>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8243525" y="977950"/>
            <a:ext cx="719750" cy="719750"/>
          </a:xfrm>
          <a:prstGeom prst="rect">
            <a:avLst/>
          </a:prstGeom>
          <a:noFill/>
          <a:ln>
            <a:noFill/>
          </a:ln>
        </p:spPr>
      </p:pic>
      <p:sp>
        <p:nvSpPr>
          <p:cNvPr id="128" name="Google Shape;128;p20"/>
          <p:cNvSpPr txBox="1"/>
          <p:nvPr/>
        </p:nvSpPr>
        <p:spPr>
          <a:xfrm>
            <a:off x="91750" y="4676396"/>
            <a:ext cx="44019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Releases Gemini1.5 Flash-8B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13"/>
              </a:rPr>
              <a:t>https://developers.googleblog.com/en/gemini-15-flash-8b-is-now-generally-available-for-use/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p:nvPr/>
        </p:nvSpPr>
        <p:spPr>
          <a:xfrm>
            <a:off x="91750" y="22650"/>
            <a:ext cx="984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3</a:t>
            </a:r>
            <a:endParaRPr sz="2000" b="1">
              <a:solidFill>
                <a:schemeClr val="dk1"/>
              </a:solidFill>
              <a:latin typeface="Calibri"/>
              <a:ea typeface="Calibri"/>
              <a:cs typeface="Calibri"/>
              <a:sym typeface="Calibri"/>
            </a:endParaRPr>
          </a:p>
        </p:txBody>
      </p:sp>
      <p:sp>
        <p:nvSpPr>
          <p:cNvPr id="134" name="Google Shape;134;p21"/>
          <p:cNvSpPr txBox="1"/>
          <p:nvPr/>
        </p:nvSpPr>
        <p:spPr>
          <a:xfrm>
            <a:off x="70750" y="631875"/>
            <a:ext cx="41832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Pinterest - use AI to improve images </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adding lifestyle backgrounds generated by AI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automation campaign features to support advertisers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https://newsroom.pinterest.com/news/introducing-new-ai-and-automation-campaign-features-to-support-advertisers/</a:t>
            </a:r>
            <a:endParaRPr sz="900">
              <a:solidFill>
                <a:schemeClr val="dk1"/>
              </a:solidFill>
              <a:latin typeface="Calibri"/>
              <a:ea typeface="Calibri"/>
              <a:cs typeface="Calibri"/>
              <a:sym typeface="Calibri"/>
            </a:endParaRPr>
          </a:p>
        </p:txBody>
      </p:sp>
      <p:sp>
        <p:nvSpPr>
          <p:cNvPr id="135" name="Google Shape;135;p21"/>
          <p:cNvSpPr txBox="1"/>
          <p:nvPr/>
        </p:nvSpPr>
        <p:spPr>
          <a:xfrm>
            <a:off x="70750" y="1594300"/>
            <a:ext cx="4183200" cy="135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FLUX1.1 [pro] and the BFL API </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text to image, high quality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developed by Black Forest Labs (Germany).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FLUX1.1 [pro] provides 6 times faster generation + better image quality, prompt adherence, and diversity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FLUX.1 [pro] - speed improved x2</a:t>
            </a:r>
            <a:endParaRPr sz="13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https://blackforestlabs.ai/announcing-flux-1-1-pro-and-the-bfl-api/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36" name="Google Shape;136;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0750" y="3018425"/>
            <a:ext cx="4183199" cy="2036447"/>
          </a:xfrm>
          <a:prstGeom prst="rect">
            <a:avLst/>
          </a:prstGeom>
          <a:noFill/>
          <a:ln w="9525" cap="flat" cmpd="sng">
            <a:solidFill>
              <a:srgbClr val="FF0000"/>
            </a:solidFill>
            <a:prstDash val="solid"/>
            <a:round/>
            <a:headEnd type="none" w="sm" len="sm"/>
            <a:tailEnd type="none" w="sm" len="sm"/>
          </a:ln>
        </p:spPr>
      </p:pic>
      <p:sp>
        <p:nvSpPr>
          <p:cNvPr id="137" name="Google Shape;137;p21"/>
          <p:cNvSpPr txBox="1"/>
          <p:nvPr/>
        </p:nvSpPr>
        <p:spPr>
          <a:xfrm>
            <a:off x="4662275" y="90225"/>
            <a:ext cx="44142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Californian Governor Gavin Newsom has vetoed the state's SB 1047 bill, which aimed to regulate large AI models.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He emphasized the need for evidence-based regulations and warned against overly stringent rules that could stifle innovation.</a:t>
            </a:r>
            <a:endParaRPr sz="900">
              <a:solidFill>
                <a:schemeClr val="dk1"/>
              </a:solidFill>
              <a:latin typeface="Calibri"/>
              <a:ea typeface="Calibri"/>
              <a:cs typeface="Calibri"/>
              <a:sym typeface="Calibri"/>
            </a:endParaRPr>
          </a:p>
        </p:txBody>
      </p:sp>
      <p:pic>
        <p:nvPicPr>
          <p:cNvPr id="138" name="Google Shape;138;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266425" y="979075"/>
            <a:ext cx="1498874" cy="1454666"/>
          </a:xfrm>
          <a:prstGeom prst="rect">
            <a:avLst/>
          </a:prstGeom>
          <a:noFill/>
          <a:ln w="9525" cap="flat" cmpd="sng">
            <a:solidFill>
              <a:srgbClr val="FF0000"/>
            </a:solidFill>
            <a:prstDash val="solid"/>
            <a:round/>
            <a:headEnd type="none" w="sm" len="sm"/>
            <a:tailEnd type="none" w="sm" len="sm"/>
          </a:ln>
        </p:spPr>
      </p:pic>
      <p:pic>
        <p:nvPicPr>
          <p:cNvPr id="139" name="Google Shape;139;p21"/>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648375" y="979075"/>
            <a:ext cx="1498875" cy="1463100"/>
          </a:xfrm>
          <a:prstGeom prst="rect">
            <a:avLst/>
          </a:prstGeom>
          <a:noFill/>
          <a:ln w="9525" cap="flat" cmpd="sng">
            <a:solidFill>
              <a:srgbClr val="FF0000"/>
            </a:solidFill>
            <a:prstDash val="solid"/>
            <a:round/>
            <a:headEnd type="none" w="sm" len="sm"/>
            <a:tailEnd type="none" w="sm" len="sm"/>
          </a:ln>
        </p:spPr>
      </p:pic>
      <p:pic>
        <p:nvPicPr>
          <p:cNvPr id="140" name="Google Shape;140;p2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950025" y="3123500"/>
            <a:ext cx="2126450" cy="1194800"/>
          </a:xfrm>
          <a:prstGeom prst="rect">
            <a:avLst/>
          </a:prstGeom>
          <a:noFill/>
          <a:ln>
            <a:noFill/>
          </a:ln>
        </p:spPr>
      </p:pic>
      <p:sp>
        <p:nvSpPr>
          <p:cNvPr id="141" name="Google Shape;141;p21"/>
          <p:cNvSpPr txBox="1"/>
          <p:nvPr/>
        </p:nvSpPr>
        <p:spPr>
          <a:xfrm>
            <a:off x="4893375" y="2533300"/>
            <a:ext cx="4183200" cy="55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Durk Kingma</a:t>
            </a:r>
            <a:r>
              <a:rPr lang="en" sz="1300">
                <a:solidFill>
                  <a:schemeClr val="dk1"/>
                </a:solidFill>
                <a:latin typeface="Calibri"/>
                <a:ea typeface="Calibri"/>
                <a:cs typeface="Calibri"/>
                <a:sym typeface="Calibri"/>
              </a:rPr>
              <a:t>, one of the lesser-known co-founders of OpenAI, today announced that he’ll be joining Anthropic.</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9"/>
              </a:rPr>
              <a:t>https://www.allaboutai.com/ai-news/anthropic-hires-openai-co-founder-durk-kingma/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42" name="Google Shape;142;p21"/>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303065" y="1441911"/>
            <a:ext cx="864276" cy="818699"/>
          </a:xfrm>
          <a:prstGeom prst="rect">
            <a:avLst/>
          </a:prstGeom>
          <a:noFill/>
          <a:ln>
            <a:noFill/>
          </a:ln>
        </p:spPr>
      </p:pic>
      <p:pic>
        <p:nvPicPr>
          <p:cNvPr id="143" name="Google Shape;143;p21"/>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3628816" y="208375"/>
            <a:ext cx="744334" cy="700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49" name="Google Shape;149;p22"/>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50" name="Google Shape;150;p22"/>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51" name="Google Shape;151;p22"/>
          <p:cNvSpPr txBox="1"/>
          <p:nvPr/>
        </p:nvSpPr>
        <p:spPr>
          <a:xfrm>
            <a:off x="2588736" y="42796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52" name="Google Shape;152;p22"/>
          <p:cNvSpPr/>
          <p:nvPr/>
        </p:nvSpPr>
        <p:spPr>
          <a:xfrm>
            <a:off x="846100" y="346060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 name="Google Shape;153;p22"/>
          <p:cNvSpPr/>
          <p:nvPr/>
        </p:nvSpPr>
        <p:spPr>
          <a:xfrm>
            <a:off x="846100" y="245015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 name="Google Shape;154;p22"/>
          <p:cNvSpPr/>
          <p:nvPr/>
        </p:nvSpPr>
        <p:spPr>
          <a:xfrm>
            <a:off x="5288575" y="108946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 name="Google Shape;155;p22"/>
          <p:cNvSpPr/>
          <p:nvPr/>
        </p:nvSpPr>
        <p:spPr>
          <a:xfrm>
            <a:off x="5288580" y="358600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 name="Google Shape;156;p22"/>
          <p:cNvSpPr/>
          <p:nvPr/>
        </p:nvSpPr>
        <p:spPr>
          <a:xfrm>
            <a:off x="5288582" y="220843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7" name="Google Shape;157;p22"/>
          <p:cNvSpPr/>
          <p:nvPr/>
        </p:nvSpPr>
        <p:spPr>
          <a:xfrm>
            <a:off x="5288582" y="260534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 name="Google Shape;158;p22"/>
          <p:cNvSpPr/>
          <p:nvPr/>
        </p:nvSpPr>
        <p:spPr>
          <a:xfrm>
            <a:off x="846100" y="279997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 name="Google Shape;159;p22"/>
          <p:cNvSpPr/>
          <p:nvPr/>
        </p:nvSpPr>
        <p:spPr>
          <a:xfrm>
            <a:off x="5288582" y="439505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0" name="Google Shape;160;p22"/>
          <p:cNvSpPr/>
          <p:nvPr/>
        </p:nvSpPr>
        <p:spPr>
          <a:xfrm>
            <a:off x="5288582" y="377247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1" name="Google Shape;161;p22"/>
          <p:cNvSpPr/>
          <p:nvPr/>
        </p:nvSpPr>
        <p:spPr>
          <a:xfrm>
            <a:off x="5288571" y="399051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2" name="Google Shape;162;p22"/>
          <p:cNvSpPr/>
          <p:nvPr/>
        </p:nvSpPr>
        <p:spPr>
          <a:xfrm>
            <a:off x="846100" y="425303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3" name="Google Shape;163;p22"/>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149.</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1,951,660.</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2024-09-26.</a:t>
            </a:r>
            <a:endParaRPr sz="1100">
              <a:solidFill>
                <a:srgbClr val="1F2937"/>
              </a:solidFill>
              <a:highlight>
                <a:srgbClr val="FFFFFF"/>
              </a:highlight>
              <a:latin typeface="Calibri"/>
              <a:ea typeface="Calibri"/>
              <a:cs typeface="Calibri"/>
              <a:sym typeface="Calibri"/>
            </a:endParaRPr>
          </a:p>
        </p:txBody>
      </p:sp>
      <p:pic>
        <p:nvPicPr>
          <p:cNvPr id="164" name="Google Shape;164;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19194" y="784375"/>
            <a:ext cx="2536372" cy="4256849"/>
          </a:xfrm>
          <a:prstGeom prst="rect">
            <a:avLst/>
          </a:prstGeom>
          <a:noFill/>
          <a:ln w="9525" cap="flat" cmpd="sng">
            <a:solidFill>
              <a:srgbClr val="FF0000"/>
            </a:solidFill>
            <a:prstDash val="solid"/>
            <a:round/>
            <a:headEnd type="none" w="sm" len="sm"/>
            <a:tailEnd type="none" w="sm" len="sm"/>
          </a:ln>
        </p:spPr>
      </p:pic>
      <p:pic>
        <p:nvPicPr>
          <p:cNvPr id="165" name="Google Shape;165;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453419" y="734250"/>
            <a:ext cx="2536372" cy="4256849"/>
          </a:xfrm>
          <a:prstGeom prst="rect">
            <a:avLst/>
          </a:prstGeom>
          <a:noFill/>
          <a:ln w="9525" cap="flat" cmpd="sng">
            <a:solidFill>
              <a:srgbClr val="FF0000"/>
            </a:solidFill>
            <a:prstDash val="solid"/>
            <a:round/>
            <a:headEnd type="none" w="sm" len="sm"/>
            <a:tailEnd type="none" w="sm" len="sm"/>
          </a:ln>
        </p:spPr>
      </p:pic>
      <p:sp>
        <p:nvSpPr>
          <p:cNvPr id="166" name="Google Shape;166;p22"/>
          <p:cNvSpPr/>
          <p:nvPr/>
        </p:nvSpPr>
        <p:spPr>
          <a:xfrm>
            <a:off x="846100" y="446586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1847</Words>
  <Application>Microsoft Macintosh PowerPoint</Application>
  <PresentationFormat>On-screen Show (16:9)</PresentationFormat>
  <Paragraphs>204</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2024-10-04T19:57:42Z</dcterms:modified>
</cp:coreProperties>
</file>