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Victor Mono" panose="02000009000000000000"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3" d="100"/>
          <a:sy n="143" d="100"/>
        </p:scale>
        <p:origin x="13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8394eced4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d8394eced4_2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8394eced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d8394eced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8394eced4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d8394eced4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8389825a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d8389825a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813e4827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2813e4827a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d8298357e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d8298357e0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281aa4842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3281aa48422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d75751d1d0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2d75751d1d0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f44bcd5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af44bcd5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813e4827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2813e4827a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25565d4bf1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25565d4bf1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f3eb5237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af3eb5237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f3f59592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af3f5959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8394eced4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d8394eced4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f3f59592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af3f59592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281e410c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281e410c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agi.safe.ai"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hyperlink" Target="https://www.reuters.com/technology/bytedance-plans-20-billion-capex-2025-mostly-ai-sources-say-2025-01-23/" TargetMode="External"/><Relationship Id="rId10" Type="http://schemas.openxmlformats.org/officeDocument/2006/relationships/image" Target="../media/image24.png"/><Relationship Id="rId4" Type="http://schemas.openxmlformats.org/officeDocument/2006/relationships/hyperlink" Target="https://github.com/centerforaisafety/hle" TargetMode="External"/><Relationship Id="rId9" Type="http://schemas.openxmlformats.org/officeDocument/2006/relationships/hyperlink" Target="https://www.perplexity.ai/hub/blog/introducing-the-sonar-pro-ap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PRbCFgSvaco" TargetMode="External"/><Relationship Id="rId13" Type="http://schemas.openxmlformats.org/officeDocument/2006/relationships/hyperlink" Target="https://www.linkedin.com/in/magnus-mueller/" TargetMode="External"/><Relationship Id="rId3" Type="http://schemas.openxmlformats.org/officeDocument/2006/relationships/hyperlink" Target="https://openai.com/index/introducing-operator/" TargetMode="External"/><Relationship Id="rId7" Type="http://schemas.openxmlformats.org/officeDocument/2006/relationships/hyperlink" Target="https://github.com/browser-use/browser-use" TargetMode="External"/><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hyperlink" Target="https://github.com/browser-use/web-ui" TargetMode="External"/><Relationship Id="rId11" Type="http://schemas.openxmlformats.org/officeDocument/2006/relationships/image" Target="../media/image28.png"/><Relationship Id="rId5" Type="http://schemas.openxmlformats.org/officeDocument/2006/relationships/hyperlink" Target="https://docs.browser-use.com" TargetMode="External"/><Relationship Id="rId15" Type="http://schemas.openxmlformats.org/officeDocument/2006/relationships/image" Target="../media/image30.jpeg"/><Relationship Id="rId10" Type="http://schemas.openxmlformats.org/officeDocument/2006/relationships/image" Target="../media/image27.png"/><Relationship Id="rId4" Type="http://schemas.openxmlformats.org/officeDocument/2006/relationships/hyperlink" Target="https://browser-use.com" TargetMode="External"/><Relationship Id="rId9" Type="http://schemas.openxmlformats.org/officeDocument/2006/relationships/image" Target="../media/image26.png"/><Relationship Id="rId14" Type="http://schemas.openxmlformats.org/officeDocument/2006/relationships/hyperlink" Target="https://www.linkedin.com/in/gregorzuni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hyperlink" Target="https://x.com/perplexity_ai/status/188246623912325568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tro.bio"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hyperlink" Target="https://www.youtube.com/watch?v=ztlSid-OuQ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WebAssembly"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yperlight-dev/hyperlight" TargetMode="External"/><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news.ycombinator.com/item?id=42078476" TargetMode="External"/><Relationship Id="rId5" Type="http://schemas.openxmlformats.org/officeDocument/2006/relationships/hyperlink" Target="https://thenewstack.io/wasi-preview-2-what-webassembly-can-and-cant-do-yet/" TargetMode="External"/><Relationship Id="rId4" Type="http://schemas.openxmlformats.org/officeDocument/2006/relationships/hyperlink" Target="https://thenewstack.io/microsofts-hyperlight-webassembly-for-vms-is-open-sour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4FXScrmYKQ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hyperlink" Target="https://en.wikipedia.org/wiki/Zeigarnik_effec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hyperlink" Target="https://www.youtube.com/watch?v=PaktYZ6D73Q" TargetMode="External"/><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www.youtube.com/shorts/oNlRs31zGsw" TargetMode="External"/><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hyperlink" Target="https://x.com/deepseek_ai/status/1881318130334814301" TargetMode="External"/><Relationship Id="rId13" Type="http://schemas.openxmlformats.org/officeDocument/2006/relationships/image" Target="../media/image4.png"/><Relationship Id="rId3" Type="http://schemas.openxmlformats.org/officeDocument/2006/relationships/hyperlink" Target="https://github.com/deepseek-ai/DeepSeek-R1" TargetMode="External"/><Relationship Id="rId7" Type="http://schemas.openxmlformats.org/officeDocument/2006/relationships/hyperlink" Target="https://chat.deepseek.com" TargetMode="External"/><Relationship Id="rId12" Type="http://schemas.openxmlformats.org/officeDocument/2006/relationships/hyperlink" Target="https://www.youtube.com/watch?v=bOsvI3HYHg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llama.com/library/deepseek-r1" TargetMode="External"/><Relationship Id="rId11" Type="http://schemas.openxmlformats.org/officeDocument/2006/relationships/image" Target="../media/image3.png"/><Relationship Id="rId5" Type="http://schemas.openxmlformats.org/officeDocument/2006/relationships/hyperlink" Target="https://huggingface.co/deepseek-ai/DeepSeek-R1" TargetMode="External"/><Relationship Id="rId10" Type="http://schemas.openxmlformats.org/officeDocument/2006/relationships/image" Target="../media/image2.png"/><Relationship Id="rId4" Type="http://schemas.openxmlformats.org/officeDocument/2006/relationships/hyperlink" Target="https://github.com/deepseek-ai/DeepSeek-R1/blob/main/DeepSeek_R1.pdf" TargetMode="External"/><Relationship Id="rId9" Type="http://schemas.openxmlformats.org/officeDocument/2006/relationships/hyperlink" Target="https://www.youtube.com/watch?v=J8wM1L97pS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openai.com/index/announcing-the-stargate-project/" TargetMode="External"/><Relationship Id="rId3" Type="http://schemas.openxmlformats.org/officeDocument/2006/relationships/hyperlink" Target="https://x.com/SFResearch/status/1880490301523128766" TargetMode="External"/><Relationship Id="rId7" Type="http://schemas.openxmlformats.org/officeDocument/2006/relationships/hyperlink" Target="https://www.nature.com/articles/s41586-024-08359-z"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hyperlink" Target="https://github.com/SalesforceAIResearch/perfcodegen" TargetMode="External"/><Relationship Id="rId10" Type="http://schemas.openxmlformats.org/officeDocument/2006/relationships/hyperlink" Target="https://www.cnn.com/2025/01/21/tech/openai-oracle-softbank-trump-ai-investment/index.html" TargetMode="External"/><Relationship Id="rId4" Type="http://schemas.openxmlformats.org/officeDocument/2006/relationships/hyperlink" Target="https://arxiv.org/abs/2412.03578" TargetMode="External"/><Relationship Id="rId9" Type="http://schemas.openxmlformats.org/officeDocument/2006/relationships/hyperlink" Target="https://www.youtube.com/watch?v=6vqN8jBfQb8"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mendableai/firecrawl" TargetMode="External"/><Relationship Id="rId3" Type="http://schemas.openxmlformats.org/officeDocument/2006/relationships/hyperlink" Target="https://arxiv.org/pdf/2412.15605v1" TargetMode="External"/><Relationship Id="rId7" Type="http://schemas.openxmlformats.org/officeDocument/2006/relationships/hyperlink" Target="https://university.therundown.ai/c/daily-tutorials/get-automatic-global-news-briefings-with-chatgpt-323e1b99-66e3-459e-b49c-33bea2546f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ali-bahrainian/RAG_best_practices" TargetMode="External"/><Relationship Id="rId5" Type="http://schemas.openxmlformats.org/officeDocument/2006/relationships/hyperlink" Target="https://arxiv.org/abs/2501.07391" TargetMode="External"/><Relationship Id="rId10" Type="http://schemas.openxmlformats.org/officeDocument/2006/relationships/image" Target="../media/image10.png"/><Relationship Id="rId4" Type="http://schemas.openxmlformats.org/officeDocument/2006/relationships/hyperlink" Target="https://levelup.gitconnected.com/cache-augmented-generation-cag-is-here-to-replace-rag-3d25c52360b2" TargetMode="External"/><Relationship Id="rId9" Type="http://schemas.openxmlformats.org/officeDocument/2006/relationships/hyperlink" Target="https://www.firecrawl.dev"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arxiv.org/pdf/2201.11903" TargetMode="Externa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2PPamsADjJ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line/c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2.deloitte.com/us/en/pages/consulting/articles/state-of-generative-ai-in-enterprise.html"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501.0989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ww.anthropic.com/news/introducing-citations-api"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98148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DeepSeek-R1 on Huggingface and Ollama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PerfCodeGen from Salesforce AI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SEAMLESSM4T real-time translator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Stargate AI Infrastructure Project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CAG: Cache-Augmented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Best Practices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Firecrawl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Task Feature - Set up Daily News Brief</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CoreAI group led by Jay Parikh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Chat agents for businesses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Premium AI in MS 365 subscriptions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Renamed "Office" to "Copilot"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Trump rescinded 2023 order on AI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Test-Time Compute (TTC)</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Deloitte report on AI ROI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3.2 AI Coding Assistant</a:t>
            </a:r>
            <a:endParaRPr sz="1500" b="1">
              <a:solidFill>
                <a:srgbClr val="3C78D8"/>
              </a:solidFill>
              <a:latin typeface="Calibri"/>
              <a:ea typeface="Calibri"/>
              <a:cs typeface="Calibri"/>
              <a:sym typeface="Calibri"/>
            </a:endParaRPr>
          </a:p>
        </p:txBody>
      </p:sp>
      <p:sp>
        <p:nvSpPr>
          <p:cNvPr id="64" name="Google Shape;64;p15"/>
          <p:cNvSpPr txBox="1"/>
          <p:nvPr/>
        </p:nvSpPr>
        <p:spPr>
          <a:xfrm>
            <a:off x="2838900"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January 24</a:t>
            </a:r>
            <a:r>
              <a:rPr lang="en" sz="2200" b="1" i="0" u="none" strike="noStrike" cap="none">
                <a:solidFill>
                  <a:srgbClr val="3C78D8"/>
                </a:solidFill>
                <a:latin typeface="Calibri"/>
                <a:ea typeface="Calibri"/>
                <a:cs typeface="Calibri"/>
                <a:sym typeface="Calibri"/>
              </a:rPr>
              <a:t>, 2024</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20152" y="98148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Mind Evolution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"Citations"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"Humanity’s Last Exam" (HLE) Benchmark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$20 Bln for AI this year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to Surpass Humans in 2-3 years (Dario Amodei)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Perplexity Sonar Pro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Doubao 1.5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Operator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Browser Use - control your browser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Advanced 1.5 Pro with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Assistant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GPT-4b micro - RetroBio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Rust &amp; WebAssembly (Wasm)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Hyperlight is now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Be Productive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Stops Hiring Programmers</a:t>
            </a:r>
            <a:endParaRPr sz="1500" b="1">
              <a:solidFill>
                <a:srgbClr val="3C78D8"/>
              </a:solidFill>
              <a:latin typeface="Calibri"/>
              <a:ea typeface="Calibri"/>
              <a:cs typeface="Calibri"/>
              <a:sym typeface="Calibri"/>
            </a:endParaRPr>
          </a:p>
        </p:txBody>
      </p:sp>
      <p:pic>
        <p:nvPicPr>
          <p:cNvPr id="66" name="Google Shape;66;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29081" y="48150"/>
            <a:ext cx="1856918" cy="725100"/>
          </a:xfrm>
          <a:prstGeom prst="rect">
            <a:avLst/>
          </a:prstGeom>
          <a:noFill/>
          <a:ln>
            <a:noFill/>
          </a:ln>
        </p:spPr>
      </p:pic>
      <p:sp>
        <p:nvSpPr>
          <p:cNvPr id="67" name="Google Shape;67;p15"/>
          <p:cNvSpPr txBox="1"/>
          <p:nvPr/>
        </p:nvSpPr>
        <p:spPr>
          <a:xfrm>
            <a:off x="7339600" y="645853"/>
            <a:ext cx="16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C78D8"/>
                </a:solidFill>
                <a:latin typeface="Calibri"/>
                <a:ea typeface="Calibri"/>
                <a:cs typeface="Calibri"/>
                <a:sym typeface="Calibri"/>
              </a:rPr>
              <a:t>Office   =&gt;   Copilot</a:t>
            </a:r>
            <a:endParaRPr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55075" y="-23450"/>
            <a:ext cx="182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59" name="Google Shape;159;p24"/>
          <p:cNvSpPr txBox="1"/>
          <p:nvPr/>
        </p:nvSpPr>
        <p:spPr>
          <a:xfrm>
            <a:off x="43550" y="364850"/>
            <a:ext cx="36222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"Humanity’s Last Exam" (HLE)</a:t>
            </a:r>
            <a:r>
              <a:rPr lang="en" sz="1200">
                <a:solidFill>
                  <a:schemeClr val="dk1"/>
                </a:solidFill>
                <a:latin typeface="Calibri"/>
                <a:ea typeface="Calibri"/>
                <a:cs typeface="Calibri"/>
                <a:sym typeface="Calibri"/>
              </a:rPr>
              <a:t> - a new AI benchmark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Center for AI Safety and Scale AI </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https://agi.safe.ai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https://github.com/centerforaisafety/hle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an LLM’s academic knowledge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benchmark consists of 3,000 expert-crafted questions across 100+ subjects, with contributors from over 500 institutions in 50 countries.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leading AI score less than 10% on this test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Questions are in either exact-match or multiple-choice format, with 10% of the challenges incorporating multimodal analysis of text and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$500k prize pool incentivizes high-quality submissions, with top questions earning $5,000 each and co-authorship opportunities for contributors.</a:t>
            </a:r>
            <a:endParaRPr sz="1200">
              <a:solidFill>
                <a:schemeClr val="dk1"/>
              </a:solidFill>
              <a:latin typeface="Calibri"/>
              <a:ea typeface="Calibri"/>
              <a:cs typeface="Calibri"/>
              <a:sym typeface="Calibri"/>
            </a:endParaRPr>
          </a:p>
        </p:txBody>
      </p:sp>
      <p:sp>
        <p:nvSpPr>
          <p:cNvPr id="160" name="Google Shape;160;p24"/>
          <p:cNvSpPr txBox="1"/>
          <p:nvPr/>
        </p:nvSpPr>
        <p:spPr>
          <a:xfrm>
            <a:off x="43550" y="3231750"/>
            <a:ext cx="3622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ByteDance $20 Bln for AI this year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ByteDance is the Chinese owner of TikTok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Half of this money will go into AI infrastructure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https://www.reuters.com/technology/bytedance-plans-20-billion-capex-2025-mostly-ai-sources-say-2025-01-23/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1" name="Google Shape;16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808500" y="364850"/>
            <a:ext cx="2197150" cy="2035999"/>
          </a:xfrm>
          <a:prstGeom prst="rect">
            <a:avLst/>
          </a:prstGeom>
          <a:noFill/>
          <a:ln w="9525" cap="flat" cmpd="sng">
            <a:solidFill>
              <a:srgbClr val="FF0000"/>
            </a:solidFill>
            <a:prstDash val="solid"/>
            <a:round/>
            <a:headEnd type="none" w="sm" len="sm"/>
            <a:tailEnd type="none" w="sm" len="sm"/>
          </a:ln>
        </p:spPr>
      </p:pic>
      <p:pic>
        <p:nvPicPr>
          <p:cNvPr id="162" name="Google Shape;162;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808500" y="3231750"/>
            <a:ext cx="2197150" cy="596452"/>
          </a:xfrm>
          <a:prstGeom prst="rect">
            <a:avLst/>
          </a:prstGeom>
          <a:noFill/>
          <a:ln w="9525" cap="flat" cmpd="sng">
            <a:solidFill>
              <a:srgbClr val="FF0000"/>
            </a:solidFill>
            <a:prstDash val="solid"/>
            <a:round/>
            <a:headEnd type="none" w="sm" len="sm"/>
            <a:tailEnd type="none" w="sm" len="sm"/>
          </a:ln>
        </p:spPr>
      </p:pic>
      <p:sp>
        <p:nvSpPr>
          <p:cNvPr id="163" name="Google Shape;163;p24"/>
          <p:cNvSpPr txBox="1"/>
          <p:nvPr/>
        </p:nvSpPr>
        <p:spPr>
          <a:xfrm>
            <a:off x="55075" y="4127525"/>
            <a:ext cx="3622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CEO Dario Amodei predicted that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AI models may surpass human capabilities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"in almost everything" within 2-3 years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according to a Wall Street Journal interview at the </a:t>
            </a:r>
            <a:r>
              <a:rPr lang="en" sz="1200" b="1">
                <a:solidFill>
                  <a:srgbClr val="3C78D8"/>
                </a:solidFill>
                <a:latin typeface="Calibri"/>
                <a:ea typeface="Calibri"/>
                <a:cs typeface="Calibri"/>
                <a:sym typeface="Calibri"/>
              </a:rPr>
              <a:t>World Economic Forum in Davos, Switzerland</a:t>
            </a:r>
            <a:r>
              <a:rPr lang="en" sz="12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p:txBody>
      </p:sp>
      <p:pic>
        <p:nvPicPr>
          <p:cNvPr id="164" name="Google Shape;164;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22175" y="4132212"/>
            <a:ext cx="1658001" cy="932626"/>
          </a:xfrm>
          <a:prstGeom prst="rect">
            <a:avLst/>
          </a:prstGeom>
          <a:noFill/>
          <a:ln w="9525" cap="flat" cmpd="sng">
            <a:solidFill>
              <a:srgbClr val="FF0000"/>
            </a:solidFill>
            <a:prstDash val="solid"/>
            <a:round/>
            <a:headEnd type="none" w="sm" len="sm"/>
            <a:tailEnd type="none" w="sm" len="sm"/>
          </a:ln>
        </p:spPr>
      </p:pic>
      <p:sp>
        <p:nvSpPr>
          <p:cNvPr id="165" name="Google Shape;165;p24"/>
          <p:cNvSpPr txBox="1"/>
          <p:nvPr/>
        </p:nvSpPr>
        <p:spPr>
          <a:xfrm>
            <a:off x="6416875" y="593450"/>
            <a:ext cx="2631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Perplexity Sonar 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 your own generative 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accurate than other similar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Providing trustworthy answers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https://www.perplexity.ai/hub/blog/introducing-the-sonar-pro-api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6" name="Google Shape;166;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74061" y="93200"/>
            <a:ext cx="1129390" cy="596451"/>
          </a:xfrm>
          <a:prstGeom prst="rect">
            <a:avLst/>
          </a:prstGeom>
          <a:noFill/>
          <a:ln w="9525" cap="flat" cmpd="sng">
            <a:solidFill>
              <a:srgbClr val="FF0000"/>
            </a:solidFill>
            <a:prstDash val="solid"/>
            <a:round/>
            <a:headEnd type="none" w="sm" len="sm"/>
            <a:tailEnd type="none" w="sm" len="sm"/>
          </a:ln>
        </p:spPr>
      </p:pic>
      <p:sp>
        <p:nvSpPr>
          <p:cNvPr id="167" name="Google Shape;167;p24"/>
          <p:cNvSpPr txBox="1"/>
          <p:nvPr/>
        </p:nvSpPr>
        <p:spPr>
          <a:xfrm>
            <a:off x="6148400" y="1807100"/>
            <a:ext cx="2955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ByteDance Doubao 1.5 Pro (China)</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Sparse Mixture of Experts (MoE) architecture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speech)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Performance exceeding larger models like Llama3.1-405B, GPT-4o, Claude 3.5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fewer resources than others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cheaper than others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veRL, the technology behind its reasoning abilities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UI-TARS - an AI that interacts with computers using screenshots</a:t>
            </a:r>
            <a:endParaRPr sz="900">
              <a:solidFill>
                <a:schemeClr val="dk1"/>
              </a:solidFill>
              <a:latin typeface="Calibri"/>
              <a:ea typeface="Calibri"/>
              <a:cs typeface="Calibri"/>
              <a:sym typeface="Calibri"/>
            </a:endParaRPr>
          </a:p>
        </p:txBody>
      </p:sp>
      <p:pic>
        <p:nvPicPr>
          <p:cNvPr id="168" name="Google Shape;168;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8024964" y="4131222"/>
            <a:ext cx="1078486" cy="932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55075" y="-23450"/>
            <a:ext cx="4452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Operator - OpenAI AI browser agent</a:t>
            </a:r>
            <a:endParaRPr sz="2000" b="1">
              <a:solidFill>
                <a:schemeClr val="dk1"/>
              </a:solidFill>
              <a:latin typeface="Calibri"/>
              <a:ea typeface="Calibri"/>
              <a:cs typeface="Calibri"/>
              <a:sym typeface="Calibri"/>
            </a:endParaRPr>
          </a:p>
        </p:txBody>
      </p:sp>
      <p:sp>
        <p:nvSpPr>
          <p:cNvPr id="174" name="Google Shape;174;p25"/>
          <p:cNvSpPr txBox="1"/>
          <p:nvPr/>
        </p:nvSpPr>
        <p:spPr>
          <a:xfrm>
            <a:off x="43550" y="364850"/>
            <a:ext cx="3622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Operator - OpenAI </a:t>
            </a:r>
            <a:r>
              <a:rPr lang="en" sz="1200">
                <a:solidFill>
                  <a:schemeClr val="dk1"/>
                </a:solidFill>
                <a:latin typeface="Calibri"/>
                <a:ea typeface="Calibri"/>
                <a:cs typeface="Calibri"/>
                <a:sym typeface="Calibri"/>
              </a:rPr>
              <a:t>AI browser agent.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https://openai.com/index/introducing-operator/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works by instantiating a remote browser (in the cloud) that can be controlled by the user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user can give Operator instructions by typing them into a chat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still under development, but it is already capable of performing a variety of tasks, such as booking a table at a restaurant or ordering groceries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based on a new model called the Computer Using Agent (CUA)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CUA is trained to use and control a computer in the same way that humans can.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still under development, but it is already capable of performing a variety of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Operator Agent is not a standalone product, but rather a part of OpenAI's Pro Plan subscription, which costs $200 per month.</a:t>
            </a:r>
            <a:endParaRPr sz="1200">
              <a:solidFill>
                <a:schemeClr val="dk1"/>
              </a:solidFill>
              <a:latin typeface="Calibri"/>
              <a:ea typeface="Calibri"/>
              <a:cs typeface="Calibri"/>
              <a:sym typeface="Calibri"/>
            </a:endParaRPr>
          </a:p>
        </p:txBody>
      </p:sp>
      <p:sp>
        <p:nvSpPr>
          <p:cNvPr id="175" name="Google Shape;175;p25"/>
          <p:cNvSpPr txBox="1"/>
          <p:nvPr/>
        </p:nvSpPr>
        <p:spPr>
          <a:xfrm>
            <a:off x="4284375" y="620850"/>
            <a:ext cx="4805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Brower-Use</a:t>
            </a:r>
            <a:r>
              <a:rPr lang="en" sz="1200">
                <a:solidFill>
                  <a:schemeClr val="dk1"/>
                </a:solidFill>
                <a:latin typeface="Calibri"/>
                <a:ea typeface="Calibri"/>
                <a:cs typeface="Calibri"/>
                <a:sym typeface="Calibri"/>
              </a:rPr>
              <a:t> - the easiest way to connect your AI agents with the browser.</a:t>
            </a:r>
            <a:endParaRPr sz="12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https://browser-use.com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https://docs.browser-use.com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https://github.com/browser-use/web-ui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https://github.com/browser-use/browser-use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https://www.youtube.com/watch?v=PRbCFgSvaco</a:t>
            </a:r>
            <a:r>
              <a:rPr lang="en" sz="900">
                <a:solidFill>
                  <a:schemeClr val="dk1"/>
                </a:solidFill>
                <a:latin typeface="Calibri"/>
                <a:ea typeface="Calibri"/>
                <a:cs typeface="Calibri"/>
                <a:sym typeface="Calibri"/>
              </a:rPr>
              <a:t> - video (Deepseek-R1 + Browser Use)</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AI + browser automation.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Open-source, Compatible with all mainstream models and frameworks</a:t>
            </a:r>
            <a:endParaRPr sz="1200">
              <a:solidFill>
                <a:schemeClr val="dk1"/>
              </a:solidFill>
              <a:latin typeface="Calibri"/>
              <a:ea typeface="Calibri"/>
              <a:cs typeface="Calibri"/>
              <a:sym typeface="Calibri"/>
            </a:endParaRPr>
          </a:p>
        </p:txBody>
      </p:sp>
      <p:pic>
        <p:nvPicPr>
          <p:cNvPr id="176" name="Google Shape;176;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284377" y="67653"/>
            <a:ext cx="1965501" cy="488500"/>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367200" y="67650"/>
            <a:ext cx="1965563" cy="488500"/>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742487" y="2588050"/>
            <a:ext cx="3347638" cy="2492699"/>
          </a:xfrm>
          <a:prstGeom prst="rect">
            <a:avLst/>
          </a:prstGeom>
          <a:noFill/>
          <a:ln w="9525" cap="flat" cmpd="sng">
            <a:solidFill>
              <a:srgbClr val="FF0000"/>
            </a:solidFill>
            <a:prstDash val="solid"/>
            <a:round/>
            <a:headEnd type="none" w="sm" len="sm"/>
            <a:tailEnd type="none" w="sm" len="sm"/>
          </a:ln>
        </p:spPr>
      </p:pic>
      <p:pic>
        <p:nvPicPr>
          <p:cNvPr id="179" name="Google Shape;179;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08205" y="3769950"/>
            <a:ext cx="2221525" cy="1263749"/>
          </a:xfrm>
          <a:prstGeom prst="rect">
            <a:avLst/>
          </a:prstGeom>
          <a:noFill/>
          <a:ln w="9525" cap="flat" cmpd="sng">
            <a:solidFill>
              <a:srgbClr val="FF0000"/>
            </a:solidFill>
            <a:prstDash val="solid"/>
            <a:round/>
            <a:headEnd type="none" w="sm" len="sm"/>
            <a:tailEnd type="none" w="sm" len="sm"/>
          </a:ln>
        </p:spPr>
      </p:pic>
      <p:sp>
        <p:nvSpPr>
          <p:cNvPr id="180" name="Google Shape;180;p25"/>
          <p:cNvSpPr txBox="1"/>
          <p:nvPr/>
        </p:nvSpPr>
        <p:spPr>
          <a:xfrm>
            <a:off x="4284375" y="1950650"/>
            <a:ext cx="415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Founders (Zurich, Switzerland):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Magnus Müller - </a:t>
            </a:r>
            <a:r>
              <a:rPr lang="en" sz="1200" u="sng">
                <a:solidFill>
                  <a:schemeClr val="hlink"/>
                </a:solidFill>
                <a:latin typeface="Calibri"/>
                <a:ea typeface="Calibri"/>
                <a:cs typeface="Calibri"/>
                <a:sym typeface="Calibri"/>
                <a:hlinkClick r:id="rId13"/>
              </a:rPr>
              <a:t>https://www.linkedin.com/in/magnus-mueller/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Gregor Zunic - </a:t>
            </a:r>
            <a:r>
              <a:rPr lang="en" sz="1200" u="sng">
                <a:solidFill>
                  <a:schemeClr val="hlink"/>
                </a:solidFill>
                <a:latin typeface="Calibri"/>
                <a:ea typeface="Calibri"/>
                <a:cs typeface="Calibri"/>
                <a:sym typeface="Calibri"/>
                <a:hlinkClick r:id="rId14"/>
              </a:rPr>
              <a:t>https://www.linkedin.com/in/gregorzunic/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1" name="Google Shape;181;p25"/>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4284375" y="3728575"/>
            <a:ext cx="1075825" cy="1210250"/>
          </a:xfrm>
          <a:prstGeom prst="rect">
            <a:avLst/>
          </a:prstGeom>
          <a:noFill/>
          <a:ln w="9525" cap="flat" cmpd="sng">
            <a:solidFill>
              <a:srgbClr val="FF0000"/>
            </a:solidFill>
            <a:prstDash val="solid"/>
            <a:round/>
            <a:headEnd type="none" w="sm" len="sm"/>
            <a:tailEnd type="none" w="sm" len="sm"/>
          </a:ln>
        </p:spPr>
      </p:pic>
      <p:pic>
        <p:nvPicPr>
          <p:cNvPr id="182" name="Google Shape;182;p25"/>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4284375" y="2588050"/>
            <a:ext cx="1075825" cy="1075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55075" y="-23450"/>
            <a:ext cx="34239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1.5 Pro </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with Deep Research</a:t>
            </a:r>
            <a:endParaRPr sz="2000" b="1">
              <a:solidFill>
                <a:schemeClr val="dk1"/>
              </a:solidFill>
              <a:latin typeface="Calibri"/>
              <a:ea typeface="Calibri"/>
              <a:cs typeface="Calibri"/>
              <a:sym typeface="Calibri"/>
            </a:endParaRPr>
          </a:p>
        </p:txBody>
      </p:sp>
      <p:sp>
        <p:nvSpPr>
          <p:cNvPr id="188" name="Google Shape;188;p26"/>
          <p:cNvSpPr txBox="1"/>
          <p:nvPr/>
        </p:nvSpPr>
        <p:spPr>
          <a:xfrm>
            <a:off x="55075" y="807925"/>
            <a:ext cx="3622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Advanced 1.5 Pro with Deep Research</a:t>
            </a:r>
            <a:r>
              <a:rPr lang="en" sz="1200">
                <a:solidFill>
                  <a:schemeClr val="dk1"/>
                </a:solidFill>
                <a:latin typeface="Calibri"/>
                <a:ea typeface="Calibri"/>
                <a:cs typeface="Calibri"/>
                <a:sym typeface="Calibri"/>
              </a:rPr>
              <a:t> is a powerful AI research tool offered as part of Google's AI Premium plan.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Gemini 1.5 Pro model which excels at logical reasoning, analysis, coding, and creative collaboration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automatically </a:t>
            </a:r>
            <a:r>
              <a:rPr lang="en" sz="1200" b="1">
                <a:solidFill>
                  <a:srgbClr val="FF0000"/>
                </a:solidFill>
                <a:latin typeface="Calibri"/>
                <a:ea typeface="Calibri"/>
                <a:cs typeface="Calibri"/>
                <a:sym typeface="Calibri"/>
              </a:rPr>
              <a:t>browses and analyzes hundreds of websites in real-time</a:t>
            </a:r>
            <a:r>
              <a:rPr lang="en" sz="1200">
                <a:solidFill>
                  <a:schemeClr val="dk1"/>
                </a:solidFill>
                <a:latin typeface="Calibri"/>
                <a:ea typeface="Calibri"/>
                <a:cs typeface="Calibri"/>
                <a:sym typeface="Calibri"/>
              </a:rPr>
              <a:t> to generate a comprehensive report.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This report includes key findings and links</a:t>
            </a:r>
            <a:r>
              <a:rPr lang="en" sz="1200">
                <a:solidFill>
                  <a:schemeClr val="dk1"/>
                </a:solidFill>
                <a:latin typeface="Calibri"/>
                <a:ea typeface="Calibri"/>
                <a:cs typeface="Calibri"/>
                <a:sym typeface="Calibri"/>
              </a:rPr>
              <a:t> to original sources, saving you hours of research time.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a:t>
            </a:r>
            <a:r>
              <a:rPr lang="en" sz="1200" b="1">
                <a:solidFill>
                  <a:srgbClr val="FF0000"/>
                </a:solidFill>
                <a:latin typeface="Calibri"/>
                <a:ea typeface="Calibri"/>
                <a:cs typeface="Calibri"/>
                <a:sym typeface="Calibri"/>
              </a:rPr>
              <a:t> 1 Million token context window</a:t>
            </a:r>
            <a:r>
              <a:rPr lang="en" sz="1200">
                <a:solidFill>
                  <a:schemeClr val="dk1"/>
                </a:solidFill>
                <a:latin typeface="Calibri"/>
                <a:ea typeface="Calibri"/>
                <a:cs typeface="Calibri"/>
                <a:sym typeface="Calibri"/>
              </a:rPr>
              <a:t>, you can analyze up to 1,500 pages of text at once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integrates with other Google services like Docs and Drive. You can easily export your research reports into Google Docs</a:t>
            </a:r>
            <a:endParaRPr sz="1200">
              <a:solidFill>
                <a:schemeClr val="dk1"/>
              </a:solidFill>
              <a:latin typeface="Calibri"/>
              <a:ea typeface="Calibri"/>
              <a:cs typeface="Calibri"/>
              <a:sym typeface="Calibri"/>
            </a:endParaRPr>
          </a:p>
        </p:txBody>
      </p:sp>
      <p:pic>
        <p:nvPicPr>
          <p:cNvPr id="189" name="Google Shape;18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3709267"/>
            <a:ext cx="3622200" cy="1070195"/>
          </a:xfrm>
          <a:prstGeom prst="rect">
            <a:avLst/>
          </a:prstGeom>
          <a:noFill/>
          <a:ln w="9525" cap="flat" cmpd="sng">
            <a:solidFill>
              <a:srgbClr val="FF0000"/>
            </a:solidFill>
            <a:prstDash val="solid"/>
            <a:round/>
            <a:headEnd type="none" w="sm" len="sm"/>
            <a:tailEnd type="none" w="sm" len="sm"/>
          </a:ln>
        </p:spPr>
      </p:pic>
      <p:sp>
        <p:nvSpPr>
          <p:cNvPr id="190" name="Google Shape;190;p26"/>
          <p:cNvSpPr txBox="1"/>
          <p:nvPr/>
        </p:nvSpPr>
        <p:spPr>
          <a:xfrm>
            <a:off x="5435100" y="407650"/>
            <a:ext cx="36222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 Assistant</a:t>
            </a:r>
            <a:r>
              <a:rPr lang="en" sz="1200">
                <a:solidFill>
                  <a:schemeClr val="dk1"/>
                </a:solidFill>
                <a:latin typeface="Calibri"/>
                <a:ea typeface="Calibri"/>
                <a:cs typeface="Calibri"/>
                <a:sym typeface="Calibri"/>
              </a:rPr>
              <a:t> - a new free mobile AI-powered app on android phone </a:t>
            </a:r>
            <a:r>
              <a:rPr lang="en" sz="900" u="sng">
                <a:solidFill>
                  <a:schemeClr val="hlink"/>
                </a:solidFill>
                <a:latin typeface="Calibri"/>
                <a:ea typeface="Calibri"/>
                <a:cs typeface="Calibri"/>
                <a:sym typeface="Calibri"/>
                <a:hlinkClick r:id="rId4"/>
              </a:rPr>
              <a:t>https://x.com/perplexity_ai/status/1882466239123255686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perform actions for you, like booking a table at a restaurant, ordering a ride, or drafting an email.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interact with other apps on your phone to complete tasks (Uber, Calendar,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Reasoning AI, can understand complex questions and follow multi-step instructions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understand voice, touch gestures, and even what your camera sees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remembers your previous interactions and uses that information to provide more helpful and personalized assistance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are some examples of what Perplexity Assistant can do:</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the correct date and time of an event and set a reminder for you.</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Help you book a table after helping you search for a restaurant.</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what it sees through your device's camera or on the screen.</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Draft emails and set reminders.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Call a ride for you.</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a forgotten song.</a:t>
            </a:r>
            <a:endParaRPr sz="1200">
              <a:solidFill>
                <a:schemeClr val="dk1"/>
              </a:solidFill>
              <a:latin typeface="Calibri"/>
              <a:ea typeface="Calibri"/>
              <a:cs typeface="Calibri"/>
              <a:sym typeface="Calibri"/>
            </a:endParaRPr>
          </a:p>
        </p:txBody>
      </p:sp>
      <p:sp>
        <p:nvSpPr>
          <p:cNvPr id="191" name="Google Shape;191;p26"/>
          <p:cNvSpPr txBox="1"/>
          <p:nvPr/>
        </p:nvSpPr>
        <p:spPr>
          <a:xfrm>
            <a:off x="5435100" y="0"/>
            <a:ext cx="2306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Assistant</a:t>
            </a:r>
            <a:endParaRPr sz="2000" b="1">
              <a:solidFill>
                <a:schemeClr val="dk1"/>
              </a:solidFill>
              <a:latin typeface="Calibri"/>
              <a:ea typeface="Calibri"/>
              <a:cs typeface="Calibri"/>
              <a:sym typeface="Calibri"/>
            </a:endParaRPr>
          </a:p>
        </p:txBody>
      </p:sp>
      <p:pic>
        <p:nvPicPr>
          <p:cNvPr id="192" name="Google Shape;19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33075" y="3430075"/>
            <a:ext cx="1613426" cy="907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GPT-4b micro</a:t>
            </a:r>
            <a:endParaRPr sz="2000" b="1">
              <a:solidFill>
                <a:schemeClr val="dk1"/>
              </a:solidFill>
              <a:latin typeface="Calibri"/>
              <a:ea typeface="Calibri"/>
              <a:cs typeface="Calibri"/>
              <a:sym typeface="Calibri"/>
            </a:endParaRPr>
          </a:p>
        </p:txBody>
      </p:sp>
      <p:sp>
        <p:nvSpPr>
          <p:cNvPr id="198" name="Google Shape;198;p27"/>
          <p:cNvSpPr txBox="1"/>
          <p:nvPr/>
        </p:nvSpPr>
        <p:spPr>
          <a:xfrm>
            <a:off x="43550" y="745850"/>
            <a:ext cx="49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GPT-4b micro</a:t>
            </a:r>
            <a:r>
              <a:rPr lang="en" sz="1200">
                <a:solidFill>
                  <a:schemeClr val="dk1"/>
                </a:solidFill>
                <a:latin typeface="Calibri"/>
                <a:ea typeface="Calibri"/>
                <a:cs typeface="Calibri"/>
                <a:sym typeface="Calibri"/>
              </a:rPr>
              <a:t> is a specialized AI model developed by OpenAI in collaboration with </a:t>
            </a:r>
            <a:r>
              <a:rPr lang="en" sz="1200" b="1">
                <a:solidFill>
                  <a:srgbClr val="FF0000"/>
                </a:solidFill>
                <a:latin typeface="Calibri"/>
                <a:ea typeface="Calibri"/>
                <a:cs typeface="Calibri"/>
                <a:sym typeface="Calibri"/>
              </a:rPr>
              <a:t>Retro Biosciences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https://www.retro.bio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Sam Altman has invested $180 Mln into Retro Biosciences</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Purpose - life extension, biological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Re-engineering proteins to enhance their function, particularly in the context of stem cell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protein engineering, on redesigning proteins, suggesting modifications to amino acid sequences to improve protein effectiveness.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trained on a dataset of protein sequences from various species and data about protein-protein interactions. This makes it specialized for biological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GPT-4b micro uses a relatively small dataset, making it a "small language model" designed for precision in a specific domain.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One of its primary applications is improving the efficiency of stem cell production. It has shown promising results in modifying Yamanaka factors, proteins crucial for turning adult cells into stem cells.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Retro Biosciences, OpenAI's partner in this project, focuses on extending human lifespan. GPT-4b micro's ability to enhance stem cell production could play a role in achieving this goal.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https://www.youtube.com/watch?v=ztlSid-OuQg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99" name="Google Shape;19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04350" y="1603469"/>
            <a:ext cx="3241533" cy="1674581"/>
          </a:xfrm>
          <a:prstGeom prst="rect">
            <a:avLst/>
          </a:prstGeom>
          <a:noFill/>
          <a:ln w="9525" cap="flat" cmpd="sng">
            <a:solidFill>
              <a:srgbClr val="FF0000"/>
            </a:solidFill>
            <a:prstDash val="solid"/>
            <a:round/>
            <a:headEnd type="none" w="sm" len="sm"/>
            <a:tailEnd type="none" w="sm" len="sm"/>
          </a:ln>
        </p:spPr>
      </p:pic>
      <p:sp>
        <p:nvSpPr>
          <p:cNvPr id="200" name="Google Shape;200;p27"/>
          <p:cNvSpPr txBox="1"/>
          <p:nvPr/>
        </p:nvSpPr>
        <p:spPr>
          <a:xfrm>
            <a:off x="5400313" y="3344100"/>
            <a:ext cx="2649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We develop therapies that meaningfully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reverse age-related diseases.</a:t>
            </a:r>
            <a:endParaRPr sz="1200">
              <a:solidFill>
                <a:schemeClr val="dk1"/>
              </a:solidFill>
              <a:latin typeface="Calibri"/>
              <a:ea typeface="Calibri"/>
              <a:cs typeface="Calibri"/>
              <a:sym typeface="Calibri"/>
            </a:endParaRPr>
          </a:p>
        </p:txBody>
      </p:sp>
      <p:pic>
        <p:nvPicPr>
          <p:cNvPr id="201" name="Google Shape;20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070720" y="50150"/>
            <a:ext cx="2016281" cy="87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Rust &amp; WebAssembly (Wasm)</a:t>
            </a:r>
            <a:endParaRPr sz="2000" b="1">
              <a:solidFill>
                <a:schemeClr val="dk1"/>
              </a:solidFill>
              <a:latin typeface="Calibri"/>
              <a:ea typeface="Calibri"/>
              <a:cs typeface="Calibri"/>
              <a:sym typeface="Calibri"/>
            </a:endParaRPr>
          </a:p>
        </p:txBody>
      </p:sp>
      <p:sp>
        <p:nvSpPr>
          <p:cNvPr id="207" name="Google Shape;207;p28"/>
          <p:cNvSpPr txBox="1"/>
          <p:nvPr/>
        </p:nvSpPr>
        <p:spPr>
          <a:xfrm>
            <a:off x="43542" y="364850"/>
            <a:ext cx="49869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WebAssembly (Wasm):</a:t>
            </a:r>
            <a:endParaRPr sz="1300" b="1">
              <a:solidFill>
                <a:srgbClr val="FF0000"/>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 of March 2024, 99% of tracked web browsers support WebAssembly (version 1.0)</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is low-level, assembly-like, allows running compiled code in browser (C/C++, Rust, Go, C#) at near-native speed.</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WebAssembly modules can be loaded into Javascript apps and communicate with JS bidirectionally</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https://en.wikipedia.org/wiki/WebAssembly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javascript calls Wasm, Wasm does calculations - and return result to JS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can not manipulate DOM.</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can only accept numbers from JS (not text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with Rust uses </a:t>
            </a:r>
            <a:r>
              <a:rPr lang="en" sz="1300" b="1">
                <a:solidFill>
                  <a:srgbClr val="FF0000"/>
                </a:solidFill>
                <a:latin typeface="Calibri"/>
                <a:ea typeface="Calibri"/>
                <a:cs typeface="Calibri"/>
                <a:sym typeface="Calibri"/>
              </a:rPr>
              <a:t>UTF-8</a:t>
            </a:r>
            <a:r>
              <a:rPr lang="en" sz="1300">
                <a:solidFill>
                  <a:schemeClr val="dk1"/>
                </a:solidFill>
                <a:latin typeface="Calibri"/>
                <a:ea typeface="Calibri"/>
                <a:cs typeface="Calibri"/>
                <a:sym typeface="Calibri"/>
              </a:rPr>
              <a:t>, Javascript uses </a:t>
            </a:r>
            <a:r>
              <a:rPr lang="en" sz="1300" b="1">
                <a:solidFill>
                  <a:srgbClr val="FF0000"/>
                </a:solidFill>
                <a:latin typeface="Calibri"/>
                <a:ea typeface="Calibri"/>
                <a:cs typeface="Calibri"/>
                <a:sym typeface="Calibri"/>
              </a:rPr>
              <a:t>UTF-16</a:t>
            </a:r>
            <a:r>
              <a:rPr lang="en" sz="1300">
                <a:solidFill>
                  <a:schemeClr val="dk1"/>
                </a:solidFill>
                <a:latin typeface="Calibri"/>
                <a:ea typeface="Calibri"/>
                <a:cs typeface="Calibri"/>
                <a:sym typeface="Calibri"/>
              </a:rPr>
              <a:t>. So we need to re-encode characters every time we pass strings between Rust and Javascript</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Frameworks like Leptos provide the glue to optimize the communication between JS AND Wasm</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WebAssembly (Wasm) Rust code running in the browser cannot directly communicate with a web server. It needs to go through JavaScript as an intermediary </a:t>
            </a:r>
            <a:endParaRPr sz="1300">
              <a:solidFill>
                <a:schemeClr val="dk1"/>
              </a:solidFill>
              <a:latin typeface="Calibri"/>
              <a:ea typeface="Calibri"/>
              <a:cs typeface="Calibri"/>
              <a:sym typeface="Calibri"/>
            </a:endParaRPr>
          </a:p>
        </p:txBody>
      </p:sp>
      <p:pic>
        <p:nvPicPr>
          <p:cNvPr id="208" name="Google Shape;208;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55300" y="51050"/>
            <a:ext cx="823500" cy="823500"/>
          </a:xfrm>
          <a:prstGeom prst="rect">
            <a:avLst/>
          </a:prstGeom>
          <a:noFill/>
          <a:ln>
            <a:noFill/>
          </a:ln>
        </p:spPr>
      </p:pic>
      <p:sp>
        <p:nvSpPr>
          <p:cNvPr id="209" name="Google Shape;209;p28"/>
          <p:cNvSpPr txBox="1"/>
          <p:nvPr/>
        </p:nvSpPr>
        <p:spPr>
          <a:xfrm>
            <a:off x="192675" y="4309425"/>
            <a:ext cx="823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Server</a:t>
            </a:r>
            <a:endParaRPr sz="1300">
              <a:solidFill>
                <a:schemeClr val="dk1"/>
              </a:solidFill>
              <a:latin typeface="Calibri"/>
              <a:ea typeface="Calibri"/>
              <a:cs typeface="Calibri"/>
              <a:sym typeface="Calibri"/>
            </a:endParaRPr>
          </a:p>
        </p:txBody>
      </p:sp>
      <p:sp>
        <p:nvSpPr>
          <p:cNvPr id="210" name="Google Shape;210;p28"/>
          <p:cNvSpPr txBox="1"/>
          <p:nvPr/>
        </p:nvSpPr>
        <p:spPr>
          <a:xfrm>
            <a:off x="1715050" y="4309425"/>
            <a:ext cx="1062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Javascript</a:t>
            </a:r>
            <a:endParaRPr sz="1300">
              <a:solidFill>
                <a:schemeClr val="dk1"/>
              </a:solidFill>
              <a:latin typeface="Calibri"/>
              <a:ea typeface="Calibri"/>
              <a:cs typeface="Calibri"/>
              <a:sym typeface="Calibri"/>
            </a:endParaRPr>
          </a:p>
        </p:txBody>
      </p:sp>
      <p:sp>
        <p:nvSpPr>
          <p:cNvPr id="211" name="Google Shape;211;p28"/>
          <p:cNvSpPr txBox="1"/>
          <p:nvPr/>
        </p:nvSpPr>
        <p:spPr>
          <a:xfrm>
            <a:off x="3476525" y="4309425"/>
            <a:ext cx="1062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WasmRust</a:t>
            </a:r>
            <a:endParaRPr sz="1300">
              <a:solidFill>
                <a:schemeClr val="dk1"/>
              </a:solidFill>
              <a:latin typeface="Calibri"/>
              <a:ea typeface="Calibri"/>
              <a:cs typeface="Calibri"/>
              <a:sym typeface="Calibri"/>
            </a:endParaRPr>
          </a:p>
        </p:txBody>
      </p:sp>
      <p:sp>
        <p:nvSpPr>
          <p:cNvPr id="212" name="Google Shape;212;p28"/>
          <p:cNvSpPr/>
          <p:nvPr/>
        </p:nvSpPr>
        <p:spPr>
          <a:xfrm>
            <a:off x="1081500" y="4369825"/>
            <a:ext cx="577800" cy="108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8"/>
          <p:cNvSpPr/>
          <p:nvPr/>
        </p:nvSpPr>
        <p:spPr>
          <a:xfrm>
            <a:off x="2834100" y="4369825"/>
            <a:ext cx="577800" cy="108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8"/>
          <p:cNvSpPr txBox="1"/>
          <p:nvPr/>
        </p:nvSpPr>
        <p:spPr>
          <a:xfrm>
            <a:off x="5101457" y="1447399"/>
            <a:ext cx="39849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a:solidFill>
                  <a:srgbClr val="3C78D8"/>
                </a:solidFill>
                <a:latin typeface="Victor Mono"/>
                <a:ea typeface="Victor Mono"/>
                <a:cs typeface="Victor Mono"/>
                <a:sym typeface="Victor Mono"/>
              </a:rPr>
              <a:t>(module</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(func $add (param $a i32) (param $b i32) (result i32)</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local.get $a</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local.get $b</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i32.add)</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(export "add" (func $add))</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a:t>
            </a:r>
            <a:endParaRPr sz="900">
              <a:solidFill>
                <a:srgbClr val="3C78D8"/>
              </a:solidFill>
              <a:latin typeface="Victor Mono"/>
              <a:ea typeface="Victor Mono"/>
              <a:cs typeface="Victor Mono"/>
              <a:sym typeface="Victor Mono"/>
            </a:endParaRPr>
          </a:p>
        </p:txBody>
      </p:sp>
      <p:sp>
        <p:nvSpPr>
          <p:cNvPr id="215" name="Google Shape;215;p28"/>
          <p:cNvSpPr txBox="1"/>
          <p:nvPr/>
        </p:nvSpPr>
        <p:spPr>
          <a:xfrm>
            <a:off x="5099810" y="1228750"/>
            <a:ext cx="3151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WebAssembly Text Format (WAT) example:</a:t>
            </a:r>
            <a:endParaRPr sz="1300">
              <a:solidFill>
                <a:schemeClr val="dk1"/>
              </a:solidFill>
              <a:latin typeface="Calibri"/>
              <a:ea typeface="Calibri"/>
              <a:cs typeface="Calibri"/>
              <a:sym typeface="Calibri"/>
            </a:endParaRPr>
          </a:p>
        </p:txBody>
      </p:sp>
      <p:sp>
        <p:nvSpPr>
          <p:cNvPr id="216" name="Google Shape;216;p28"/>
          <p:cNvSpPr txBox="1"/>
          <p:nvPr/>
        </p:nvSpPr>
        <p:spPr>
          <a:xfrm>
            <a:off x="5186245" y="51038"/>
            <a:ext cx="2386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deploy Rust to Wasm?</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35% of Rust developers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19% of web developers</a:t>
            </a:r>
            <a:endParaRPr sz="1300">
              <a:solidFill>
                <a:schemeClr val="dk1"/>
              </a:solidFill>
              <a:latin typeface="Calibri"/>
              <a:ea typeface="Calibri"/>
              <a:cs typeface="Calibri"/>
              <a:sym typeface="Calibri"/>
            </a:endParaRPr>
          </a:p>
        </p:txBody>
      </p:sp>
      <p:sp>
        <p:nvSpPr>
          <p:cNvPr id="217" name="Google Shape;217;p28"/>
          <p:cNvSpPr txBox="1"/>
          <p:nvPr/>
        </p:nvSpPr>
        <p:spPr>
          <a:xfrm>
            <a:off x="5186245" y="754188"/>
            <a:ext cx="2386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.wat</a:t>
            </a:r>
            <a:r>
              <a:rPr lang="en" sz="1300">
                <a:solidFill>
                  <a:schemeClr val="dk1"/>
                </a:solidFill>
                <a:latin typeface="Calibri"/>
                <a:ea typeface="Calibri"/>
                <a:cs typeface="Calibri"/>
                <a:sym typeface="Calibri"/>
              </a:rPr>
              <a:t> files - text files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.wasm</a:t>
            </a:r>
            <a:r>
              <a:rPr lang="en" sz="1300">
                <a:solidFill>
                  <a:schemeClr val="dk1"/>
                </a:solidFill>
                <a:latin typeface="Calibri"/>
                <a:ea typeface="Calibri"/>
                <a:cs typeface="Calibri"/>
                <a:sym typeface="Calibri"/>
              </a:rPr>
              <a:t> files - compact binary files</a:t>
            </a:r>
            <a:endParaRPr sz="1300">
              <a:solidFill>
                <a:schemeClr val="dk1"/>
              </a:solidFill>
              <a:latin typeface="Calibri"/>
              <a:ea typeface="Calibri"/>
              <a:cs typeface="Calibri"/>
              <a:sym typeface="Calibri"/>
            </a:endParaRPr>
          </a:p>
        </p:txBody>
      </p:sp>
      <p:sp>
        <p:nvSpPr>
          <p:cNvPr id="218" name="Google Shape;218;p28"/>
          <p:cNvSpPr txBox="1"/>
          <p:nvPr/>
        </p:nvSpPr>
        <p:spPr>
          <a:xfrm>
            <a:off x="5100632" y="2502324"/>
            <a:ext cx="39849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6AA84F"/>
                </a:solidFill>
                <a:latin typeface="Victor Mono"/>
                <a:ea typeface="Victor Mono"/>
                <a:cs typeface="Victor Mono"/>
                <a:sym typeface="Victor Mono"/>
              </a:rPr>
              <a:t>in Javascript:</a:t>
            </a:r>
            <a:endParaRPr sz="900" b="1">
              <a:solidFill>
                <a:srgbClr val="6AA84F"/>
              </a:solidFill>
              <a:latin typeface="Victor Mono"/>
              <a:ea typeface="Victor Mono"/>
              <a:cs typeface="Victor Mono"/>
              <a:sym typeface="Victor Mono"/>
            </a:endParaRPr>
          </a:p>
          <a:p>
            <a:pPr marL="0" lvl="0" indent="0" algn="l" rtl="0">
              <a:spcBef>
                <a:spcPts val="0"/>
              </a:spcBef>
              <a:spcAft>
                <a:spcPts val="0"/>
              </a:spcAft>
              <a:buNone/>
            </a:pPr>
            <a:endParaRPr sz="1100">
              <a:solidFill>
                <a:srgbClr val="ABB2BF"/>
              </a:solidFill>
            </a:endParaRPr>
          </a:p>
          <a:p>
            <a:pPr marL="0" lvl="0" indent="0" algn="l" rtl="0">
              <a:spcBef>
                <a:spcPts val="0"/>
              </a:spcBef>
              <a:spcAft>
                <a:spcPts val="0"/>
              </a:spcAft>
              <a:buNone/>
            </a:pPr>
            <a:r>
              <a:rPr lang="en" sz="900">
                <a:solidFill>
                  <a:srgbClr val="D19A66"/>
                </a:solidFill>
                <a:latin typeface="Victor Mono"/>
                <a:ea typeface="Victor Mono"/>
                <a:cs typeface="Victor Mono"/>
                <a:sym typeface="Victor Mono"/>
              </a:rPr>
              <a:t>WebAssembly</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instantiateStreaming</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fetch</a:t>
            </a:r>
            <a:r>
              <a:rPr lang="en" sz="900">
                <a:solidFill>
                  <a:srgbClr val="ABB2BF"/>
                </a:solidFill>
                <a:latin typeface="Victor Mono"/>
                <a:ea typeface="Victor Mono"/>
                <a:cs typeface="Victor Mono"/>
                <a:sym typeface="Victor Mono"/>
              </a:rPr>
              <a:t>(</a:t>
            </a:r>
            <a:r>
              <a:rPr lang="en" sz="900">
                <a:solidFill>
                  <a:srgbClr val="98C379"/>
                </a:solidFill>
                <a:latin typeface="Victor Mono"/>
                <a:ea typeface="Victor Mono"/>
                <a:cs typeface="Victor Mono"/>
                <a:sym typeface="Victor Mono"/>
              </a:rPr>
              <a:t>'module.wasm'</a:t>
            </a:r>
            <a:r>
              <a:rPr lang="en" sz="900">
                <a:solidFill>
                  <a:srgbClr val="ABB2BF"/>
                </a:solidFill>
                <a:latin typeface="Victor Mono"/>
                <a:ea typeface="Victor Mono"/>
                <a:cs typeface="Victor Mono"/>
                <a:sym typeface="Victor Mono"/>
              </a:rPr>
              <a:t>))</a:t>
            </a:r>
            <a:endParaRPr sz="900">
              <a:solidFill>
                <a:srgbClr val="ABB2BF"/>
              </a:solidFill>
              <a:latin typeface="Victor Mono"/>
              <a:ea typeface="Victor Mono"/>
              <a:cs typeface="Victor Mono"/>
              <a:sym typeface="Victor Mono"/>
            </a:endParaRPr>
          </a:p>
          <a:p>
            <a:pPr marL="0" lvl="0" indent="0" algn="l" rtl="0">
              <a:spcBef>
                <a:spcPts val="0"/>
              </a:spcBef>
              <a:spcAft>
                <a:spcPts val="0"/>
              </a:spcAft>
              <a:buNone/>
            </a:pPr>
            <a:r>
              <a:rPr lang="en" sz="900">
                <a:solidFill>
                  <a:schemeClr val="dk1"/>
                </a:solidFill>
                <a:latin typeface="Victor Mono"/>
                <a:ea typeface="Victor Mono"/>
                <a:cs typeface="Victor Mono"/>
                <a:sym typeface="Victor Mono"/>
              </a:rPr>
              <a:t>    </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then</a:t>
            </a:r>
            <a:r>
              <a:rPr lang="en" sz="900">
                <a:solidFill>
                  <a:srgbClr val="ABB2BF"/>
                </a:solidFill>
                <a:latin typeface="Victor Mono"/>
                <a:ea typeface="Victor Mono"/>
                <a:cs typeface="Victor Mono"/>
                <a:sym typeface="Victor Mono"/>
              </a:rPr>
              <a:t>(</a:t>
            </a:r>
            <a:r>
              <a:rPr lang="en" sz="900">
                <a:solidFill>
                  <a:schemeClr val="dk1"/>
                </a:solidFill>
                <a:latin typeface="Victor Mono"/>
                <a:ea typeface="Victor Mono"/>
                <a:cs typeface="Victor Mono"/>
                <a:sym typeface="Victor Mono"/>
              </a:rPr>
              <a:t>obj </a:t>
            </a:r>
            <a:r>
              <a:rPr lang="en" sz="900">
                <a:solidFill>
                  <a:srgbClr val="61AFEF"/>
                </a:solidFill>
                <a:latin typeface="Victor Mono"/>
                <a:ea typeface="Victor Mono"/>
                <a:cs typeface="Victor Mono"/>
                <a:sym typeface="Victor Mono"/>
              </a:rPr>
              <a:t>=&gt;</a:t>
            </a:r>
            <a:r>
              <a:rPr lang="en" sz="900">
                <a:solidFill>
                  <a:schemeClr val="dk1"/>
                </a:solidFill>
                <a:latin typeface="Victor Mono"/>
                <a:ea typeface="Victor Mono"/>
                <a:cs typeface="Victor Mono"/>
                <a:sym typeface="Victor Mono"/>
              </a:rPr>
              <a:t> </a:t>
            </a:r>
            <a:r>
              <a:rPr lang="en" sz="900">
                <a:solidFill>
                  <a:srgbClr val="ABB2BF"/>
                </a:solidFill>
                <a:latin typeface="Victor Mono"/>
                <a:ea typeface="Victor Mono"/>
                <a:cs typeface="Victor Mono"/>
                <a:sym typeface="Victor Mono"/>
              </a:rPr>
              <a:t>{</a:t>
            </a:r>
            <a:r>
              <a:rPr lang="en" sz="900">
                <a:solidFill>
                  <a:schemeClr val="dk1"/>
                </a:solidFill>
                <a:latin typeface="Victor Mono"/>
                <a:ea typeface="Victor Mono"/>
                <a:cs typeface="Victor Mono"/>
                <a:sym typeface="Victor Mono"/>
              </a:rPr>
              <a:t> </a:t>
            </a:r>
            <a:endParaRPr sz="900">
              <a:solidFill>
                <a:schemeClr val="dk1"/>
              </a:solidFill>
              <a:latin typeface="Victor Mono"/>
              <a:ea typeface="Victor Mono"/>
              <a:cs typeface="Victor Mono"/>
              <a:sym typeface="Victor Mono"/>
            </a:endParaRPr>
          </a:p>
          <a:p>
            <a:pPr marL="0" lvl="0" indent="0" algn="l" rtl="0">
              <a:spcBef>
                <a:spcPts val="0"/>
              </a:spcBef>
              <a:spcAft>
                <a:spcPts val="0"/>
              </a:spcAft>
              <a:buNone/>
            </a:pPr>
            <a:r>
              <a:rPr lang="en" sz="900" i="1">
                <a:solidFill>
                  <a:srgbClr val="5C6370"/>
                </a:solidFill>
                <a:latin typeface="Victor Mono"/>
                <a:ea typeface="Victor Mono"/>
                <a:cs typeface="Victor Mono"/>
                <a:sym typeface="Victor Mono"/>
              </a:rPr>
              <a:t>         // Use the WebAssembly instance</a:t>
            </a:r>
            <a:r>
              <a:rPr lang="en" sz="900">
                <a:solidFill>
                  <a:schemeClr val="dk1"/>
                </a:solidFill>
                <a:latin typeface="Victor Mono"/>
                <a:ea typeface="Victor Mono"/>
                <a:cs typeface="Victor Mono"/>
                <a:sym typeface="Victor Mono"/>
              </a:rPr>
              <a:t> </a:t>
            </a:r>
            <a:endParaRPr sz="900">
              <a:solidFill>
                <a:schemeClr val="dk1"/>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ABB2BF"/>
                </a:solidFill>
                <a:latin typeface="Victor Mono"/>
                <a:ea typeface="Victor Mono"/>
                <a:cs typeface="Victor Mono"/>
                <a:sym typeface="Victor Mono"/>
              </a:rPr>
              <a:t>    };</a:t>
            </a:r>
            <a:endParaRPr sz="900">
              <a:solidFill>
                <a:srgbClr val="ABB2BF"/>
              </a:solidFill>
              <a:latin typeface="Victor Mono"/>
              <a:ea typeface="Victor Mono"/>
              <a:cs typeface="Victor Mono"/>
              <a:sym typeface="Victor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p:nvPr/>
        </p:nvSpPr>
        <p:spPr>
          <a:xfrm>
            <a:off x="55075" y="-23450"/>
            <a:ext cx="4975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Hyperlight Wasm microVM </a:t>
            </a:r>
            <a:endParaRPr sz="2000" b="1">
              <a:solidFill>
                <a:schemeClr val="dk1"/>
              </a:solidFill>
              <a:latin typeface="Calibri"/>
              <a:ea typeface="Calibri"/>
              <a:cs typeface="Calibri"/>
              <a:sym typeface="Calibri"/>
            </a:endParaRPr>
          </a:p>
        </p:txBody>
      </p:sp>
      <p:sp>
        <p:nvSpPr>
          <p:cNvPr id="224" name="Google Shape;224;p29"/>
          <p:cNvSpPr txBox="1"/>
          <p:nvPr/>
        </p:nvSpPr>
        <p:spPr>
          <a:xfrm>
            <a:off x="55085" y="387677"/>
            <a:ext cx="405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Hyperlight</a:t>
            </a:r>
            <a:r>
              <a:rPr lang="en" sz="1200">
                <a:solidFill>
                  <a:schemeClr val="dk1"/>
                </a:solidFill>
                <a:latin typeface="Calibri"/>
                <a:ea typeface="Calibri"/>
                <a:cs typeface="Calibri"/>
                <a:sym typeface="Calibri"/>
              </a:rPr>
              <a:t> is an </a:t>
            </a:r>
            <a:r>
              <a:rPr lang="en" sz="1200" b="1">
                <a:solidFill>
                  <a:srgbClr val="FF0000"/>
                </a:solidFill>
                <a:latin typeface="Calibri"/>
                <a:ea typeface="Calibri"/>
                <a:cs typeface="Calibri"/>
                <a:sym typeface="Calibri"/>
              </a:rPr>
              <a:t>open source</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Rust</a:t>
            </a:r>
            <a:r>
              <a:rPr lang="en" sz="1200">
                <a:solidFill>
                  <a:schemeClr val="dk1"/>
                </a:solidFill>
                <a:latin typeface="Calibri"/>
                <a:ea typeface="Calibri"/>
                <a:cs typeface="Calibri"/>
                <a:sym typeface="Calibri"/>
              </a:rPr>
              <a:t> library allowing to create small virtual machines </a:t>
            </a:r>
            <a:r>
              <a:rPr lang="en" sz="1200" b="1">
                <a:solidFill>
                  <a:srgbClr val="3C78D8"/>
                </a:solidFill>
                <a:latin typeface="Calibri"/>
                <a:ea typeface="Calibri"/>
                <a:cs typeface="Calibri"/>
                <a:sym typeface="Calibri"/>
              </a:rPr>
              <a:t>microVM</a:t>
            </a:r>
            <a:r>
              <a:rPr lang="en" sz="1200">
                <a:solidFill>
                  <a:schemeClr val="dk1"/>
                </a:solidFill>
                <a:latin typeface="Calibri"/>
                <a:ea typeface="Calibri"/>
                <a:cs typeface="Calibri"/>
                <a:sym typeface="Calibri"/>
              </a:rPr>
              <a:t> (</a:t>
            </a:r>
            <a:r>
              <a:rPr lang="en" sz="1200" b="1">
                <a:solidFill>
                  <a:srgbClr val="6AA84F"/>
                </a:solidFill>
                <a:latin typeface="Calibri"/>
                <a:ea typeface="Calibri"/>
                <a:cs typeface="Calibri"/>
                <a:sym typeface="Calibri"/>
              </a:rPr>
              <a:t>micro Virtual Machines</a:t>
            </a:r>
            <a:r>
              <a:rPr lang="en" sz="1200">
                <a:solidFill>
                  <a:schemeClr val="dk1"/>
                </a:solidFill>
                <a:latin typeface="Calibri"/>
                <a:ea typeface="Calibri"/>
                <a:cs typeface="Calibri"/>
                <a:sym typeface="Calibri"/>
              </a:rPr>
              <a:t>) which can start in 1-2 milliseconds, which is 100 times faster than traditional VM or container</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https://github.com/hyperlight-dev/hyperlight</a:t>
            </a:r>
            <a:r>
              <a:rPr lang="en" sz="1200">
                <a:solidFill>
                  <a:schemeClr val="dk1"/>
                </a:solidFill>
                <a:latin typeface="Calibri"/>
                <a:ea typeface="Calibri"/>
                <a:cs typeface="Calibri"/>
                <a:sym typeface="Calibri"/>
              </a:rPr>
              <a:t> - GitHub - code and instructions to run</a:t>
            </a:r>
            <a:endParaRPr sz="1200">
              <a:solidFill>
                <a:schemeClr val="dk1"/>
              </a:solidFill>
              <a:latin typeface="Calibri"/>
              <a:ea typeface="Calibri"/>
              <a:cs typeface="Calibri"/>
              <a:sym typeface="Calibri"/>
            </a:endParaRPr>
          </a:p>
          <a:p>
            <a:pPr marL="0" lvl="0" indent="0" algn="l" rtl="0">
              <a:spcBef>
                <a:spcPts val="0"/>
              </a:spcBef>
              <a:spcAft>
                <a:spcPts val="0"/>
              </a:spcAft>
              <a:buNone/>
            </a:pP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"Microsoft’s Hyperlight WebAssembly for VMs Is Open Source"</a:t>
            </a:r>
            <a:br>
              <a:rPr lang="en" sz="11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https://thenewstack.io/microsofts-hyperlight-webassembly-for-vms-is-open-source/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3C78D8"/>
                </a:solidFill>
                <a:latin typeface="Calibri"/>
                <a:ea typeface="Calibri"/>
                <a:cs typeface="Calibri"/>
                <a:sym typeface="Calibri"/>
              </a:rPr>
              <a:t>WASI = WebAssembly System Interface</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"WASI Preview 2: What WebAssembly Can and Can’t Do Yet"</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https://thenewstack.io/wasi-preview-2-what-webassembly-can-and-cant-do-yet/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rgbClr val="3C78D8"/>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https://news.ycombinator.com/item?id=42078476</a:t>
            </a:r>
            <a:endParaRPr sz="900">
              <a:solidFill>
                <a:srgbClr val="3C78D8"/>
              </a:solidFill>
              <a:latin typeface="Calibri"/>
              <a:ea typeface="Calibri"/>
              <a:cs typeface="Calibri"/>
              <a:sym typeface="Calibri"/>
            </a:endParaRPr>
          </a:p>
        </p:txBody>
      </p:sp>
      <p:sp>
        <p:nvSpPr>
          <p:cNvPr id="225" name="Google Shape;225;p29"/>
          <p:cNvSpPr txBox="1"/>
          <p:nvPr/>
        </p:nvSpPr>
        <p:spPr>
          <a:xfrm>
            <a:off x="4203498" y="387675"/>
            <a:ext cx="38232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Hyperlight wasm microvm</a:t>
            </a:r>
            <a:r>
              <a:rPr lang="en" sz="1200">
                <a:solidFill>
                  <a:schemeClr val="dk1"/>
                </a:solidFill>
                <a:latin typeface="Calibri"/>
                <a:ea typeface="Calibri"/>
                <a:cs typeface="Calibri"/>
                <a:sym typeface="Calibri"/>
              </a:rPr>
              <a:t> is a Rust library that leverages kernel-based virtual machines (KVMs) or Hyper-V to execute untrusted code within a microVM </a:t>
            </a:r>
            <a:r>
              <a:rPr lang="en" sz="1200" b="1">
                <a:solidFill>
                  <a:srgbClr val="FF0000"/>
                </a:solidFill>
                <a:latin typeface="Calibri"/>
                <a:ea typeface="Calibri"/>
                <a:cs typeface="Calibri"/>
                <a:sym typeface="Calibri"/>
              </a:rPr>
              <a:t>without the need for a full operating system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is an </a:t>
            </a:r>
            <a:r>
              <a:rPr lang="en" sz="1200" b="1">
                <a:solidFill>
                  <a:srgbClr val="3C78D8"/>
                </a:solidFill>
                <a:latin typeface="Calibri"/>
                <a:ea typeface="Calibri"/>
                <a:cs typeface="Calibri"/>
                <a:sym typeface="Calibri"/>
              </a:rPr>
              <a:t>extremely lightweight</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Virtual Machine Manager (VMM)</a:t>
            </a:r>
            <a:r>
              <a:rPr lang="en" sz="1200">
                <a:solidFill>
                  <a:schemeClr val="dk1"/>
                </a:solidFill>
                <a:latin typeface="Calibri"/>
                <a:ea typeface="Calibri"/>
                <a:cs typeface="Calibri"/>
                <a:sym typeface="Calibri"/>
              </a:rPr>
              <a:t> designed to be embedded within applications.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enables safe execution of untrusted code within microVMs with very low latency and minimal overhead.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is focusing on executing small, short-running functions within a secure, isolated environment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image files are small, the start time of microVM may be as small as 1-2 milliseconds, which is x100 times faster than traditional VMs or Docker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achieves this efficiency by minimizing the functionalities of a traditional hypervisor. It focuses on providing a secure substrate for hosting application runtimes, such as </a:t>
            </a:r>
            <a:r>
              <a:rPr lang="en" sz="1200" b="1">
                <a:solidFill>
                  <a:srgbClr val="FF0000"/>
                </a:solidFill>
                <a:latin typeface="Calibri"/>
                <a:ea typeface="Calibri"/>
                <a:cs typeface="Calibri"/>
                <a:sym typeface="Calibri"/>
              </a:rPr>
              <a:t>Wasmtime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Wasmtime</a:t>
            </a:r>
            <a:r>
              <a:rPr lang="en" sz="1200">
                <a:solidFill>
                  <a:schemeClr val="dk1"/>
                </a:solidFill>
                <a:latin typeface="Calibri"/>
                <a:ea typeface="Calibri"/>
                <a:cs typeface="Calibri"/>
                <a:sym typeface="Calibri"/>
              </a:rPr>
              <a:t> is a runtime for Wasm. Various languages can be compiled into Wasm (Rust, C++, Python, Java,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Hyperlight API only supports C and Rust today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Compared to unikernels or gVisor, Hyperlight offers a unique approach by combining the speed and efficiency of microVMs with the security and portability of Wasm </a:t>
            </a:r>
            <a:endParaRPr sz="1200">
              <a:solidFill>
                <a:schemeClr val="dk1"/>
              </a:solidFill>
              <a:latin typeface="Calibri"/>
              <a:ea typeface="Calibri"/>
              <a:cs typeface="Calibri"/>
              <a:sym typeface="Calibri"/>
            </a:endParaRPr>
          </a:p>
        </p:txBody>
      </p:sp>
      <p:pic>
        <p:nvPicPr>
          <p:cNvPr id="226" name="Google Shape;22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34625" y="0"/>
            <a:ext cx="1009375" cy="100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Be Productive</a:t>
            </a:r>
            <a:endParaRPr sz="2000" b="1">
              <a:solidFill>
                <a:schemeClr val="dk1"/>
              </a:solidFill>
              <a:latin typeface="Calibri"/>
              <a:ea typeface="Calibri"/>
              <a:cs typeface="Calibri"/>
              <a:sym typeface="Calibri"/>
            </a:endParaRPr>
          </a:p>
        </p:txBody>
      </p:sp>
      <p:sp>
        <p:nvSpPr>
          <p:cNvPr id="232" name="Google Shape;232;p30"/>
          <p:cNvSpPr txBox="1"/>
          <p:nvPr/>
        </p:nvSpPr>
        <p:spPr>
          <a:xfrm>
            <a:off x="43542" y="364850"/>
            <a:ext cx="49869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 To Be SO Productive That It Feels ILLEGAL</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https://www.youtube.com/watch?v=4FXScrmYKQ0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Justin Sung's video explains how to reach "illegal" levels of productivity.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Pareto Principle (80/20 rule) squared: find 20% of 20% = 4% (for 64%)</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Zeigarnik effect - </a:t>
            </a:r>
            <a:r>
              <a:rPr lang="en" sz="1300" u="sng">
                <a:solidFill>
                  <a:schemeClr val="hlink"/>
                </a:solidFill>
                <a:latin typeface="Calibri"/>
                <a:ea typeface="Calibri"/>
                <a:cs typeface="Calibri"/>
                <a:sym typeface="Calibri"/>
                <a:hlinkClick r:id="rId4"/>
              </a:rPr>
              <a:t>https://en.wikipedia.org/wiki/Zeigarnik_effect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students who suspend their study to perform unrelated activities (such as studying a different subject or playing a game), will remember material better than students who complete study sessions without a break. By deliberately starting tasks without the intention of finishing them, we reduce the friction of starting and increase motivation.</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Zeigarnik effect started; getting started on getting started (prepare)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"Championship Mentality," emphasizing the importance of focusing on long-term goals rather than short-term wins.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 plan and prioritize, break down tasks, think long term, use technology, take care of yourself, recover</a:t>
            </a:r>
            <a:endParaRPr sz="1300">
              <a:solidFill>
                <a:schemeClr val="dk1"/>
              </a:solidFill>
              <a:latin typeface="Calibri"/>
              <a:ea typeface="Calibri"/>
              <a:cs typeface="Calibri"/>
              <a:sym typeface="Calibri"/>
            </a:endParaRPr>
          </a:p>
        </p:txBody>
      </p:sp>
      <p:pic>
        <p:nvPicPr>
          <p:cNvPr id="233" name="Google Shape;233;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82847" y="364850"/>
            <a:ext cx="2143625" cy="2186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9" name="Google Shape;239;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40" name="Google Shape;240;p3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1" name="Google Shape;241;p31"/>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2" name="Google Shape;242;p31"/>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195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2,572,591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2025-01-23</a:t>
            </a:r>
            <a:endParaRPr sz="1100">
              <a:solidFill>
                <a:srgbClr val="1F2937"/>
              </a:solidFill>
              <a:highlight>
                <a:srgbClr val="FFFFFF"/>
              </a:highlight>
              <a:latin typeface="Calibri"/>
              <a:ea typeface="Calibri"/>
              <a:cs typeface="Calibri"/>
              <a:sym typeface="Calibri"/>
            </a:endParaRPr>
          </a:p>
        </p:txBody>
      </p:sp>
      <p:sp>
        <p:nvSpPr>
          <p:cNvPr id="243" name="Google Shape;243;p31"/>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4" name="Google Shape;244;p31"/>
          <p:cNvSpPr txBox="1"/>
          <p:nvPr/>
        </p:nvSpPr>
        <p:spPr>
          <a:xfrm flipH="1">
            <a:off x="633152" y="36856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5" name="Google Shape;245;p31"/>
          <p:cNvSpPr txBox="1"/>
          <p:nvPr/>
        </p:nvSpPr>
        <p:spPr>
          <a:xfrm>
            <a:off x="372576" y="15553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6" name="Google Shape;246;p31"/>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1"/>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p:nvPr/>
        </p:nvSpPr>
        <p:spPr>
          <a:xfrm>
            <a:off x="694236" y="43840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1"/>
          <p:cNvSpPr/>
          <p:nvPr/>
        </p:nvSpPr>
        <p:spPr>
          <a:xfrm>
            <a:off x="683344" y="3506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1"/>
          <p:cNvSpPr txBox="1"/>
          <p:nvPr/>
        </p:nvSpPr>
        <p:spPr>
          <a:xfrm>
            <a:off x="4718103" y="29057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1" name="Google Shape;251;p31"/>
          <p:cNvSpPr/>
          <p:nvPr/>
        </p:nvSpPr>
        <p:spPr>
          <a:xfrm>
            <a:off x="4991877" y="3486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1"/>
          <p:cNvSpPr/>
          <p:nvPr/>
        </p:nvSpPr>
        <p:spPr>
          <a:xfrm>
            <a:off x="5001078" y="29112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1"/>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1"/>
          <p:cNvSpPr/>
          <p:nvPr/>
        </p:nvSpPr>
        <p:spPr>
          <a:xfrm>
            <a:off x="4992955" y="23242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1"/>
          <p:cNvSpPr/>
          <p:nvPr/>
        </p:nvSpPr>
        <p:spPr>
          <a:xfrm>
            <a:off x="4996841" y="44642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1"/>
          <p:cNvSpPr/>
          <p:nvPr/>
        </p:nvSpPr>
        <p:spPr>
          <a:xfrm>
            <a:off x="4988618" y="40624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1"/>
          <p:cNvSpPr/>
          <p:nvPr/>
        </p:nvSpPr>
        <p:spPr>
          <a:xfrm>
            <a:off x="5005080" y="27187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1"/>
          <p:cNvSpPr/>
          <p:nvPr/>
        </p:nvSpPr>
        <p:spPr>
          <a:xfrm>
            <a:off x="692317" y="41147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1"/>
          <p:cNvSpPr/>
          <p:nvPr/>
        </p:nvSpPr>
        <p:spPr>
          <a:xfrm>
            <a:off x="4992955" y="15592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1"/>
          <p:cNvSpPr/>
          <p:nvPr/>
        </p:nvSpPr>
        <p:spPr>
          <a:xfrm>
            <a:off x="694223" y="38807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1"/>
          <p:cNvSpPr txBox="1"/>
          <p:nvPr/>
        </p:nvSpPr>
        <p:spPr>
          <a:xfrm>
            <a:off x="4845595" y="329929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1"/>
          <p:cNvSpPr txBox="1"/>
          <p:nvPr/>
        </p:nvSpPr>
        <p:spPr>
          <a:xfrm>
            <a:off x="528449" y="27099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31"/>
          <p:cNvSpPr/>
          <p:nvPr/>
        </p:nvSpPr>
        <p:spPr>
          <a:xfrm>
            <a:off x="684707" y="17582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1"/>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1"/>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1"/>
          <p:cNvSpPr/>
          <p:nvPr/>
        </p:nvSpPr>
        <p:spPr>
          <a:xfrm>
            <a:off x="4992955" y="19489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1"/>
          <p:cNvSpPr/>
          <p:nvPr/>
        </p:nvSpPr>
        <p:spPr>
          <a:xfrm>
            <a:off x="4992955" y="13679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1"/>
          <p:cNvSpPr/>
          <p:nvPr/>
        </p:nvSpPr>
        <p:spPr>
          <a:xfrm>
            <a:off x="4992955" y="21340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1"/>
          <p:cNvSpPr/>
          <p:nvPr/>
        </p:nvSpPr>
        <p:spPr>
          <a:xfrm>
            <a:off x="5001847" y="25183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1"/>
          <p:cNvSpPr/>
          <p:nvPr/>
        </p:nvSpPr>
        <p:spPr>
          <a:xfrm>
            <a:off x="4999357" y="42616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1"/>
          <p:cNvSpPr/>
          <p:nvPr/>
        </p:nvSpPr>
        <p:spPr>
          <a:xfrm>
            <a:off x="5005395" y="4840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1"/>
          <p:cNvSpPr/>
          <p:nvPr/>
        </p:nvSpPr>
        <p:spPr>
          <a:xfrm>
            <a:off x="684707" y="1939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1"/>
          <p:cNvSpPr/>
          <p:nvPr/>
        </p:nvSpPr>
        <p:spPr>
          <a:xfrm>
            <a:off x="683341" y="1557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1"/>
          <p:cNvSpPr/>
          <p:nvPr/>
        </p:nvSpPr>
        <p:spPr>
          <a:xfrm>
            <a:off x="684337" y="21405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1"/>
          <p:cNvSpPr txBox="1"/>
          <p:nvPr/>
        </p:nvSpPr>
        <p:spPr>
          <a:xfrm>
            <a:off x="4700088" y="36682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1"/>
          <p:cNvSpPr/>
          <p:nvPr/>
        </p:nvSpPr>
        <p:spPr>
          <a:xfrm>
            <a:off x="4992362" y="36737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1"/>
          <p:cNvSpPr txBox="1"/>
          <p:nvPr/>
        </p:nvSpPr>
        <p:spPr>
          <a:xfrm>
            <a:off x="4837535" y="388007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9" name="Google Shape;279;p31"/>
          <p:cNvSpPr txBox="1"/>
          <p:nvPr/>
        </p:nvSpPr>
        <p:spPr>
          <a:xfrm>
            <a:off x="527547" y="33096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0" name="Google Shape;280;p31"/>
          <p:cNvSpPr/>
          <p:nvPr/>
        </p:nvSpPr>
        <p:spPr>
          <a:xfrm>
            <a:off x="694236" y="4814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1"/>
          <p:cNvSpPr/>
          <p:nvPr/>
        </p:nvSpPr>
        <p:spPr>
          <a:xfrm>
            <a:off x="692321" y="45707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1"/>
          <p:cNvSpPr txBox="1"/>
          <p:nvPr/>
        </p:nvSpPr>
        <p:spPr>
          <a:xfrm>
            <a:off x="4845745" y="3099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3" name="Google Shape;283;p31"/>
          <p:cNvSpPr/>
          <p:nvPr/>
        </p:nvSpPr>
        <p:spPr>
          <a:xfrm>
            <a:off x="5005388" y="46440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1"/>
          <p:cNvSpPr txBox="1"/>
          <p:nvPr/>
        </p:nvSpPr>
        <p:spPr>
          <a:xfrm>
            <a:off x="4695140" y="464402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pic>
        <p:nvPicPr>
          <p:cNvPr id="285" name="Google Shape;285;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4136" y="858850"/>
            <a:ext cx="2870481" cy="4149874"/>
          </a:xfrm>
          <a:prstGeom prst="rect">
            <a:avLst/>
          </a:prstGeom>
          <a:noFill/>
          <a:ln w="9525" cap="flat" cmpd="sng">
            <a:solidFill>
              <a:srgbClr val="FF0000"/>
            </a:solidFill>
            <a:prstDash val="solid"/>
            <a:round/>
            <a:headEnd type="none" w="sm" len="sm"/>
            <a:tailEnd type="none" w="sm" len="sm"/>
          </a:ln>
        </p:spPr>
      </p:pic>
      <p:pic>
        <p:nvPicPr>
          <p:cNvPr id="286" name="Google Shape;286;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3112" y="840155"/>
            <a:ext cx="2870474" cy="4149848"/>
          </a:xfrm>
          <a:prstGeom prst="rect">
            <a:avLst/>
          </a:prstGeom>
          <a:noFill/>
          <a:ln w="9525" cap="flat" cmpd="sng">
            <a:solidFill>
              <a:srgbClr val="FF0000"/>
            </a:solidFill>
            <a:prstDash val="solid"/>
            <a:round/>
            <a:headEnd type="none" w="sm" len="sm"/>
            <a:tailEnd type="none" w="sm" len="sm"/>
          </a:ln>
        </p:spPr>
      </p:pic>
      <p:sp>
        <p:nvSpPr>
          <p:cNvPr id="287" name="Google Shape;287;p31"/>
          <p:cNvSpPr txBox="1"/>
          <p:nvPr/>
        </p:nvSpPr>
        <p:spPr>
          <a:xfrm>
            <a:off x="372576" y="24943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8" name="Google Shape;288;p31"/>
          <p:cNvSpPr/>
          <p:nvPr/>
        </p:nvSpPr>
        <p:spPr>
          <a:xfrm>
            <a:off x="683341" y="24961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1"/>
          <p:cNvSpPr/>
          <p:nvPr/>
        </p:nvSpPr>
        <p:spPr>
          <a:xfrm>
            <a:off x="4992955" y="175827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Salesforce Stops Hiring Programmers</a:t>
            </a:r>
            <a:endParaRPr sz="2000" b="1" i="0" u="none" strike="noStrike" cap="none">
              <a:solidFill>
                <a:srgbClr val="000000"/>
              </a:solidFill>
              <a:latin typeface="Calibri"/>
              <a:ea typeface="Calibri"/>
              <a:cs typeface="Calibri"/>
              <a:sym typeface="Calibri"/>
            </a:endParaRPr>
          </a:p>
        </p:txBody>
      </p:sp>
      <p:sp>
        <p:nvSpPr>
          <p:cNvPr id="295" name="Google Shape;295;p32"/>
          <p:cNvSpPr txBox="1"/>
          <p:nvPr/>
        </p:nvSpPr>
        <p:spPr>
          <a:xfrm>
            <a:off x="3794125" y="402600"/>
            <a:ext cx="52176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Coding is Dead (Meta &amp; Salesforce Just Confirmed It)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https://www.youtube.com/watch?v=PaktYZ6D73Q</a:t>
            </a:r>
            <a:r>
              <a:rPr lang="en" sz="1300">
                <a:solidFill>
                  <a:schemeClr val="dk1"/>
                </a:solidFill>
                <a:latin typeface="Calibri"/>
                <a:ea typeface="Calibri"/>
                <a:cs typeface="Calibri"/>
                <a:sym typeface="Calibri"/>
              </a:rPr>
              <a:t> - video</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Marc Benioff - "Salesforce will hire no more software engineers in 2025" - </a:t>
            </a:r>
            <a:r>
              <a:rPr lang="en" sz="1300" u="sng">
                <a:solidFill>
                  <a:schemeClr val="hlink"/>
                </a:solidFill>
                <a:latin typeface="Calibri"/>
                <a:ea typeface="Calibri"/>
                <a:cs typeface="Calibri"/>
                <a:sym typeface="Calibri"/>
                <a:hlinkClick r:id="rId4"/>
              </a:rPr>
              <a:t>https://www.youtube.com/shorts/oNlRs31zGsw</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p:txBody>
      </p:sp>
      <p:pic>
        <p:nvPicPr>
          <p:cNvPr id="296" name="Google Shape;29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996188"/>
            <a:ext cx="2878325" cy="1983919"/>
          </a:xfrm>
          <a:prstGeom prst="rect">
            <a:avLst/>
          </a:prstGeom>
          <a:noFill/>
          <a:ln w="9525" cap="flat" cmpd="sng">
            <a:solidFill>
              <a:srgbClr val="FF0000"/>
            </a:solidFill>
            <a:prstDash val="solid"/>
            <a:round/>
            <a:headEnd type="none" w="sm" len="sm"/>
            <a:tailEnd type="none" w="sm" len="sm"/>
          </a:ln>
        </p:spPr>
      </p:pic>
      <p:pic>
        <p:nvPicPr>
          <p:cNvPr id="297" name="Google Shape;297;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3029900"/>
            <a:ext cx="2878325" cy="2038125"/>
          </a:xfrm>
          <a:prstGeom prst="rect">
            <a:avLst/>
          </a:prstGeom>
          <a:noFill/>
          <a:ln w="9525" cap="flat" cmpd="sng">
            <a:solidFill>
              <a:srgbClr val="FF0000"/>
            </a:solidFill>
            <a:prstDash val="solid"/>
            <a:round/>
            <a:headEnd type="none" w="sm" len="sm"/>
            <a:tailEnd type="none" w="sm" len="sm"/>
          </a:ln>
        </p:spPr>
      </p:pic>
      <p:pic>
        <p:nvPicPr>
          <p:cNvPr id="298" name="Google Shape;298;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94700" y="3698850"/>
            <a:ext cx="4874074" cy="1298225"/>
          </a:xfrm>
          <a:prstGeom prst="rect">
            <a:avLst/>
          </a:prstGeom>
          <a:noFill/>
          <a:ln w="9525" cap="flat" cmpd="sng">
            <a:solidFill>
              <a:srgbClr val="FF0000"/>
            </a:solidFill>
            <a:prstDash val="solid"/>
            <a:round/>
            <a:headEnd type="none" w="sm" len="sm"/>
            <a:tailEnd type="none" w="sm" len="sm"/>
          </a:ln>
        </p:spPr>
      </p:pic>
      <p:pic>
        <p:nvPicPr>
          <p:cNvPr id="299" name="Google Shape;299;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654650" y="1464625"/>
            <a:ext cx="1298225" cy="1298225"/>
          </a:xfrm>
          <a:prstGeom prst="rect">
            <a:avLst/>
          </a:prstGeom>
          <a:noFill/>
          <a:ln w="9525" cap="flat" cmpd="sng">
            <a:solidFill>
              <a:srgbClr val="FF0000"/>
            </a:solidFill>
            <a:prstDash val="solid"/>
            <a:round/>
            <a:headEnd type="none" w="sm" len="sm"/>
            <a:tailEnd type="none" w="sm" len="sm"/>
          </a:ln>
        </p:spPr>
      </p:pic>
      <p:pic>
        <p:nvPicPr>
          <p:cNvPr id="300" name="Google Shape;300;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267948" y="2122375"/>
            <a:ext cx="1132259" cy="1298225"/>
          </a:xfrm>
          <a:prstGeom prst="rect">
            <a:avLst/>
          </a:prstGeom>
          <a:noFill/>
          <a:ln w="9525" cap="flat" cmpd="sng">
            <a:solidFill>
              <a:srgbClr val="FF0000"/>
            </a:solidFill>
            <a:prstDash val="solid"/>
            <a:round/>
            <a:headEnd type="none" w="sm" len="sm"/>
            <a:tailEnd type="none" w="sm" len="sm"/>
          </a:ln>
        </p:spPr>
      </p:pic>
      <p:sp>
        <p:nvSpPr>
          <p:cNvPr id="301" name="Google Shape;301;p32"/>
          <p:cNvSpPr txBox="1"/>
          <p:nvPr/>
        </p:nvSpPr>
        <p:spPr>
          <a:xfrm>
            <a:off x="3194700" y="3420600"/>
            <a:ext cx="1298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Mark Zuckerberg</a:t>
            </a:r>
            <a:endParaRPr sz="1300">
              <a:solidFill>
                <a:schemeClr val="dk1"/>
              </a:solidFill>
              <a:latin typeface="Calibri"/>
              <a:ea typeface="Calibri"/>
              <a:cs typeface="Calibri"/>
              <a:sym typeface="Calibri"/>
            </a:endParaRPr>
          </a:p>
        </p:txBody>
      </p:sp>
      <p:sp>
        <p:nvSpPr>
          <p:cNvPr id="302" name="Google Shape;302;p32"/>
          <p:cNvSpPr txBox="1"/>
          <p:nvPr/>
        </p:nvSpPr>
        <p:spPr>
          <a:xfrm>
            <a:off x="7654713" y="2762850"/>
            <a:ext cx="1298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Marc Benioff</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8" name="Google Shape;308;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9" name="Google Shape;309;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0" name="Google Shape;310;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1" name="Google Shape;311;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2" name="Google Shape;312;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DeepSeek-R1</a:t>
            </a:r>
            <a:endParaRPr sz="2000" b="1">
              <a:solidFill>
                <a:schemeClr val="dk1"/>
              </a:solidFill>
              <a:latin typeface="Calibri"/>
              <a:ea typeface="Calibri"/>
              <a:cs typeface="Calibri"/>
              <a:sym typeface="Calibri"/>
            </a:endParaRPr>
          </a:p>
        </p:txBody>
      </p:sp>
      <p:sp>
        <p:nvSpPr>
          <p:cNvPr id="73" name="Google Shape;73;p16"/>
          <p:cNvSpPr txBox="1"/>
          <p:nvPr/>
        </p:nvSpPr>
        <p:spPr>
          <a:xfrm>
            <a:off x="115700" y="471050"/>
            <a:ext cx="4383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DeepSeek-R1 released January 20th</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https://github.com/deepseek-ai/DeepSeek-R1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https://github.com/deepseek-ai/DeepSeek-R1/blob/main/DeepSeek_R1.pdf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https://huggingface.co/deepseek-ai/DeepSeek-R1</a:t>
            </a:r>
            <a:r>
              <a:rPr lang="en" sz="1000">
                <a:solidFill>
                  <a:schemeClr val="dk1"/>
                </a:solidFill>
                <a:latin typeface="Calibri"/>
                <a:ea typeface="Calibri"/>
                <a:cs typeface="Calibri"/>
                <a:sym typeface="Calibri"/>
              </a:rPr>
              <a:t> - downloads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https://ollama.com/library/deepseek-r1</a:t>
            </a:r>
            <a:r>
              <a:rPr lang="en" sz="1000">
                <a:solidFill>
                  <a:schemeClr val="dk1"/>
                </a:solidFill>
                <a:latin typeface="Calibri"/>
                <a:ea typeface="Calibri"/>
                <a:cs typeface="Calibri"/>
                <a:sym typeface="Calibri"/>
              </a:rPr>
              <a:t> - Ollama</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sizes (B): 1.5, 7, 8, 14, 32, 70, 671</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https://chat.deepseek.com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https://x.com/deepseek_ai/status/1881318130334814301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https://www.youtube.com/watch?v=J8wM1L97pSo</a:t>
            </a:r>
            <a:r>
              <a:rPr lang="en" sz="1000">
                <a:solidFill>
                  <a:schemeClr val="dk1"/>
                </a:solidFill>
                <a:latin typeface="Calibri"/>
                <a:ea typeface="Calibri"/>
                <a:cs typeface="Calibri"/>
                <a:sym typeface="Calibri"/>
              </a:rPr>
              <a:t> - This DeepSeek AI RAG Agent</a:t>
            </a:r>
            <a:endParaRPr sz="1000">
              <a:solidFill>
                <a:schemeClr val="dk1"/>
              </a:solidFill>
              <a:latin typeface="Calibri"/>
              <a:ea typeface="Calibri"/>
              <a:cs typeface="Calibri"/>
              <a:sym typeface="Calibri"/>
            </a:endParaRPr>
          </a:p>
        </p:txBody>
      </p:sp>
      <p:pic>
        <p:nvPicPr>
          <p:cNvPr id="74" name="Google Shape;74;p16"/>
          <p:cNvPicPr preferRelativeResize="0"/>
          <p:nvPr/>
        </p:nvPicPr>
        <p:blipFill>
          <a:blip r:embed="rId10">
            <a:alphaModFix/>
          </a:blip>
          <a:stretch>
            <a:fillRect/>
          </a:stretch>
        </p:blipFill>
        <p:spPr>
          <a:xfrm>
            <a:off x="7205750" y="80525"/>
            <a:ext cx="1857375" cy="390525"/>
          </a:xfrm>
          <a:prstGeom prst="rect">
            <a:avLst/>
          </a:prstGeom>
          <a:noFill/>
          <a:ln>
            <a:noFill/>
          </a:ln>
        </p:spPr>
      </p:pic>
      <p:sp>
        <p:nvSpPr>
          <p:cNvPr id="75" name="Google Shape;75;p16"/>
          <p:cNvSpPr txBox="1"/>
          <p:nvPr/>
        </p:nvSpPr>
        <p:spPr>
          <a:xfrm>
            <a:off x="115700" y="1943378"/>
            <a:ext cx="4383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AI model (MIT license), open weight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developed by a Chinese company DeepSeek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Performance rivals that of OpenAI's o1</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quantized versions (Ollama) on laptops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Self-evolution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Affordable (significantly cheaper than comparable models)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Democratization of AI</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Acceleration of AI research (open source / open weights)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Geopolitical implications (coming from China)</a:t>
            </a:r>
            <a:endParaRPr sz="1200">
              <a:solidFill>
                <a:schemeClr val="dk1"/>
              </a:solidFill>
              <a:latin typeface="Calibri"/>
              <a:ea typeface="Calibri"/>
              <a:cs typeface="Calibri"/>
              <a:sym typeface="Calibri"/>
            </a:endParaRPr>
          </a:p>
        </p:txBody>
      </p:sp>
      <p:pic>
        <p:nvPicPr>
          <p:cNvPr id="76" name="Google Shape;76;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77125" y="535775"/>
            <a:ext cx="4340499" cy="2083440"/>
          </a:xfrm>
          <a:prstGeom prst="rect">
            <a:avLst/>
          </a:prstGeom>
          <a:noFill/>
          <a:ln w="9525" cap="flat" cmpd="sng">
            <a:solidFill>
              <a:srgbClr val="FF0000"/>
            </a:solidFill>
            <a:prstDash val="solid"/>
            <a:round/>
            <a:headEnd type="none" w="sm" len="sm"/>
            <a:tailEnd type="none" w="sm" len="sm"/>
          </a:ln>
        </p:spPr>
      </p:pic>
      <p:sp>
        <p:nvSpPr>
          <p:cNvPr id="77" name="Google Shape;77;p16"/>
          <p:cNvSpPr txBox="1"/>
          <p:nvPr/>
        </p:nvSpPr>
        <p:spPr>
          <a:xfrm>
            <a:off x="4655875" y="2683950"/>
            <a:ext cx="4383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DeepSeek-R1 self-evolution through RL (Reinforcement Learning)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Traditional LLM Training - supervised learning (labeled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 uses RL during post-training phase. This means the model is given a task and allowed to "explore" different solutions. It receives rewards for correct answers and penalties for incorrect ones, learning and improving over time without needing explicit labeled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Self-Evolution - DeepSeek-R1 essentially evolves its own reasoning abilities. It learns to break down problems, consider different approaches, and even self-correct, much like a human would when tackling a challenging task. </a:t>
            </a:r>
            <a:endParaRPr sz="1200">
              <a:solidFill>
                <a:schemeClr val="dk1"/>
              </a:solidFill>
              <a:latin typeface="Calibri"/>
              <a:ea typeface="Calibri"/>
              <a:cs typeface="Calibri"/>
              <a:sym typeface="Calibri"/>
            </a:endParaRPr>
          </a:p>
        </p:txBody>
      </p:sp>
      <p:sp>
        <p:nvSpPr>
          <p:cNvPr id="78" name="Google Shape;78;p16"/>
          <p:cNvSpPr txBox="1"/>
          <p:nvPr/>
        </p:nvSpPr>
        <p:spPr>
          <a:xfrm>
            <a:off x="115700" y="3671667"/>
            <a:ext cx="3223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Testing the model: Matthew Berman video:</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12"/>
              </a:rPr>
              <a:t>https://www.youtube.com/watch?v=bOsvI3HYHgI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CPU: 128 cores 256 threads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SSD: 8 * 3.58 TBytes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GPU: 8 AMD Instinct GPUs (192GB VRAM each)</a:t>
            </a:r>
            <a:endParaRPr sz="1200">
              <a:solidFill>
                <a:schemeClr val="dk1"/>
              </a:solidFill>
              <a:latin typeface="Calibri"/>
              <a:ea typeface="Calibri"/>
              <a:cs typeface="Calibri"/>
              <a:sym typeface="Calibri"/>
            </a:endParaRPr>
          </a:p>
        </p:txBody>
      </p:sp>
      <p:pic>
        <p:nvPicPr>
          <p:cNvPr id="79" name="Google Shape;79;p16"/>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3397975" y="3670769"/>
            <a:ext cx="848662"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2.0 Flash</a:t>
            </a:r>
            <a:endParaRPr sz="2000" b="1">
              <a:solidFill>
                <a:schemeClr val="dk1"/>
              </a:solidFill>
              <a:latin typeface="Calibri"/>
              <a:ea typeface="Calibri"/>
              <a:cs typeface="Calibri"/>
              <a:sym typeface="Calibri"/>
            </a:endParaRPr>
          </a:p>
        </p:txBody>
      </p:sp>
      <p:sp>
        <p:nvSpPr>
          <p:cNvPr id="85" name="Google Shape;85;p17"/>
          <p:cNvSpPr txBox="1"/>
          <p:nvPr/>
        </p:nvSpPr>
        <p:spPr>
          <a:xfrm>
            <a:off x="115700" y="447650"/>
            <a:ext cx="4383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Gemini 2.0 Flash - a new reasoning model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Gemini-2.0-Flash-Thinking-Exp-01-21</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significant improvements in mathematics and sciences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larger context window - 1 Mln tokens in , 65K tokens out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 code execution - the model can directly execute code within its environment using these languages: Python, Java, C++, JavaScript, Go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API or Google Studio</a:t>
            </a:r>
            <a:endParaRPr sz="1200">
              <a:solidFill>
                <a:schemeClr val="dk1"/>
              </a:solidFill>
              <a:latin typeface="Calibri"/>
              <a:ea typeface="Calibri"/>
              <a:cs typeface="Calibri"/>
              <a:sym typeface="Calibri"/>
            </a:endParaRPr>
          </a:p>
        </p:txBody>
      </p:sp>
      <p:pic>
        <p:nvPicPr>
          <p:cNvPr id="86" name="Google Shape;86;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88325" y="447650"/>
            <a:ext cx="2269930" cy="1126800"/>
          </a:xfrm>
          <a:prstGeom prst="rect">
            <a:avLst/>
          </a:prstGeom>
          <a:noFill/>
          <a:ln w="9525" cap="flat" cmpd="sng">
            <a:solidFill>
              <a:srgbClr val="FF0000"/>
            </a:solidFill>
            <a:prstDash val="solid"/>
            <a:round/>
            <a:headEnd type="none" w="sm" len="sm"/>
            <a:tailEnd type="none" w="sm" len="sm"/>
          </a:ln>
        </p:spPr>
      </p:pic>
      <p:pic>
        <p:nvPicPr>
          <p:cNvPr id="87" name="Google Shape;8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53000" y="1810700"/>
            <a:ext cx="2991000" cy="3264252"/>
          </a:xfrm>
          <a:prstGeom prst="rect">
            <a:avLst/>
          </a:prstGeom>
          <a:noFill/>
          <a:ln w="9525" cap="flat" cmpd="sng">
            <a:solidFill>
              <a:srgbClr val="FF0000"/>
            </a:solidFill>
            <a:prstDash val="solid"/>
            <a:round/>
            <a:headEnd type="none" w="sm" len="sm"/>
            <a:tailEnd type="none" w="sm" len="sm"/>
          </a:ln>
        </p:spPr>
      </p:pic>
      <p:pic>
        <p:nvPicPr>
          <p:cNvPr id="88" name="Google Shape;88;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5700" y="2285475"/>
            <a:ext cx="4382999" cy="2314694"/>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5708975" y="4463175"/>
            <a:ext cx="805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Not here yet</a:t>
            </a:r>
            <a:endParaRPr sz="1200">
              <a:solidFill>
                <a:schemeClr val="dk1"/>
              </a:solidFill>
              <a:latin typeface="Calibri"/>
              <a:ea typeface="Calibri"/>
              <a:cs typeface="Calibri"/>
              <a:sym typeface="Calibri"/>
            </a:endParaRPr>
          </a:p>
        </p:txBody>
      </p:sp>
      <p:sp>
        <p:nvSpPr>
          <p:cNvPr id="90" name="Google Shape;90;p17"/>
          <p:cNvSpPr/>
          <p:nvPr/>
        </p:nvSpPr>
        <p:spPr>
          <a:xfrm>
            <a:off x="4661100" y="2492250"/>
            <a:ext cx="805500" cy="203100"/>
          </a:xfrm>
          <a:prstGeom prst="left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96" name="Google Shape;96;p18"/>
          <p:cNvSpPr txBox="1"/>
          <p:nvPr/>
        </p:nvSpPr>
        <p:spPr>
          <a:xfrm>
            <a:off x="55075" y="365050"/>
            <a:ext cx="4383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PerfCodeGen from Salesforce 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generates more efficient software code by using feedback loop based on results of the execution. Operates in two phases: 1. refining correctness; 2. optimizing performance. </a:t>
            </a:r>
            <a:endParaRPr sz="12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https://x.com/SFResearch/status/1880490301523128766</a:t>
            </a:r>
            <a:endParaRPr sz="10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https://arxiv.org/abs/2412.03578</a:t>
            </a:r>
            <a:endParaRPr sz="10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https://github.com/SalesforceAIResearch/perfcodegen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97" name="Google Shape;9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2875" y="98350"/>
            <a:ext cx="4383002" cy="1754909"/>
          </a:xfrm>
          <a:prstGeom prst="rect">
            <a:avLst/>
          </a:prstGeom>
          <a:noFill/>
          <a:ln w="9525" cap="flat" cmpd="sng">
            <a:solidFill>
              <a:srgbClr val="FF0000"/>
            </a:solidFill>
            <a:prstDash val="solid"/>
            <a:round/>
            <a:headEnd type="none" w="sm" len="sm"/>
            <a:tailEnd type="none" w="sm" len="sm"/>
          </a:ln>
        </p:spPr>
      </p:pic>
      <p:sp>
        <p:nvSpPr>
          <p:cNvPr id="98" name="Google Shape;98;p18"/>
          <p:cNvSpPr txBox="1"/>
          <p:nvPr/>
        </p:nvSpPr>
        <p:spPr>
          <a:xfrm>
            <a:off x="55075" y="1628862"/>
            <a:ext cx="438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Meta's SEAMLESSM4T translator</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translates speech to speech, text into text, text into speech, and vice versa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translates 101 languages into 36 others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algorithm is 23 percent more accurate than today’s top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nearly as fast as expert human interpreters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https://www.nature.com/articles/s41586-024-08359-z</a:t>
            </a:r>
            <a:endParaRPr sz="900">
              <a:solidFill>
                <a:schemeClr val="dk1"/>
              </a:solidFill>
              <a:latin typeface="Calibri"/>
              <a:ea typeface="Calibri"/>
              <a:cs typeface="Calibri"/>
              <a:sym typeface="Calibri"/>
            </a:endParaRPr>
          </a:p>
        </p:txBody>
      </p:sp>
      <p:sp>
        <p:nvSpPr>
          <p:cNvPr id="99" name="Google Shape;99;p18"/>
          <p:cNvSpPr txBox="1"/>
          <p:nvPr/>
        </p:nvSpPr>
        <p:spPr>
          <a:xfrm>
            <a:off x="55075" y="3001323"/>
            <a:ext cx="4383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Stargate AI Infrastructure Project</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https://openai.com/index/announcing-the-stargate-project/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https://www.youtube.com/watch?v=6vqN8jBfQb8</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company "Stargate" to grow AI infrastructure (build data centers) in the US (invest up to $500 Bln)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Initial founders: SoftBank, OpenAI, Oracle, and MGX. Also - Arm, Microsoft, NVIDIA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Trump called this the  "largest AI infrastructure project in history."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project is expected to create 100,000 US jobs, Trump said.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https://www.cnn.com/2025/01/21/tech/openai-oracle-softbank-trump-ai-investment/index.html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0" name="Google Shape;100;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72880" y="3001326"/>
            <a:ext cx="3392823" cy="1933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23450"/>
            <a:ext cx="198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06" name="Google Shape;106;p19"/>
          <p:cNvSpPr txBox="1"/>
          <p:nvPr/>
        </p:nvSpPr>
        <p:spPr>
          <a:xfrm>
            <a:off x="121200" y="484075"/>
            <a:ext cx="43830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Cache-Augmented Generation (CAG)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How to ground LLM responses in facts: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 the entire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 a model using Low-Rank Adaptation (LoRA)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RAG (Retrieval-Augmented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CAG (Cache-Augmented Generation)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CAG works by pre-loading all relevant knowledge into the extended context of an LLM. Works well with long-context LLMs, complements or outperforms RAG</a:t>
            </a:r>
            <a:endParaRPr sz="12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https://arxiv.org/pdf/2412.15605v1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https://levelup.gitconnected.com/cache-augmented-generation-cag-is-here-to-replace-rag-3d25c52360b2</a:t>
            </a:r>
            <a:endParaRPr sz="900">
              <a:solidFill>
                <a:schemeClr val="dk1"/>
              </a:solidFill>
              <a:latin typeface="Calibri"/>
              <a:ea typeface="Calibri"/>
              <a:cs typeface="Calibri"/>
              <a:sym typeface="Calibri"/>
            </a:endParaRPr>
          </a:p>
        </p:txBody>
      </p:sp>
      <p:sp>
        <p:nvSpPr>
          <p:cNvPr id="107" name="Google Shape;107;p19"/>
          <p:cNvSpPr txBox="1"/>
          <p:nvPr/>
        </p:nvSpPr>
        <p:spPr>
          <a:xfrm>
            <a:off x="121200" y="2826281"/>
            <a:ext cx="43830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RAG Best Practices</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https://arxiv.org/abs/2501.07391</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https://github.com/ali-bahrainian/RAG_best_practices</a:t>
            </a:r>
            <a:r>
              <a:rPr lang="en" sz="1000">
                <a:solidFill>
                  <a:schemeClr val="dk1"/>
                </a:solidFill>
                <a:latin typeface="Calibri"/>
                <a:ea typeface="Calibri"/>
                <a:cs typeface="Calibri"/>
                <a:sym typeface="Calibri"/>
              </a:rPr>
              <a:t> - GitHub</a:t>
            </a:r>
            <a:endParaRPr sz="700">
              <a:solidFill>
                <a:schemeClr val="dk1"/>
              </a:solidFill>
              <a:latin typeface="Calibri"/>
              <a:ea typeface="Calibri"/>
              <a:cs typeface="Calibri"/>
              <a:sym typeface="Calibri"/>
            </a:endParaRPr>
          </a:p>
        </p:txBody>
      </p:sp>
      <p:sp>
        <p:nvSpPr>
          <p:cNvPr id="108" name="Google Shape;108;p19"/>
          <p:cNvSpPr txBox="1"/>
          <p:nvPr/>
        </p:nvSpPr>
        <p:spPr>
          <a:xfrm>
            <a:off x="4670950" y="484075"/>
            <a:ext cx="4383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ChatGPT Task Feature - Set up Daily News Brief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specific preferences and timing. Manage and customize your summary format and focus areas through the Tasks menu. Add specific topics you're interested in for more relevant news updates.</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https://university.therundown.ai/c/daily-tutorials/get-automatic-global-news-briefings-with-chatgpt-323e1b99-66e3-459e-b49c-33bea2546fdf</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09" name="Google Shape;109;p19"/>
          <p:cNvSpPr txBox="1"/>
          <p:nvPr/>
        </p:nvSpPr>
        <p:spPr>
          <a:xfrm>
            <a:off x="4670950" y="1638375"/>
            <a:ext cx="438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CoreAI group</a:t>
            </a:r>
            <a:r>
              <a:rPr lang="en" sz="1200">
                <a:solidFill>
                  <a:schemeClr val="dk1"/>
                </a:solidFill>
                <a:latin typeface="Calibri"/>
                <a:ea typeface="Calibri"/>
                <a:cs typeface="Calibri"/>
                <a:sym typeface="Calibri"/>
              </a:rPr>
              <a:t> led by Jay Parikh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Copilot Chat agents for businesses</a:t>
            </a:r>
            <a:r>
              <a:rPr lang="en" sz="1200">
                <a:solidFill>
                  <a:schemeClr val="dk1"/>
                </a:solidFill>
                <a:latin typeface="Calibri"/>
                <a:ea typeface="Calibri"/>
                <a:cs typeface="Calibri"/>
                <a:sym typeface="Calibri"/>
              </a:rPr>
              <a:t> (pay-as-you-go)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premium AI features in Microsoft 365 plans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just renamed "Microsoft 365 Office" to "Microsoft 365 Copilot"</a:t>
            </a:r>
            <a:endParaRPr sz="1200" b="1">
              <a:solidFill>
                <a:srgbClr val="FF0000"/>
              </a:solidFill>
              <a:latin typeface="Calibri"/>
              <a:ea typeface="Calibri"/>
              <a:cs typeface="Calibri"/>
              <a:sym typeface="Calibri"/>
            </a:endParaRPr>
          </a:p>
        </p:txBody>
      </p:sp>
      <p:sp>
        <p:nvSpPr>
          <p:cNvPr id="110" name="Google Shape;110;p19"/>
          <p:cNvSpPr txBox="1"/>
          <p:nvPr/>
        </p:nvSpPr>
        <p:spPr>
          <a:xfrm>
            <a:off x="4670950" y="2700275"/>
            <a:ext cx="438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President Trump has rescinded President Biden's 2023 executive order on artificial intelligence, removing government constraints on AI development to foster faster innovation.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Biden’s constraints focused on AI oversight, which included testing requirements and safety evaluations to address potential risks. </a:t>
            </a:r>
            <a:endParaRPr sz="1200">
              <a:solidFill>
                <a:schemeClr val="dk1"/>
              </a:solidFill>
              <a:latin typeface="Calibri"/>
              <a:ea typeface="Calibri"/>
              <a:cs typeface="Calibri"/>
              <a:sym typeface="Calibri"/>
            </a:endParaRPr>
          </a:p>
        </p:txBody>
      </p:sp>
      <p:sp>
        <p:nvSpPr>
          <p:cNvPr id="111" name="Google Shape;111;p19"/>
          <p:cNvSpPr txBox="1"/>
          <p:nvPr/>
        </p:nvSpPr>
        <p:spPr>
          <a:xfrm>
            <a:off x="121200" y="3400062"/>
            <a:ext cx="4383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Firecrawl </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an open-source developer platform that allows you to extract data from the web.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an API service that takes a URL, crawls it, and converts it into clean markdown or structured data.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available as a free and paid service. The free version includes a limited number of features, while the paid version includes additional features such as the ability to extract data from more websites and to use Firecrawl's API.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https://github.com/mendableai/firecrawl</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https://www.firecrawl.dev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2" name="Google Shape;112;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70525" y="4267350"/>
            <a:ext cx="1898675" cy="721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55075" y="-23450"/>
            <a:ext cx="360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Test-Time Compute (TTC)</a:t>
            </a:r>
            <a:endParaRPr sz="2000" b="1">
              <a:solidFill>
                <a:schemeClr val="dk1"/>
              </a:solidFill>
              <a:latin typeface="Calibri"/>
              <a:ea typeface="Calibri"/>
              <a:cs typeface="Calibri"/>
              <a:sym typeface="Calibri"/>
            </a:endParaRPr>
          </a:p>
        </p:txBody>
      </p:sp>
      <p:sp>
        <p:nvSpPr>
          <p:cNvPr id="118" name="Google Shape;118;p20"/>
          <p:cNvSpPr txBox="1"/>
          <p:nvPr/>
        </p:nvSpPr>
        <p:spPr>
          <a:xfrm>
            <a:off x="55075" y="531550"/>
            <a:ext cx="4461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OpenAI has demonstrated in December of 2024 that </a:t>
            </a:r>
            <a:r>
              <a:rPr lang="en" sz="1200" b="1">
                <a:solidFill>
                  <a:srgbClr val="FF0000"/>
                </a:solidFill>
                <a:latin typeface="Calibri"/>
                <a:ea typeface="Calibri"/>
                <a:cs typeface="Calibri"/>
                <a:sym typeface="Calibri"/>
              </a:rPr>
              <a:t>if you give a model more time to think - it can improve the answer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was actually not self obvious.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challenge was to </a:t>
            </a:r>
            <a:r>
              <a:rPr lang="en" sz="1200" b="1">
                <a:solidFill>
                  <a:srgbClr val="FF0000"/>
                </a:solidFill>
                <a:latin typeface="Calibri"/>
                <a:ea typeface="Calibri"/>
                <a:cs typeface="Calibri"/>
                <a:sym typeface="Calibri"/>
              </a:rPr>
              <a:t>create a smart system from stupid blocks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Some people thought it is impossible.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like making </a:t>
            </a:r>
            <a:r>
              <a:rPr lang="en" sz="1200" b="1">
                <a:solidFill>
                  <a:srgbClr val="FF0000"/>
                </a:solidFill>
                <a:latin typeface="Calibri"/>
                <a:ea typeface="Calibri"/>
                <a:cs typeface="Calibri"/>
                <a:sym typeface="Calibri"/>
              </a:rPr>
              <a:t>an Einstein from a pack of dogs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Open AI has converted stupid into smart using a special process.</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process is basically Chain-of-Thought. It includes generating multiple versions of response, using self-reflection, selection, back-tracking, retrying, etc.</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This is a great achievement.</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But right now it is expensive. </a:t>
            </a:r>
            <a:r>
              <a:rPr lang="en" sz="1200" b="1">
                <a:solidFill>
                  <a:srgbClr val="3C78D8"/>
                </a:solidFill>
                <a:latin typeface="Calibri"/>
                <a:ea typeface="Calibri"/>
                <a:cs typeface="Calibri"/>
                <a:sym typeface="Calibri"/>
              </a:rPr>
              <a:t>Some answers took literally thousands of dollars in compute.</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But given how fast the prices are going down, it will take probably no more than 1-2 years to make these powerful models available and practical for everyone.</a:t>
            </a:r>
            <a:endParaRPr sz="1200">
              <a:solidFill>
                <a:schemeClr val="dk1"/>
              </a:solidFill>
              <a:latin typeface="Calibri"/>
              <a:ea typeface="Calibri"/>
              <a:cs typeface="Calibri"/>
              <a:sym typeface="Calibri"/>
            </a:endParaRPr>
          </a:p>
        </p:txBody>
      </p:sp>
      <p:sp>
        <p:nvSpPr>
          <p:cNvPr id="119" name="Google Shape;119;p20"/>
          <p:cNvSpPr txBox="1"/>
          <p:nvPr/>
        </p:nvSpPr>
        <p:spPr>
          <a:xfrm>
            <a:off x="4612275" y="2084075"/>
            <a:ext cx="4461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Reaching true AGI is not an event, it is a process.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t>
            </a:r>
            <a:r>
              <a:rPr lang="en" sz="1200" b="1">
                <a:solidFill>
                  <a:srgbClr val="3C78D8"/>
                </a:solidFill>
                <a:latin typeface="Calibri"/>
                <a:ea typeface="Calibri"/>
                <a:cs typeface="Calibri"/>
                <a:sym typeface="Calibri"/>
              </a:rPr>
              <a:t>Turing test was officially passed by AI in the May of 2024</a:t>
            </a:r>
            <a:r>
              <a:rPr lang="en" sz="1200">
                <a:solidFill>
                  <a:schemeClr val="dk1"/>
                </a:solidFill>
                <a:latin typeface="Calibri"/>
                <a:ea typeface="Calibri"/>
                <a:cs typeface="Calibri"/>
                <a:sym typeface="Calibri"/>
              </a:rPr>
              <a:t> - but nobody has noticed.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has already outperformed humans in many areas. But there are still areas where humans are ahead of AI.</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b="1">
                <a:solidFill>
                  <a:srgbClr val="3C78D8"/>
                </a:solidFill>
                <a:latin typeface="Calibri"/>
                <a:ea typeface="Calibri"/>
                <a:cs typeface="Calibri"/>
                <a:sym typeface="Calibri"/>
              </a:rPr>
              <a:t>There is no single formal definition of when the AGI is achieved.</a:t>
            </a:r>
            <a:r>
              <a:rPr lang="en" sz="1200">
                <a:solidFill>
                  <a:schemeClr val="dk1"/>
                </a:solidFill>
                <a:latin typeface="Calibri"/>
                <a:ea typeface="Calibri"/>
                <a:cs typeface="Calibri"/>
                <a:sym typeface="Calibri"/>
              </a:rPr>
              <a:t> Different people use different metrics depending on their agenda. And definitions change and get more specific with time. It is a moving target.</a:t>
            </a:r>
            <a:endParaRPr sz="1200">
              <a:solidFill>
                <a:schemeClr val="dk1"/>
              </a:solidFill>
              <a:latin typeface="Calibri"/>
              <a:ea typeface="Calibri"/>
              <a:cs typeface="Calibri"/>
              <a:sym typeface="Calibri"/>
            </a:endParaRPr>
          </a:p>
        </p:txBody>
      </p:sp>
      <p:pic>
        <p:nvPicPr>
          <p:cNvPr id="120" name="Google Shape;120;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657850"/>
            <a:ext cx="1919600" cy="1074975"/>
          </a:xfrm>
          <a:prstGeom prst="rect">
            <a:avLst/>
          </a:prstGeom>
          <a:noFill/>
          <a:ln>
            <a:noFill/>
          </a:ln>
        </p:spPr>
      </p:pic>
      <p:pic>
        <p:nvPicPr>
          <p:cNvPr id="121" name="Google Shape;121;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173275" y="3561525"/>
            <a:ext cx="1187800" cy="1267625"/>
          </a:xfrm>
          <a:prstGeom prst="rect">
            <a:avLst/>
          </a:prstGeom>
          <a:noFill/>
          <a:ln>
            <a:noFill/>
          </a:ln>
        </p:spPr>
      </p:pic>
      <p:sp>
        <p:nvSpPr>
          <p:cNvPr id="122" name="Google Shape;122;p20"/>
          <p:cNvSpPr/>
          <p:nvPr/>
        </p:nvSpPr>
        <p:spPr>
          <a:xfrm>
            <a:off x="2293700" y="4086275"/>
            <a:ext cx="6345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3" name="Google Shape;123;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12275" y="521364"/>
            <a:ext cx="2291000" cy="1520851"/>
          </a:xfrm>
          <a:prstGeom prst="rect">
            <a:avLst/>
          </a:prstGeom>
          <a:noFill/>
          <a:ln w="9525" cap="flat" cmpd="sng">
            <a:solidFill>
              <a:srgbClr val="FF0000"/>
            </a:solidFill>
            <a:prstDash val="solid"/>
            <a:round/>
            <a:headEnd type="none" w="sm" len="sm"/>
            <a:tailEnd type="none" w="sm" len="sm"/>
          </a:ln>
        </p:spPr>
      </p:pic>
      <p:sp>
        <p:nvSpPr>
          <p:cNvPr id="124" name="Google Shape;124;p20"/>
          <p:cNvSpPr txBox="1"/>
          <p:nvPr/>
        </p:nvSpPr>
        <p:spPr>
          <a:xfrm>
            <a:off x="4567925" y="42520"/>
            <a:ext cx="30387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Google Chain-of-Thought paper (2022-2023)</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https://arxiv.org/pdf/2201.11903</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25" name="Google Shape;125;p20" descr="Image of "/>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690700" y="3613525"/>
            <a:ext cx="1283325" cy="1450525"/>
          </a:xfrm>
          <a:prstGeom prst="rect">
            <a:avLst/>
          </a:prstGeom>
          <a:noFill/>
          <a:ln w="9525" cap="flat" cmpd="sng">
            <a:solidFill>
              <a:srgbClr val="FF0000"/>
            </a:solidFill>
            <a:prstDash val="solid"/>
            <a:round/>
            <a:headEnd type="none" w="sm" len="sm"/>
            <a:tailEnd type="none" w="sm" len="sm"/>
          </a:ln>
        </p:spPr>
      </p:pic>
      <p:sp>
        <p:nvSpPr>
          <p:cNvPr id="126" name="Google Shape;126;p20"/>
          <p:cNvSpPr txBox="1"/>
          <p:nvPr/>
        </p:nvSpPr>
        <p:spPr>
          <a:xfrm>
            <a:off x="4612275" y="3867775"/>
            <a:ext cx="297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is trying to prove that they have achieved AGI for legal reasons.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They have a contract with Microsoft which changes the terms why they achieve AGI.</a:t>
            </a:r>
            <a:endParaRPr sz="1200">
              <a:solidFill>
                <a:schemeClr val="dk1"/>
              </a:solidFill>
              <a:latin typeface="Calibri"/>
              <a:ea typeface="Calibri"/>
              <a:cs typeface="Calibri"/>
              <a:sym typeface="Calibri"/>
            </a:endParaRPr>
          </a:p>
        </p:txBody>
      </p:sp>
      <p:pic>
        <p:nvPicPr>
          <p:cNvPr id="127" name="Google Shape;127;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202951" y="4727785"/>
            <a:ext cx="2137864" cy="304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p:nvPr/>
        </p:nvSpPr>
        <p:spPr>
          <a:xfrm>
            <a:off x="55075" y="-23450"/>
            <a:ext cx="446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Add reasoning to ANY Smaller model </a:t>
            </a:r>
            <a:endParaRPr sz="2000" b="1">
              <a:solidFill>
                <a:schemeClr val="dk1"/>
              </a:solidFill>
              <a:latin typeface="Calibri"/>
              <a:ea typeface="Calibri"/>
              <a:cs typeface="Calibri"/>
              <a:sym typeface="Calibri"/>
            </a:endParaRPr>
          </a:p>
        </p:txBody>
      </p:sp>
      <p:sp>
        <p:nvSpPr>
          <p:cNvPr id="133" name="Google Shape;133;p21"/>
          <p:cNvSpPr txBox="1"/>
          <p:nvPr/>
        </p:nvSpPr>
        <p:spPr>
          <a:xfrm>
            <a:off x="55075" y="455350"/>
            <a:ext cx="541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Add reasoning to ANY Smaller model with DeepSeek Thinking</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https://www.youtube.com/watch?v=2PPamsADjJA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Mervin Praison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Idea: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Copy the reasoning steps from Deep Seek response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Paste them into a prompt for a small model (as an example for 1-shot answering)</a:t>
            </a:r>
            <a:endParaRPr sz="1200">
              <a:solidFill>
                <a:schemeClr val="dk1"/>
              </a:solidFill>
              <a:latin typeface="Calibri"/>
              <a:ea typeface="Calibri"/>
              <a:cs typeface="Calibri"/>
              <a:sym typeface="Calibri"/>
            </a:endParaRPr>
          </a:p>
        </p:txBody>
      </p:sp>
      <p:pic>
        <p:nvPicPr>
          <p:cNvPr id="134" name="Google Shape;13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3869" y="2450019"/>
            <a:ext cx="4745216" cy="2626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55075" y="-23450"/>
            <a:ext cx="360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0" name="Google Shape;140;p22"/>
          <p:cNvSpPr txBox="1"/>
          <p:nvPr/>
        </p:nvSpPr>
        <p:spPr>
          <a:xfrm>
            <a:off x="55075" y="2277550"/>
            <a:ext cx="444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Cline 3.2 is an AI-powered coding assistant </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Developed by a team led by Saoud Rizwan (UK)</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source (Apache 2.0)</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Cline works right in your IDE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Can create and edit files, execute commands, using the browser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Plan/Act mode, can use different models via API, can utilize models provided by other VS Code extensions, such as GitHub Copilot.</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Can understand and analyze your code; can generate code that is both accurate and efficient; can learn from your feedback</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https://github.com/cline/cline</a:t>
            </a:r>
            <a:endParaRPr sz="1200">
              <a:solidFill>
                <a:schemeClr val="dk1"/>
              </a:solidFill>
              <a:latin typeface="Calibri"/>
              <a:ea typeface="Calibri"/>
              <a:cs typeface="Calibri"/>
              <a:sym typeface="Calibri"/>
            </a:endParaRPr>
          </a:p>
        </p:txBody>
      </p:sp>
      <p:pic>
        <p:nvPicPr>
          <p:cNvPr id="141" name="Google Shape;14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3050" y="422925"/>
            <a:ext cx="4425510" cy="2882475"/>
          </a:xfrm>
          <a:prstGeom prst="rect">
            <a:avLst/>
          </a:prstGeom>
          <a:noFill/>
          <a:ln w="9525" cap="flat" cmpd="sng">
            <a:solidFill>
              <a:srgbClr val="FF0000"/>
            </a:solidFill>
            <a:prstDash val="solid"/>
            <a:round/>
            <a:headEnd type="none" w="sm" len="sm"/>
            <a:tailEnd type="none" w="sm" len="sm"/>
          </a:ln>
        </p:spPr>
      </p:pic>
      <p:sp>
        <p:nvSpPr>
          <p:cNvPr id="142" name="Google Shape;142;p22"/>
          <p:cNvSpPr txBox="1"/>
          <p:nvPr/>
        </p:nvSpPr>
        <p:spPr>
          <a:xfrm>
            <a:off x="4631450" y="95600"/>
            <a:ext cx="4448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 and o1-mini</a:t>
            </a:r>
            <a:endParaRPr sz="900" b="1">
              <a:solidFill>
                <a:srgbClr val="FF0000"/>
              </a:solidFill>
              <a:latin typeface="Calibri"/>
              <a:ea typeface="Calibri"/>
              <a:cs typeface="Calibri"/>
              <a:sym typeface="Calibri"/>
            </a:endParaRPr>
          </a:p>
        </p:txBody>
      </p:sp>
      <p:sp>
        <p:nvSpPr>
          <p:cNvPr id="143" name="Google Shape;143;p22"/>
          <p:cNvSpPr txBox="1"/>
          <p:nvPr/>
        </p:nvSpPr>
        <p:spPr>
          <a:xfrm>
            <a:off x="55075" y="357550"/>
            <a:ext cx="444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 Deloitte report: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74% of enterprises using GenAI are exceeding ROI expectations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IT, cybersecurity, and customer service leading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Despite adoption growth, challenges like data governance and compliance persist. Only 40% of employees have access to AI tools, signaling the need for cultural shifts. Looking ahead, 78% of businesses plan to increase AI investments, eyeing agentic AI to transform entire processes instead of isolated tasks.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https://www2.deloitte.com/us/en/pages/consulting/articles/state-of-generative-ai-in-enterprise.html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4" name="Google Shape;144;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31442" y="3429625"/>
            <a:ext cx="3317783" cy="1463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23450"/>
            <a:ext cx="182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50" name="Google Shape;150;p23"/>
          <p:cNvSpPr txBox="1"/>
          <p:nvPr/>
        </p:nvSpPr>
        <p:spPr>
          <a:xfrm>
            <a:off x="43550" y="364850"/>
            <a:ext cx="3622200" cy="405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DeepMind's Mind Evolution</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"Evolving Deeper LLM Thinking"</a:t>
            </a:r>
            <a:r>
              <a:rPr lang="en" sz="1000">
                <a:latin typeface="Calibri"/>
                <a:ea typeface="Calibri"/>
                <a:cs typeface="Calibri"/>
                <a:sym typeface="Calibri"/>
              </a:rPr>
              <a:t> </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https://arxiv.org/abs/2501.09891</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Evolutionary Search</a:t>
            </a:r>
            <a:r>
              <a:rPr lang="en" sz="1200">
                <a:solidFill>
                  <a:schemeClr val="dk1"/>
                </a:solidFill>
                <a:latin typeface="Calibri"/>
                <a:ea typeface="Calibri"/>
                <a:cs typeface="Calibri"/>
                <a:sym typeface="Calibri"/>
              </a:rPr>
              <a:t> - uses genetic algorithm where the LLM generates, recombines, and refines candidate solutions based on feedback from an evaluator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Global Refinement</a:t>
            </a:r>
            <a:r>
              <a:rPr lang="en" sz="1200">
                <a:solidFill>
                  <a:schemeClr val="dk1"/>
                </a:solidFill>
                <a:latin typeface="Calibri"/>
                <a:ea typeface="Calibri"/>
                <a:cs typeface="Calibri"/>
                <a:sym typeface="Calibri"/>
              </a:rPr>
              <a:t> - Mind Evolution refines complete solutions, not step-by-step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Parallelization</a:t>
            </a:r>
            <a:r>
              <a:rPr lang="en" sz="1200">
                <a:solidFill>
                  <a:schemeClr val="dk1"/>
                </a:solidFill>
                <a:latin typeface="Calibri"/>
                <a:ea typeface="Calibri"/>
                <a:cs typeface="Calibri"/>
                <a:sym typeface="Calibri"/>
              </a:rPr>
              <a:t> - the process can be easily parallelized to speed up exploration of the solution space. Significant Performance Improvement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No Formal Solver Required</a:t>
            </a:r>
            <a:r>
              <a:rPr lang="en" sz="1200">
                <a:solidFill>
                  <a:schemeClr val="dk1"/>
                </a:solidFill>
                <a:latin typeface="Calibri"/>
                <a:ea typeface="Calibri"/>
                <a:cs typeface="Calibri"/>
                <a:sym typeface="Calibri"/>
              </a:rPr>
              <a:t>: Mind Evolution avoids the need for a formal solver or predefined rules, making it applicable to a wider range of problems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The LLM generates an initial set of candidate solutions.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An evaluator assesses the quality of each solution.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LLM recombines and refines the most promising solutions based on the evaluator's feedback.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Steps 2 and 3 are repeated for several generations, with the population evolving towards better solutions</a:t>
            </a:r>
            <a:endParaRPr sz="1200">
              <a:solidFill>
                <a:schemeClr val="dk1"/>
              </a:solidFill>
              <a:latin typeface="Calibri"/>
              <a:ea typeface="Calibri"/>
              <a:cs typeface="Calibri"/>
              <a:sym typeface="Calibri"/>
            </a:endParaRPr>
          </a:p>
        </p:txBody>
      </p:sp>
      <p:pic>
        <p:nvPicPr>
          <p:cNvPr id="151" name="Google Shape;15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607700" y="3931825"/>
            <a:ext cx="2333799" cy="1090549"/>
          </a:xfrm>
          <a:prstGeom prst="rect">
            <a:avLst/>
          </a:prstGeom>
          <a:noFill/>
          <a:ln w="9525" cap="flat" cmpd="sng">
            <a:solidFill>
              <a:srgbClr val="FF0000"/>
            </a:solidFill>
            <a:prstDash val="solid"/>
            <a:round/>
            <a:headEnd type="none" w="sm" len="sm"/>
            <a:tailEnd type="none" w="sm" len="sm"/>
          </a:ln>
        </p:spPr>
      </p:pic>
      <p:sp>
        <p:nvSpPr>
          <p:cNvPr id="152" name="Google Shape;152;p23"/>
          <p:cNvSpPr txBox="1"/>
          <p:nvPr/>
        </p:nvSpPr>
        <p:spPr>
          <a:xfrm>
            <a:off x="3893275" y="485950"/>
            <a:ext cx="5114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"Citations"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https://www.anthropic.com/news/introducing-citations-api</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Citations - a new API feature that lets Claude ground its answers in source documents.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Claude can now </a:t>
            </a:r>
            <a:r>
              <a:rPr lang="en" sz="1200" b="1">
                <a:solidFill>
                  <a:srgbClr val="3C78D8"/>
                </a:solidFill>
                <a:latin typeface="Calibri"/>
                <a:ea typeface="Calibri"/>
                <a:cs typeface="Calibri"/>
                <a:sym typeface="Calibri"/>
              </a:rPr>
              <a:t>provide detailed references to the exact sentences and passages it uses to generate responses</a:t>
            </a:r>
            <a:r>
              <a:rPr lang="en" sz="1200">
                <a:solidFill>
                  <a:schemeClr val="dk1"/>
                </a:solidFill>
                <a:latin typeface="Calibri"/>
                <a:ea typeface="Calibri"/>
                <a:cs typeface="Calibri"/>
                <a:sym typeface="Calibri"/>
              </a:rPr>
              <a:t>, leading to more verifiable, trustworthy outputs.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Citations is generally available on the Anthropic API and Google Cloud’s Vertex AI.</a:t>
            </a:r>
            <a:endParaRPr sz="1200">
              <a:solidFill>
                <a:schemeClr val="dk1"/>
              </a:solidFill>
              <a:latin typeface="Calibri"/>
              <a:ea typeface="Calibri"/>
              <a:cs typeface="Calibri"/>
              <a:sym typeface="Calibri"/>
            </a:endParaRPr>
          </a:p>
        </p:txBody>
      </p:sp>
      <p:pic>
        <p:nvPicPr>
          <p:cNvPr id="153" name="Google Shape;15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44350" y="1909625"/>
            <a:ext cx="2263624" cy="1838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4076</Words>
  <Application>Microsoft Macintosh PowerPoint</Application>
  <PresentationFormat>On-screen Show (16:9)</PresentationFormat>
  <Paragraphs>360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Victor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2025-01-24T18:58:26Z</dcterms:modified>
</cp:coreProperties>
</file>