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68" r:id="rId2"/>
    <p:sldId id="256" r:id="rId3"/>
    <p:sldId id="257" r:id="rId4"/>
    <p:sldId id="258" r:id="rId5"/>
    <p:sldId id="259" r:id="rId6"/>
    <p:sldId id="260" r:id="rId7"/>
    <p:sldId id="261" r:id="rId8"/>
    <p:sldId id="262" r:id="rId9"/>
    <p:sldId id="263" r:id="rId10"/>
    <p:sldId id="264" r:id="rId11"/>
    <p:sldId id="265" r:id="rId12"/>
    <p:sldId id="266" r:id="rId13"/>
    <p:sldId id="267"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5c89248b6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g35c89248b60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3664e58ba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3664e58bad_0_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3664e58ba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3664e58bad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3664e58ba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33664e58bad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3664e58ba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3664e58bad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5c697a59d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g35c697a59d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c89248b6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5c89248b60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3664e58ba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33664e58bad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3664e58ba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3664e58bad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5e98b5434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5e98b5434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e98b5434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g35e98b5434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3664e58ba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3664e58bad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3664e58bad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33664e58bad_0_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ecraft.a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huggingface.co/nvidia/AceReason-Nemotron-14B"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huggingface.co/nvidia/Llama-3.1-Nemotron-Nano-4B-v1.1"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hyperlink" Target="https://www.youtube.com/shorts/QSnMDjYMe6U" TargetMode="External"/><Relationship Id="rId7"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hyperlink" Target="https://www.youtube.com/shorts/4KYpzXwCB74" TargetMode="External"/><Relationship Id="rId10" Type="http://schemas.openxmlformats.org/officeDocument/2006/relationships/image" Target="../media/image17.jpeg"/><Relationship Id="rId4" Type="http://schemas.openxmlformats.org/officeDocument/2006/relationships/hyperlink" Target="https://www.youtube.com/shorts/6TqQNeEq24Y" TargetMode="External"/><Relationship Id="rId9" Type="http://schemas.openxmlformats.org/officeDocument/2006/relationships/image" Target="../media/image16.jpeg"/></Relationships>
</file>

<file path=ppt/slides/_rels/slide16.xml.rels><?xml version="1.0" encoding="UTF-8" standalone="yes"?>
<Relationships xmlns="http://schemas.openxmlformats.org/package/2006/relationships"><Relationship Id="rId8" Type="http://schemas.openxmlformats.org/officeDocument/2006/relationships/hyperlink" Target="https://legacy.lmarena.ai" TargetMode="External"/><Relationship Id="rId13" Type="http://schemas.openxmlformats.org/officeDocument/2006/relationships/hyperlink" Target="https://huggingface.co/open-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artificialanalysis.ai/leaderboards/models" TargetMode="External"/><Relationship Id="rId17" Type="http://schemas.openxmlformats.org/officeDocument/2006/relationships/image" Target="../media/image19.png"/><Relationship Id="rId2" Type="http://schemas.openxmlformats.org/officeDocument/2006/relationships/notesSlide" Target="../notesSlides/notesSlide16.xml"/><Relationship Id="rId16"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www.stack-ai.com/llm-leaderboard" TargetMode="External"/><Relationship Id="rId5" Type="http://schemas.openxmlformats.org/officeDocument/2006/relationships/hyperlink" Target="https://lmarena.ai/?leaderboard" TargetMode="External"/><Relationship Id="rId15" Type="http://schemas.openxmlformats.org/officeDocument/2006/relationships/hyperlink" Target="https://virtualizationreview.com/articles/2025/04/29/ais-heavy-hitters-best-models-for-every-task.aspx" TargetMode="External"/><Relationship Id="rId10" Type="http://schemas.openxmlformats.org/officeDocument/2006/relationships/hyperlink" Target="https://llmworld.net/llm_leaderboards/" TargetMode="External"/><Relationship Id="rId4" Type="http://schemas.openxmlformats.org/officeDocument/2006/relationships/hyperlink" Target="https://chat.lmsys.org/?leaderboard" TargetMode="External"/><Relationship Id="rId9" Type="http://schemas.openxmlformats.org/officeDocument/2006/relationships/hyperlink" Target="https://web.lmarena.ai/leaderboard" TargetMode="External"/><Relationship Id="rId14" Type="http://schemas.openxmlformats.org/officeDocument/2006/relationships/hyperlink" Target="https://www.vellum.ai/llm-leaderboard"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hyperlink" Target="https://pages.dataiku.com/global-ai-confessions-report"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fortune.com/2025/05/25/ai-entry-level-jobs-gen-z-careers-young-workers-linkedi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techcrunch.com/2025/05/22/anthropic-ceo-claims-ai-models-hallucinate-less-than-humans/" TargetMode="Externa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hyperlink" Target="https://openai.com/index/introducing-stargate-uae/"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www.swissinfo.ch/eng/swiss-ai/ubs-deploys-ai-analyst-clones/89349363" TargetMode="External"/><Relationship Id="rId4" Type="http://schemas.openxmlformats.org/officeDocument/2006/relationships/hyperlink" Target="https://www.synthesia.i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8g7a0IWKDR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venturebeat.com/ai/googles-world-model-bet-building-the-ai-operating-layer-before-microsoft-captures-the-ui/"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hyperlink" Target="https://openai.com/index/o3-o4-mini-system-card-addendum-operator-o3/" TargetMode="External"/><Relationship Id="rId7" Type="http://schemas.openxmlformats.org/officeDocument/2006/relationships/hyperlink" Target="https://arxiv.org/abs/2505.1577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github.com/BeastyZ/ConvSearch-R1" TargetMode="External"/><Relationship Id="rId5" Type="http://schemas.openxmlformats.org/officeDocument/2006/relationships/hyperlink" Target="https://www.notebookcheck.net/Oracle-signs-40-billion-deal-for-400-000-Nvidia-GB200-chips-to-power-OpenAI-s-Texas-super-hub.1023913.0.html" TargetMode="External"/><Relationship Id="rId4" Type="http://schemas.openxmlformats.org/officeDocument/2006/relationships/hyperlink" Target="https://neurosciencenews.com/ai-llm-emotional-iq-2911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reuters.com/world/china/nvidia-launch-cheaper-blackwell-ai-chip-china-after-us-export-curbs-sources-say-2025-05-24/"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https://ai.azure.com/explore/models/leaderboard" TargetMode="External"/><Relationship Id="rId4" Type="http://schemas.openxmlformats.org/officeDocument/2006/relationships/hyperlink" Target="https://github.blog/news-insights/product-news/github-copilot-meet-the-new-coding-ag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p:nvPr/>
        </p:nvSpPr>
        <p:spPr>
          <a:xfrm>
            <a:off x="78651" y="1058731"/>
            <a:ext cx="4420200" cy="174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AI Summit - May 22</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models hallucinate less than humans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Voice mode for Claude mobile apps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UAE provides ChatGPT-Plus to all its citizens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UBS using AI Avatars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ByteDance's Seed 1.5VL model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Tencent's Han Yuan Image 2.0</a:t>
            </a:r>
            <a:endParaRPr sz="1600" b="1">
              <a:solidFill>
                <a:srgbClr val="3C78D8"/>
              </a:solidFill>
              <a:latin typeface="Calibri"/>
              <a:ea typeface="Calibri"/>
              <a:cs typeface="Calibri"/>
              <a:sym typeface="Calibri"/>
            </a:endParaRPr>
          </a:p>
        </p:txBody>
      </p:sp>
      <p:sp>
        <p:nvSpPr>
          <p:cNvPr id="159" name="Google Shape;159;p27"/>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a:t>
            </a:r>
            <a:r>
              <a:rPr lang="en" sz="2200" b="1">
                <a:solidFill>
                  <a:srgbClr val="3C78D8"/>
                </a:solidFill>
                <a:latin typeface="Calibri"/>
                <a:ea typeface="Calibri"/>
                <a:cs typeface="Calibri"/>
                <a:sym typeface="Calibri"/>
              </a:rPr>
              <a:t>30</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160" name="Google Shape;160;p27"/>
          <p:cNvSpPr txBox="1"/>
          <p:nvPr/>
        </p:nvSpPr>
        <p:spPr>
          <a:xfrm>
            <a:off x="4576975" y="4337708"/>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Crowd-sourced "Arena" Leaderboard</a:t>
            </a:r>
            <a:endParaRPr sz="1600" b="1" i="0" u="none" strike="noStrike" cap="none">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a:t>
            </a:r>
            <a:endParaRPr sz="1600" b="1" i="0" u="none" strike="noStrike" cap="none">
              <a:solidFill>
                <a:srgbClr val="3C78D8"/>
              </a:solidFill>
              <a:latin typeface="Calibri"/>
              <a:ea typeface="Calibri"/>
              <a:cs typeface="Calibri"/>
              <a:sym typeface="Calibri"/>
            </a:endParaRPr>
          </a:p>
        </p:txBody>
      </p:sp>
      <p:sp>
        <p:nvSpPr>
          <p:cNvPr id="161" name="Google Shape;161;p27"/>
          <p:cNvSpPr txBox="1"/>
          <p:nvPr/>
        </p:nvSpPr>
        <p:spPr>
          <a:xfrm>
            <a:off x="78651" y="2897299"/>
            <a:ext cx="4420200" cy="1988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Sergey Brin Interview</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x50 more tokens than a year ago</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Why Google's AI model is named "Gemini"?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Why Anthropic LLM is named "Claude"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Operator agent to use o3</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Shows Higher Emotional IQ than Humans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Oracle $40 Bln for 400K GPUs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ConvSearch-R1 improves prompts</a:t>
            </a:r>
            <a:endParaRPr sz="1600" b="1">
              <a:solidFill>
                <a:srgbClr val="3C78D8"/>
              </a:solidFill>
              <a:latin typeface="Calibri"/>
              <a:ea typeface="Calibri"/>
              <a:cs typeface="Calibri"/>
              <a:sym typeface="Calibri"/>
            </a:endParaRPr>
          </a:p>
        </p:txBody>
      </p:sp>
      <p:sp>
        <p:nvSpPr>
          <p:cNvPr id="162" name="Google Shape;162;p27"/>
          <p:cNvSpPr txBox="1"/>
          <p:nvPr/>
        </p:nvSpPr>
        <p:spPr>
          <a:xfrm>
            <a:off x="4576975" y="1053095"/>
            <a:ext cx="4502400" cy="27276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cheap Blackwell AI chip for China in June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GitHub Copilot coding agent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Mistral Launches Agents API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 is splitting its AI org into two groups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Recraft V3 model (a.k.a. red_panda)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Nemotron Models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Augmentcode - AI for large, complex codebases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Veo 3 Video Generation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Managing AI Software Development Projects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Autonomous Tractors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endParaRPr sz="1600" b="1">
              <a:solidFill>
                <a:srgbClr val="3C78D8"/>
              </a:solidFill>
              <a:latin typeface="Calibri"/>
              <a:ea typeface="Calibri"/>
              <a:cs typeface="Calibri"/>
              <a:sym typeface="Calibri"/>
            </a:endParaRPr>
          </a:p>
        </p:txBody>
      </p:sp>
      <p:sp>
        <p:nvSpPr>
          <p:cNvPr id="163" name="Google Shape;163;p27"/>
          <p:cNvSpPr txBox="1"/>
          <p:nvPr/>
        </p:nvSpPr>
        <p:spPr>
          <a:xfrm>
            <a:off x="485000" y="292525"/>
            <a:ext cx="2746500" cy="2802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1">
                <a:solidFill>
                  <a:srgbClr val="FF0000"/>
                </a:solidFill>
                <a:latin typeface="Calibri"/>
                <a:ea typeface="Calibri"/>
                <a:cs typeface="Calibri"/>
                <a:sym typeface="Calibri"/>
              </a:rPr>
              <a:t>from AI co-pilot to AI agent</a:t>
            </a:r>
            <a:endParaRPr sz="1700" b="1" i="1" u="none" strike="noStrike" cap="none">
              <a:solidFill>
                <a:srgbClr val="FF0000"/>
              </a:solidFill>
              <a:latin typeface="Calibri"/>
              <a:ea typeface="Calibri"/>
              <a:cs typeface="Calibri"/>
              <a:sym typeface="Calibri"/>
            </a:endParaRPr>
          </a:p>
        </p:txBody>
      </p:sp>
      <p:pic>
        <p:nvPicPr>
          <p:cNvPr id="164" name="Google Shape;164;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848247" y="137777"/>
            <a:ext cx="1231128" cy="81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3"/>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34" name="Google Shape;134;p23"/>
          <p:cNvSpPr txBox="1"/>
          <p:nvPr/>
        </p:nvSpPr>
        <p:spPr>
          <a:xfrm>
            <a:off x="55075" y="493664"/>
            <a:ext cx="44532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Recraft V3 model (a.k.a. red_panda)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Midjourney and DALL·E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Recraft just raised $30 million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https://www.recraft.ai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Nemotron Models</a:t>
            </a:r>
            <a:endParaRPr sz="2000" b="1" i="0" u="none" strike="noStrike" cap="none">
              <a:solidFill>
                <a:schemeClr val="dk1"/>
              </a:solidFill>
              <a:latin typeface="Calibri"/>
              <a:ea typeface="Calibri"/>
              <a:cs typeface="Calibri"/>
              <a:sym typeface="Calibri"/>
            </a:endParaRPr>
          </a:p>
        </p:txBody>
      </p:sp>
      <p:sp>
        <p:nvSpPr>
          <p:cNvPr id="140" name="Google Shape;140;p24"/>
          <p:cNvSpPr txBox="1"/>
          <p:nvPr/>
        </p:nvSpPr>
        <p:spPr>
          <a:xfrm>
            <a:off x="140800" y="578375"/>
            <a:ext cx="5020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Nemotron models</a:t>
            </a:r>
            <a:endParaRPr sz="1200" b="1">
              <a:solidFill>
                <a:srgbClr val="FF0000"/>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Llama-3.1-Nemotron-Nano-4B-v1.1 - 128Ktokens,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Llama-3.1-Nemotron-Nano-8B-v1 - 128Ktokens,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Llama-3.1-Nemotron-70B-Instruct -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Nemotron Feedback-Edit - for enterprise use</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Nemotron UltraLong - ultra long context for enterprise AI agents.</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Nemotron-H-56B-Base-8K - hybrid (Mamba-2, MLP, 10 Attention layers), 8Ktokens</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Nemotron-3 8B - chat &amp; QA</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 253B v1 - outperforms DeepSeek R1 and Llama 4</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 4 340B</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AceReason-Nemotron-14B - math and code reasoning</a:t>
            </a:r>
            <a:endParaRPr sz="1200">
              <a:solidFill>
                <a:schemeClr val="dk1"/>
              </a:solidFill>
              <a:latin typeface="Calibri"/>
              <a:ea typeface="Calibri"/>
              <a:cs typeface="Calibri"/>
              <a:sym typeface="Calibri"/>
            </a:endParaRPr>
          </a:p>
          <a:p>
            <a:pPr marL="40005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AceReason-Nemotron-7B - similar to 14B version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https://huggingface.co/nvidia/AceReason-Nemotron-14B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https://huggingface.co/nvidia/Llama-3.1-Nemotron-Nano-4B-v1.1</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1" name="Google Shape;141;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277975" y="578375"/>
            <a:ext cx="3677900" cy="206948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Augmentcode - coding assistant</a:t>
            </a:r>
            <a:endParaRPr sz="2000" b="1" i="0" u="none" strike="noStrike" cap="none">
              <a:solidFill>
                <a:schemeClr val="dk1"/>
              </a:solidFill>
              <a:latin typeface="Calibri"/>
              <a:ea typeface="Calibri"/>
              <a:cs typeface="Calibri"/>
              <a:sym typeface="Calibri"/>
            </a:endParaRPr>
          </a:p>
        </p:txBody>
      </p:sp>
      <p:sp>
        <p:nvSpPr>
          <p:cNvPr id="147" name="Google Shape;147;p25"/>
          <p:cNvSpPr txBox="1"/>
          <p:nvPr/>
        </p:nvSpPr>
        <p:spPr>
          <a:xfrm>
            <a:off x="140800" y="578375"/>
            <a:ext cx="5020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Augmentcode - AI for large, complex codebases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 Engine - analyze and understand an entire codebase in real time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Memory Persistence - remembers past interactions and code patterns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Support (can use screenshots or Figma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GitHub, Jira, Confluence, Notion, Linear, Slack, and major IDEs like VS Code and JetBrains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Runs terminal commands, (e.g., `npm install`, `run dev`), manage Git operations, and even operate in an "Auto Mode" for streamlined, autonomous task completion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Enabling collective problem-solving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Training on Customer Code, Enterprise-Grade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Accelerated Development, Faster Onboarding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Mission is to augment, not replace, human developers</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Veo 3 Video Generation</a:t>
            </a:r>
            <a:endParaRPr sz="2000" b="1" i="0" u="none" strike="noStrike" cap="none">
              <a:solidFill>
                <a:schemeClr val="dk1"/>
              </a:solidFill>
              <a:latin typeface="Calibri"/>
              <a:ea typeface="Calibri"/>
              <a:cs typeface="Calibri"/>
              <a:sym typeface="Calibri"/>
            </a:endParaRPr>
          </a:p>
        </p:txBody>
      </p:sp>
      <p:sp>
        <p:nvSpPr>
          <p:cNvPr id="153" name="Google Shape;153;p26"/>
          <p:cNvSpPr txBox="1"/>
          <p:nvPr/>
        </p:nvSpPr>
        <p:spPr>
          <a:xfrm>
            <a:off x="140800" y="578375"/>
            <a:ext cx="44532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Veo 3 - advanced AI video generation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announced at Google I/O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High-Quality, Realistic Video (up to 4K), photorealistic, consistent characters, believable motion, mimic real-world physics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 3 can generate synchronized audio including dialogue, ambient sounds, sound effects, and background music directly alongside video content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great at understanding and interpreting complex nuanced prompts and image prompts. Can translate detailed scene descriptions, character actions, and narrative elements into dynamic, coherent video sequences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upload reference images to maintain character consistency and control artistic style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Camera Controls (pans, zooms, angle changes) and flexible motion control of objects and characters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editing (adding or removing objects in a scene, generating seamless transitions between frames, and ensuring smooth continuity throughout a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 3 powers Google's new Flow filmmaking tool, currently available only in the US, access through the Gemini app and Flow platform, requiring a Gemini Ultra subscription ($250/mo), or via Google’s Vertex AI platform for Enterprise</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p:nvPr/>
        </p:nvSpPr>
        <p:spPr>
          <a:xfrm>
            <a:off x="55075" y="52750"/>
            <a:ext cx="44208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Managing AI Software Development Projects</a:t>
            </a:r>
            <a:endParaRPr sz="1800" b="1" i="0" u="none" strike="noStrike" cap="none">
              <a:solidFill>
                <a:schemeClr val="dk1"/>
              </a:solidFill>
              <a:latin typeface="Calibri"/>
              <a:ea typeface="Calibri"/>
              <a:cs typeface="Calibri"/>
              <a:sym typeface="Calibri"/>
            </a:endParaRPr>
          </a:p>
        </p:txBody>
      </p:sp>
      <p:sp>
        <p:nvSpPr>
          <p:cNvPr id="170" name="Google Shape;170;p28"/>
          <p:cNvSpPr txBox="1"/>
          <p:nvPr/>
        </p:nvSpPr>
        <p:spPr>
          <a:xfrm>
            <a:off x="140800" y="578375"/>
            <a:ext cx="4453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xxxx</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9"/>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Tractors</a:t>
            </a:r>
            <a:endParaRPr sz="2000" b="1" i="0" u="none" strike="noStrike" cap="none">
              <a:solidFill>
                <a:schemeClr val="dk1"/>
              </a:solidFill>
              <a:latin typeface="Calibri"/>
              <a:ea typeface="Calibri"/>
              <a:cs typeface="Calibri"/>
              <a:sym typeface="Calibri"/>
            </a:endParaRPr>
          </a:p>
        </p:txBody>
      </p:sp>
      <p:sp>
        <p:nvSpPr>
          <p:cNvPr id="176" name="Google Shape;176;p29"/>
          <p:cNvSpPr txBox="1"/>
          <p:nvPr/>
        </p:nvSpPr>
        <p:spPr>
          <a:xfrm>
            <a:off x="55075" y="438850"/>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Driverless tractors - using AI, 5G, GPS navigation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https://www.youtube.com/shorts/QSnMDjYMe6U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https://www.youtube.com/shorts/6TqQNeEq24Y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https://www.youtube.com/shorts/4KYpzXwCB74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7" name="Google Shape;177;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3070775"/>
            <a:ext cx="2092524" cy="1570704"/>
          </a:xfrm>
          <a:prstGeom prst="rect">
            <a:avLst/>
          </a:prstGeom>
          <a:noFill/>
          <a:ln w="9525" cap="flat" cmpd="sng">
            <a:solidFill>
              <a:srgbClr val="FF0000"/>
            </a:solidFill>
            <a:prstDash val="solid"/>
            <a:round/>
            <a:headEnd type="none" w="sm" len="sm"/>
            <a:tailEnd type="none" w="sm" len="sm"/>
          </a:ln>
        </p:spPr>
      </p:pic>
      <p:pic>
        <p:nvPicPr>
          <p:cNvPr id="178" name="Google Shape;178;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1616050"/>
            <a:ext cx="2092524" cy="1395028"/>
          </a:xfrm>
          <a:prstGeom prst="rect">
            <a:avLst/>
          </a:prstGeom>
          <a:noFill/>
          <a:ln w="9525" cap="flat" cmpd="sng">
            <a:solidFill>
              <a:srgbClr val="FF0000"/>
            </a:solidFill>
            <a:prstDash val="solid"/>
            <a:round/>
            <a:headEnd type="none" w="sm" len="sm"/>
            <a:tailEnd type="none" w="sm" len="sm"/>
          </a:ln>
        </p:spPr>
      </p:pic>
      <p:pic>
        <p:nvPicPr>
          <p:cNvPr id="179" name="Google Shape;179;p2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201175" y="1616050"/>
            <a:ext cx="2479242" cy="1395025"/>
          </a:xfrm>
          <a:prstGeom prst="rect">
            <a:avLst/>
          </a:prstGeom>
          <a:noFill/>
          <a:ln w="9525" cap="flat" cmpd="sng">
            <a:solidFill>
              <a:srgbClr val="FF0000"/>
            </a:solidFill>
            <a:prstDash val="solid"/>
            <a:round/>
            <a:headEnd type="none" w="sm" len="sm"/>
            <a:tailEnd type="none" w="sm" len="sm"/>
          </a:ln>
        </p:spPr>
      </p:pic>
      <p:pic>
        <p:nvPicPr>
          <p:cNvPr id="180" name="Google Shape;180;p29"/>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201175" y="3070775"/>
            <a:ext cx="2479251" cy="2005179"/>
          </a:xfrm>
          <a:prstGeom prst="rect">
            <a:avLst/>
          </a:prstGeom>
          <a:noFill/>
          <a:ln w="9525" cap="flat" cmpd="sng">
            <a:solidFill>
              <a:srgbClr val="FF0000"/>
            </a:solidFill>
            <a:prstDash val="solid"/>
            <a:round/>
            <a:headEnd type="none" w="sm" len="sm"/>
            <a:tailEnd type="none" w="sm" len="sm"/>
          </a:ln>
        </p:spPr>
      </p:pic>
      <p:pic>
        <p:nvPicPr>
          <p:cNvPr id="181" name="Google Shape;181;p2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733997" y="1616050"/>
            <a:ext cx="2479251" cy="138992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87" name="Google Shape;187;p30"/>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88" name="Google Shape;188;p30"/>
          <p:cNvSpPr txBox="1"/>
          <p:nvPr/>
        </p:nvSpPr>
        <p:spPr>
          <a:xfrm>
            <a:off x="6510550" y="904050"/>
            <a:ext cx="2428500" cy="7110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9" name="Google Shape;189;p30"/>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190" name="Google Shape;190;p30"/>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243</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2,945,410</a:t>
            </a:r>
            <a:endParaRPr sz="1100">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2025-05-22</a:t>
            </a:r>
            <a:endParaRPr sz="1100" b="0" i="0" u="none" strike="noStrike" cap="none">
              <a:solidFill>
                <a:srgbClr val="1F2937"/>
              </a:solidFill>
              <a:highlight>
                <a:schemeClr val="lt1"/>
              </a:highlight>
              <a:latin typeface="Calibri"/>
              <a:ea typeface="Calibri"/>
              <a:cs typeface="Calibri"/>
              <a:sym typeface="Calibri"/>
            </a:endParaRPr>
          </a:p>
        </p:txBody>
      </p:sp>
      <p:sp>
        <p:nvSpPr>
          <p:cNvPr id="191" name="Google Shape;191;p30"/>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192" name="Google Shape;192;p30"/>
          <p:cNvSpPr txBox="1"/>
          <p:nvPr/>
        </p:nvSpPr>
        <p:spPr>
          <a:xfrm>
            <a:off x="47284" y="25594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93" name="Google Shape;193;p30"/>
          <p:cNvSpPr/>
          <p:nvPr/>
        </p:nvSpPr>
        <p:spPr>
          <a:xfrm>
            <a:off x="344428" y="17801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0"/>
          <p:cNvSpPr/>
          <p:nvPr/>
        </p:nvSpPr>
        <p:spPr>
          <a:xfrm>
            <a:off x="346124" y="375696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0"/>
          <p:cNvSpPr/>
          <p:nvPr/>
        </p:nvSpPr>
        <p:spPr>
          <a:xfrm>
            <a:off x="3626517" y="472286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30"/>
          <p:cNvSpPr/>
          <p:nvPr/>
        </p:nvSpPr>
        <p:spPr>
          <a:xfrm>
            <a:off x="3618972" y="297459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Google Shape;197;p30"/>
          <p:cNvSpPr txBox="1"/>
          <p:nvPr/>
        </p:nvSpPr>
        <p:spPr>
          <a:xfrm>
            <a:off x="3317667" y="256517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98" name="Google Shape;198;p30"/>
          <p:cNvSpPr/>
          <p:nvPr/>
        </p:nvSpPr>
        <p:spPr>
          <a:xfrm>
            <a:off x="3618124" y="257646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0"/>
          <p:cNvSpPr/>
          <p:nvPr/>
        </p:nvSpPr>
        <p:spPr>
          <a:xfrm>
            <a:off x="3620334" y="41551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0"/>
          <p:cNvSpPr txBox="1"/>
          <p:nvPr/>
        </p:nvSpPr>
        <p:spPr>
          <a:xfrm>
            <a:off x="185813" y="47399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01" name="Google Shape;201;p30"/>
          <p:cNvSpPr txBox="1"/>
          <p:nvPr/>
        </p:nvSpPr>
        <p:spPr>
          <a:xfrm flipH="1">
            <a:off x="276927" y="197618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02" name="Google Shape;202;p30"/>
          <p:cNvSpPr txBox="1"/>
          <p:nvPr/>
        </p:nvSpPr>
        <p:spPr>
          <a:xfrm flipH="1">
            <a:off x="3549103" y="177845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03" name="Google Shape;203;p30"/>
          <p:cNvSpPr/>
          <p:nvPr/>
        </p:nvSpPr>
        <p:spPr>
          <a:xfrm>
            <a:off x="3619870" y="37468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0"/>
          <p:cNvSpPr/>
          <p:nvPr/>
        </p:nvSpPr>
        <p:spPr>
          <a:xfrm>
            <a:off x="346490" y="13917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30"/>
          <p:cNvSpPr/>
          <p:nvPr/>
        </p:nvSpPr>
        <p:spPr>
          <a:xfrm>
            <a:off x="347524" y="119686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30"/>
          <p:cNvSpPr/>
          <p:nvPr/>
        </p:nvSpPr>
        <p:spPr>
          <a:xfrm>
            <a:off x="3614221" y="19778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0"/>
          <p:cNvSpPr/>
          <p:nvPr/>
        </p:nvSpPr>
        <p:spPr>
          <a:xfrm>
            <a:off x="347049" y="15780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0"/>
          <p:cNvSpPr txBox="1"/>
          <p:nvPr/>
        </p:nvSpPr>
        <p:spPr>
          <a:xfrm>
            <a:off x="55681" y="314052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09" name="Google Shape;209;p30"/>
          <p:cNvSpPr/>
          <p:nvPr/>
        </p:nvSpPr>
        <p:spPr>
          <a:xfrm>
            <a:off x="346550" y="314891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30"/>
          <p:cNvSpPr/>
          <p:nvPr/>
        </p:nvSpPr>
        <p:spPr>
          <a:xfrm>
            <a:off x="346550" y="25667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30"/>
          <p:cNvSpPr/>
          <p:nvPr/>
        </p:nvSpPr>
        <p:spPr>
          <a:xfrm>
            <a:off x="3626517" y="49337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0"/>
          <p:cNvSpPr/>
          <p:nvPr/>
        </p:nvSpPr>
        <p:spPr>
          <a:xfrm>
            <a:off x="3618072" y="121637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0"/>
          <p:cNvSpPr/>
          <p:nvPr/>
        </p:nvSpPr>
        <p:spPr>
          <a:xfrm>
            <a:off x="346499" y="21801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0"/>
          <p:cNvSpPr/>
          <p:nvPr/>
        </p:nvSpPr>
        <p:spPr>
          <a:xfrm>
            <a:off x="344412" y="355150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0"/>
          <p:cNvSpPr/>
          <p:nvPr/>
        </p:nvSpPr>
        <p:spPr>
          <a:xfrm>
            <a:off x="3618124" y="157846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6" name="Google Shape;216;p30"/>
          <p:cNvSpPr/>
          <p:nvPr/>
        </p:nvSpPr>
        <p:spPr>
          <a:xfrm>
            <a:off x="3618072" y="218004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30"/>
          <p:cNvSpPr/>
          <p:nvPr/>
        </p:nvSpPr>
        <p:spPr>
          <a:xfrm>
            <a:off x="3621462" y="275360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0"/>
          <p:cNvSpPr txBox="1"/>
          <p:nvPr/>
        </p:nvSpPr>
        <p:spPr>
          <a:xfrm>
            <a:off x="6510549" y="2884326"/>
            <a:ext cx="2582700" cy="2204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Web Leaderboard</a:t>
            </a:r>
            <a:br>
              <a:rPr lang="en" sz="11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9"/>
              </a:rPr>
              <a:t>https://web.lmarena.ai/leaderboard</a:t>
            </a:r>
            <a:r>
              <a:rPr lang="en" sz="900" b="0" i="0" u="none" strike="noStrike" cap="none">
                <a:solidFill>
                  <a:schemeClr val="dk1"/>
                </a:solidFill>
                <a:latin typeface="Calibri"/>
                <a:ea typeface="Calibri"/>
                <a:cs typeface="Calibri"/>
                <a:sym typeface="Calibri"/>
              </a:rPr>
              <a:t> </a:t>
            </a:r>
            <a:endParaRPr sz="11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5"/>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219" name="Google Shape;219;p30"/>
          <p:cNvSpPr/>
          <p:nvPr/>
        </p:nvSpPr>
        <p:spPr>
          <a:xfrm>
            <a:off x="344975" y="275912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0"/>
          <p:cNvSpPr/>
          <p:nvPr/>
        </p:nvSpPr>
        <p:spPr>
          <a:xfrm>
            <a:off x="347378" y="43545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1" name="Google Shape;221;p30"/>
          <p:cNvSpPr txBox="1"/>
          <p:nvPr/>
        </p:nvSpPr>
        <p:spPr>
          <a:xfrm>
            <a:off x="61369" y="45411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2" name="Google Shape;222;p30"/>
          <p:cNvSpPr/>
          <p:nvPr/>
        </p:nvSpPr>
        <p:spPr>
          <a:xfrm>
            <a:off x="352238" y="45495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0"/>
          <p:cNvSpPr/>
          <p:nvPr/>
        </p:nvSpPr>
        <p:spPr>
          <a:xfrm>
            <a:off x="347525" y="4143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0"/>
          <p:cNvSpPr/>
          <p:nvPr/>
        </p:nvSpPr>
        <p:spPr>
          <a:xfrm>
            <a:off x="206798" y="414827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5" name="Google Shape;225;p30"/>
          <p:cNvSpPr txBox="1"/>
          <p:nvPr/>
        </p:nvSpPr>
        <p:spPr>
          <a:xfrm>
            <a:off x="3329453" y="334791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6" name="Google Shape;226;p30"/>
          <p:cNvSpPr/>
          <p:nvPr/>
        </p:nvSpPr>
        <p:spPr>
          <a:xfrm>
            <a:off x="3620322" y="335630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0"/>
          <p:cNvSpPr/>
          <p:nvPr/>
        </p:nvSpPr>
        <p:spPr>
          <a:xfrm>
            <a:off x="3620112" y="237824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0"/>
          <p:cNvSpPr txBox="1"/>
          <p:nvPr/>
        </p:nvSpPr>
        <p:spPr>
          <a:xfrm>
            <a:off x="3322116" y="315128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29" name="Google Shape;229;p30"/>
          <p:cNvSpPr/>
          <p:nvPr/>
        </p:nvSpPr>
        <p:spPr>
          <a:xfrm>
            <a:off x="3620322" y="315967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0" name="Google Shape;230;p30"/>
          <p:cNvSpPr/>
          <p:nvPr/>
        </p:nvSpPr>
        <p:spPr>
          <a:xfrm>
            <a:off x="347524" y="39491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1" name="Google Shape;231;p30"/>
          <p:cNvSpPr txBox="1"/>
          <p:nvPr/>
        </p:nvSpPr>
        <p:spPr>
          <a:xfrm>
            <a:off x="185813" y="295150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2" name="Google Shape;232;p30"/>
          <p:cNvSpPr txBox="1"/>
          <p:nvPr/>
        </p:nvSpPr>
        <p:spPr>
          <a:xfrm>
            <a:off x="3454819" y="35619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3" name="Google Shape;233;p30"/>
          <p:cNvSpPr/>
          <p:nvPr/>
        </p:nvSpPr>
        <p:spPr>
          <a:xfrm>
            <a:off x="3619870" y="394327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0"/>
          <p:cNvSpPr txBox="1"/>
          <p:nvPr/>
        </p:nvSpPr>
        <p:spPr>
          <a:xfrm>
            <a:off x="3329453" y="45340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5" name="Google Shape;235;p30"/>
          <p:cNvSpPr/>
          <p:nvPr/>
        </p:nvSpPr>
        <p:spPr>
          <a:xfrm>
            <a:off x="3620322" y="4542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p30"/>
          <p:cNvSpPr txBox="1"/>
          <p:nvPr/>
        </p:nvSpPr>
        <p:spPr>
          <a:xfrm>
            <a:off x="61369" y="49148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37" name="Google Shape;237;p30"/>
          <p:cNvSpPr/>
          <p:nvPr/>
        </p:nvSpPr>
        <p:spPr>
          <a:xfrm>
            <a:off x="352238" y="49232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0"/>
          <p:cNvSpPr txBox="1"/>
          <p:nvPr/>
        </p:nvSpPr>
        <p:spPr>
          <a:xfrm flipH="1">
            <a:off x="272253" y="335056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239" name="Google Shape;239;p30"/>
          <p:cNvSpPr txBox="1"/>
          <p:nvPr/>
        </p:nvSpPr>
        <p:spPr>
          <a:xfrm flipH="1">
            <a:off x="3550078" y="434528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240" name="Google Shape;240;p30"/>
          <p:cNvSpPr txBox="1"/>
          <p:nvPr/>
        </p:nvSpPr>
        <p:spPr>
          <a:xfrm>
            <a:off x="6510549" y="2117775"/>
            <a:ext cx="25827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pic>
        <p:nvPicPr>
          <p:cNvPr id="241" name="Google Shape;241;p30"/>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3758277" y="865401"/>
            <a:ext cx="2519149" cy="4231626"/>
          </a:xfrm>
          <a:prstGeom prst="rect">
            <a:avLst/>
          </a:prstGeom>
          <a:noFill/>
          <a:ln w="9525" cap="flat" cmpd="sng">
            <a:solidFill>
              <a:srgbClr val="FF0000"/>
            </a:solidFill>
            <a:prstDash val="solid"/>
            <a:round/>
            <a:headEnd type="none" w="sm" len="sm"/>
            <a:tailEnd type="none" w="sm" len="sm"/>
          </a:ln>
        </p:spPr>
      </p:pic>
      <p:pic>
        <p:nvPicPr>
          <p:cNvPr id="242" name="Google Shape;242;p30"/>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488850" y="863200"/>
            <a:ext cx="2519162" cy="4231654"/>
          </a:xfrm>
          <a:prstGeom prst="rect">
            <a:avLst/>
          </a:prstGeom>
          <a:noFill/>
          <a:ln w="9525" cap="flat" cmpd="sng">
            <a:solidFill>
              <a:srgbClr val="FF0000"/>
            </a:solidFill>
            <a:prstDash val="solid"/>
            <a:round/>
            <a:headEnd type="none" w="sm" len="sm"/>
            <a:tailEnd type="none" w="sm" len="sm"/>
          </a:ln>
        </p:spPr>
      </p:pic>
      <p:sp>
        <p:nvSpPr>
          <p:cNvPr id="243" name="Google Shape;243;p30"/>
          <p:cNvSpPr/>
          <p:nvPr/>
        </p:nvSpPr>
        <p:spPr>
          <a:xfrm>
            <a:off x="3618072" y="139404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0"/>
          <p:cNvSpPr/>
          <p:nvPr/>
        </p:nvSpPr>
        <p:spPr>
          <a:xfrm>
            <a:off x="351703" y="236793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5" name="Google Shape;245;p30"/>
          <p:cNvSpPr txBox="1"/>
          <p:nvPr/>
        </p:nvSpPr>
        <p:spPr>
          <a:xfrm>
            <a:off x="6510549" y="2576450"/>
            <a:ext cx="2582700" cy="187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a:solidFill>
                  <a:srgbClr val="FF0000"/>
                </a:solidFill>
                <a:latin typeface="Calibri"/>
                <a:ea typeface="Calibri"/>
                <a:cs typeface="Calibri"/>
                <a:sym typeface="Calibri"/>
              </a:rPr>
              <a:t>Leaderboard doesn't include Claude 4 yet</a:t>
            </a:r>
            <a:endParaRPr sz="800" b="1" i="0" u="none" strike="noStrike" cap="none">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51" name="Google Shape;251;p31"/>
          <p:cNvSpPr txBox="1"/>
          <p:nvPr/>
        </p:nvSpPr>
        <p:spPr>
          <a:xfrm>
            <a:off x="2082413" y="11440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52" name="Google Shape;252;p31"/>
          <p:cNvSpPr txBox="1"/>
          <p:nvPr/>
        </p:nvSpPr>
        <p:spPr>
          <a:xfrm>
            <a:off x="4623799" y="3957025"/>
            <a:ext cx="43827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a:latin typeface="Calibri"/>
                <a:ea typeface="Calibri"/>
                <a:cs typeface="Calibri"/>
                <a:sym typeface="Calibri"/>
              </a:rPr>
              <a:t>AI is taking over </a:t>
            </a:r>
            <a:r>
              <a:rPr lang="en" sz="1200">
                <a:solidFill>
                  <a:schemeClr val="dk1"/>
                </a:solidFill>
                <a:latin typeface="Calibri"/>
                <a:ea typeface="Calibri"/>
                <a:cs typeface="Calibri"/>
                <a:sym typeface="Calibri"/>
              </a:rPr>
              <a:t>Entry-Level Jobs. Many young grads now have difficulty getting junior positions, career entry points.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900" u="sng">
                <a:solidFill>
                  <a:schemeClr val="hlink"/>
                </a:solidFill>
                <a:latin typeface="Calibri"/>
                <a:ea typeface="Calibri"/>
                <a:cs typeface="Calibri"/>
                <a:sym typeface="Calibri"/>
                <a:hlinkClick r:id="rId4"/>
              </a:rPr>
              <a:t>https://fortune.com/2025/05/25/ai-entry-level-jobs-gen-z-careers-young-workers-linkedin/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53" name="Google Shape;253;p3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81951" y="3371050"/>
            <a:ext cx="4220400" cy="1620373"/>
          </a:xfrm>
          <a:prstGeom prst="rect">
            <a:avLst/>
          </a:prstGeom>
          <a:noFill/>
          <a:ln w="9525" cap="flat" cmpd="sng">
            <a:solidFill>
              <a:srgbClr val="FF0000"/>
            </a:solidFill>
            <a:prstDash val="solid"/>
            <a:round/>
            <a:headEnd type="none" w="sm" len="sm"/>
            <a:tailEnd type="none" w="sm" len="sm"/>
          </a:ln>
        </p:spPr>
      </p:pic>
      <p:pic>
        <p:nvPicPr>
          <p:cNvPr id="254" name="Google Shape;254;p3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7500" y="1115850"/>
            <a:ext cx="4220401" cy="2165175"/>
          </a:xfrm>
          <a:prstGeom prst="rect">
            <a:avLst/>
          </a:prstGeom>
          <a:noFill/>
          <a:ln w="9525" cap="flat" cmpd="sng">
            <a:solidFill>
              <a:srgbClr val="FF0000"/>
            </a:solidFill>
            <a:prstDash val="solid"/>
            <a:round/>
            <a:headEnd type="none" w="sm" len="sm"/>
            <a:tailEnd type="none" w="sm" len="sm"/>
          </a:ln>
        </p:spPr>
      </p:pic>
      <p:sp>
        <p:nvSpPr>
          <p:cNvPr id="255" name="Google Shape;255;p31"/>
          <p:cNvSpPr txBox="1"/>
          <p:nvPr/>
        </p:nvSpPr>
        <p:spPr>
          <a:xfrm>
            <a:off x="4623800" y="2359650"/>
            <a:ext cx="43827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74% of CEOs admit their job is at risk if they fail to deliver measurable AI-driven business gains.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94% suspect employees are using GenAI tools without approval — exposing a massive governance failure.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54% admit a competitor already has a superior AI strategy.</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https://pages.dataiku.com/global-ai-confessions-report</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61" name="Google Shape;261;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2" name="Google Shape;262;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3" name="Google Shape;263;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64" name="Google Shape;264;p32"/>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5" name="Google Shape;265;p32"/>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AI Summit - May 22</a:t>
            </a:r>
            <a:endParaRPr sz="2000" b="1" i="0" u="none" strike="noStrike" cap="none">
              <a:solidFill>
                <a:schemeClr val="dk1"/>
              </a:solidFill>
              <a:latin typeface="Calibri"/>
              <a:ea typeface="Calibri"/>
              <a:cs typeface="Calibri"/>
              <a:sym typeface="Calibri"/>
            </a:endParaRPr>
          </a:p>
        </p:txBody>
      </p:sp>
      <p:sp>
        <p:nvSpPr>
          <p:cNvPr id="64" name="Google Shape;64;p15"/>
          <p:cNvSpPr txBox="1"/>
          <p:nvPr/>
        </p:nvSpPr>
        <p:spPr>
          <a:xfrm>
            <a:off x="55075" y="43885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Anthropic "Code with Claude" in San Francisco May 22, 2025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one-day, hands-on event for developers and founders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Workshops and sessions - Real-World AI Implementations, practical applications of Anthropic’s API, CLI tools, and the Model Context Protocol (MCP). Best practices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Insights into Product Roadmap and Technical Deep Dives by Anthropic’s executive and product teams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tools - Claude Code, Claude 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Anthropic’s "virtual collaborator" - an autonomous AI agent.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Safety and Responsibility; Community and Networking, interactive labs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Event gathered around 500 participants</a:t>
            </a:r>
            <a:endParaRPr sz="1200">
              <a:solidFill>
                <a:schemeClr val="dk1"/>
              </a:solidFill>
              <a:latin typeface="Calibri"/>
              <a:ea typeface="Calibri"/>
              <a:cs typeface="Calibri"/>
              <a:sym typeface="Calibri"/>
            </a:endParaRPr>
          </a:p>
        </p:txBody>
      </p:sp>
      <p:pic>
        <p:nvPicPr>
          <p:cNvPr id="65" name="Google Shape;65;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202225" y="209700"/>
            <a:ext cx="2746650" cy="1544999"/>
          </a:xfrm>
          <a:prstGeom prst="rect">
            <a:avLst/>
          </a:prstGeom>
          <a:noFill/>
          <a:ln w="9525" cap="flat" cmpd="sng">
            <a:solidFill>
              <a:srgbClr val="FF0000"/>
            </a:solidFill>
            <a:prstDash val="solid"/>
            <a:round/>
            <a:headEnd type="none" w="sm" len="sm"/>
            <a:tailEnd type="none" w="sm" len="sm"/>
          </a:ln>
        </p:spPr>
      </p:pic>
      <p:pic>
        <p:nvPicPr>
          <p:cNvPr id="66" name="Google Shape;66;p1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02225" y="1861250"/>
            <a:ext cx="2746650" cy="1831095"/>
          </a:xfrm>
          <a:prstGeom prst="rect">
            <a:avLst/>
          </a:prstGeom>
          <a:noFill/>
          <a:ln w="9525" cap="flat" cmpd="sng">
            <a:solidFill>
              <a:srgbClr val="FF0000"/>
            </a:solidFill>
            <a:prstDash val="solid"/>
            <a:round/>
            <a:headEnd type="none" w="sm" len="sm"/>
            <a:tailEnd type="none" w="sm" len="sm"/>
          </a:ln>
        </p:spPr>
      </p:pic>
      <p:sp>
        <p:nvSpPr>
          <p:cNvPr id="67" name="Google Shape;67;p15"/>
          <p:cNvSpPr txBox="1"/>
          <p:nvPr/>
        </p:nvSpPr>
        <p:spPr>
          <a:xfrm>
            <a:off x="55075" y="3547118"/>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Anthropic Voice mode for Claude mobile apps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will run on Claude's latest Sonnet 4 model</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five voice personalities, real-time transcription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integrates with Google Workspace</a:t>
            </a:r>
            <a:endParaRPr sz="1200">
              <a:solidFill>
                <a:schemeClr val="dk1"/>
              </a:solidFill>
              <a:latin typeface="Calibri"/>
              <a:ea typeface="Calibri"/>
              <a:cs typeface="Calibri"/>
              <a:sym typeface="Calibri"/>
            </a:endParaRPr>
          </a:p>
        </p:txBody>
      </p:sp>
      <p:sp>
        <p:nvSpPr>
          <p:cNvPr id="68" name="Google Shape;68;p15"/>
          <p:cNvSpPr txBox="1"/>
          <p:nvPr/>
        </p:nvSpPr>
        <p:spPr>
          <a:xfrm>
            <a:off x="55075" y="2762631"/>
            <a:ext cx="44532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AI models hallucinate less than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Dario Amodei claims AI models fabricate facts less often than people - thus hallucinations should not block the path to AGI</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https://techcrunch.com/2025/05/22/anthropic-ceo-claims-ai-models-hallucinate-less-than-humans/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438850"/>
            <a:ext cx="44532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UAE provides ChatGPT-Plus to all its citizens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United Arab Emirates is the first country to provide premium AI to the whole population</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https://openai.com/index/introducing-stargate-uae/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5" name="Google Shape;75;p16"/>
          <p:cNvSpPr txBox="1"/>
          <p:nvPr/>
        </p:nvSpPr>
        <p:spPr>
          <a:xfrm>
            <a:off x="55075" y="1271175"/>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UBS using AI Avatars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UBS is one of Switzerland’s largest banks. It is using AI avatars of 5% of its analysts in videos that present research content to clients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video replicates the analyst’s look and voice. The script is created by OpenAI models based on provided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avatars are developed using Synthesia text-to-video AI video generators ( </a:t>
            </a:r>
            <a:r>
              <a:rPr lang="en" sz="1200" u="sng">
                <a:solidFill>
                  <a:schemeClr val="hlink"/>
                </a:solidFill>
                <a:latin typeface="Calibri"/>
                <a:ea typeface="Calibri"/>
                <a:cs typeface="Calibri"/>
                <a:sym typeface="Calibri"/>
                <a:hlinkClick r:id="rId4"/>
              </a:rPr>
              <a:t>https://www.synthesia.io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UBS plans to scale to 5,000 videos annually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https://www.swissinfo.ch/eng/swiss-ai/ubs-deploys-ai-analyst-clones/89349363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81" name="Google Shape;81;p17"/>
          <p:cNvSpPr txBox="1"/>
          <p:nvPr/>
        </p:nvSpPr>
        <p:spPr>
          <a:xfrm>
            <a:off x="112150" y="690275"/>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ByteDance's Seed 1.5VL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ByteDance, the parent company of TikTok, released Seed 1.5VL, a new vision-language foundation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combining visuals and text, video understanding, and automating agentic workflows.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Seed 1.5VL utilizes a 532 Mln params vision encoder and a 20 Bln active parameter MoE LLM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Seed 1.5VL outperforms models from Google, OpenAI, and Anthropic in 38 out of 60 public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power is attributed to being trained on 3 trillion carefully curated high-quality tokens (text, video, audio, and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p:txBody>
      </p:sp>
      <p:sp>
        <p:nvSpPr>
          <p:cNvPr id="82" name="Google Shape;82;p17"/>
          <p:cNvSpPr txBox="1"/>
          <p:nvPr/>
        </p:nvSpPr>
        <p:spPr>
          <a:xfrm>
            <a:off x="152100" y="3040650"/>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Tencent's Han Yuan Image 2.0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 images almost instantly from text, voice, or sketches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claimed response time is less than a second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delivers hyper-realistic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accuracy rate exceeding 95% (understanding text instructions)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multi-round text-to-image interactions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generate images while users are speaking</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88" name="Google Shape;88;p18"/>
          <p:cNvSpPr txBox="1"/>
          <p:nvPr/>
        </p:nvSpPr>
        <p:spPr>
          <a:xfrm>
            <a:off x="114025" y="386489"/>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Sergey Brin Interview</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https://www.youtube.com/watch?v=8g7a0IWKDRE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Sergey Brin returned to Google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 is astonished by the exponential nature and pace of AI development. AI's ability to process information at a volume humans cannot (for example, deep research) while generating detailed results; AI's impact on education and college, Robotics and Hardware, Coding; AI models - trend towards convergence; Open Source vs. Closed Source; Evolution of Human-Computer Interaction; Gemini App; Increasing use of voice chat mode; AI in management</a:t>
            </a:r>
            <a:endParaRPr sz="1200">
              <a:solidFill>
                <a:schemeClr val="dk1"/>
              </a:solidFill>
              <a:latin typeface="Calibri"/>
              <a:ea typeface="Calibri"/>
              <a:cs typeface="Calibri"/>
              <a:sym typeface="Calibri"/>
            </a:endParaRPr>
          </a:p>
        </p:txBody>
      </p:sp>
      <p:pic>
        <p:nvPicPr>
          <p:cNvPr id="89" name="Google Shape;89;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5250" y="452525"/>
            <a:ext cx="2673334" cy="1865400"/>
          </a:xfrm>
          <a:prstGeom prst="rect">
            <a:avLst/>
          </a:prstGeom>
          <a:noFill/>
          <a:ln w="9525" cap="flat" cmpd="sng">
            <a:solidFill>
              <a:srgbClr val="FF0000"/>
            </a:solidFill>
            <a:prstDash val="solid"/>
            <a:round/>
            <a:headEnd type="none" w="sm" len="sm"/>
            <a:tailEnd type="none" w="sm" len="sm"/>
          </a:ln>
        </p:spPr>
      </p:pic>
      <p:sp>
        <p:nvSpPr>
          <p:cNvPr id="90" name="Google Shape;90;p18"/>
          <p:cNvSpPr txBox="1"/>
          <p:nvPr/>
        </p:nvSpPr>
        <p:spPr>
          <a:xfrm>
            <a:off x="114025" y="2295914"/>
            <a:ext cx="4453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processes x50 more token than a year ago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processes 480 trillion tokens a month – 50× more than a year ago – and almost 5x more than the 100 trillion tokens a month that Microsoft’s Satya Nadella said his company processed.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 7 million developers are using Gemini API - a five-fold increase since the last I/O.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usage on Vertex AI has surged more than 40 times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Unit costs keep falling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search AI Mode (rolling out in the U.S.) and AI Overviews (already serving 1.5 billion users monthly)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"World Model" - artificial intelligence initiative aimed at developing a foundational AI system that can understand, simulate, and interact with the physical world much like a human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https://venturebeat.com/ai/googles-world-model-bet-building-the-ai-operating-layer-before-microsoft-captures-the-ui/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Gemini</a:t>
            </a:r>
            <a:endParaRPr sz="2000" b="1" i="0" u="none" strike="noStrike" cap="none">
              <a:solidFill>
                <a:schemeClr val="dk1"/>
              </a:solidFill>
              <a:latin typeface="Calibri"/>
              <a:ea typeface="Calibri"/>
              <a:cs typeface="Calibri"/>
              <a:sym typeface="Calibri"/>
            </a:endParaRPr>
          </a:p>
        </p:txBody>
      </p:sp>
      <p:sp>
        <p:nvSpPr>
          <p:cNvPr id="96" name="Google Shape;96;p19"/>
          <p:cNvSpPr txBox="1"/>
          <p:nvPr/>
        </p:nvSpPr>
        <p:spPr>
          <a:xfrm>
            <a:off x="55075" y="607750"/>
            <a:ext cx="2853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Why Google's AI model is named "Gemini"?</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Gemini is the Latin word for "twins".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 may be symbolizing the merger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of Google's DeepMind and Google Brain teams into one unit called Google DeepMind.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Gemini is also a star constellation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represents two mythological Greek twins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Castor and Pollux. The "Gemini" thus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metaphorically represents the dual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nature and combined strength.</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Also, the model was developed as multimodal (dual nature) at a time when all LLMs were just plain text models.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Also Google may have been inspired by NASA's Project Gemini (1965-66),</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its pioneering spirit, innovation and exploration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(NASA programs: Mercury, Gemini, Apollo)</a:t>
            </a:r>
            <a:endParaRPr sz="1200">
              <a:solidFill>
                <a:schemeClr val="dk1"/>
              </a:solidFill>
              <a:latin typeface="Calibri"/>
              <a:ea typeface="Calibri"/>
              <a:cs typeface="Calibri"/>
              <a:sym typeface="Calibri"/>
            </a:endParaRPr>
          </a:p>
        </p:txBody>
      </p:sp>
      <p:pic>
        <p:nvPicPr>
          <p:cNvPr id="97" name="Google Shape;97;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47775" y="52750"/>
            <a:ext cx="1679450" cy="1343552"/>
          </a:xfrm>
          <a:prstGeom prst="rect">
            <a:avLst/>
          </a:prstGeom>
          <a:noFill/>
          <a:ln>
            <a:noFill/>
          </a:ln>
        </p:spPr>
      </p:pic>
      <p:pic>
        <p:nvPicPr>
          <p:cNvPr id="98" name="Google Shape;98;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79522" y="3535875"/>
            <a:ext cx="2183251" cy="1562375"/>
          </a:xfrm>
          <a:prstGeom prst="rect">
            <a:avLst/>
          </a:prstGeom>
          <a:noFill/>
          <a:ln>
            <a:noFill/>
          </a:ln>
        </p:spPr>
      </p:pic>
      <p:pic>
        <p:nvPicPr>
          <p:cNvPr id="99" name="Google Shape;99;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947778" y="3536200"/>
            <a:ext cx="2183251" cy="1561718"/>
          </a:xfrm>
          <a:prstGeom prst="rect">
            <a:avLst/>
          </a:prstGeom>
          <a:noFill/>
          <a:ln>
            <a:noFill/>
          </a:ln>
        </p:spPr>
      </p:pic>
      <p:pic>
        <p:nvPicPr>
          <p:cNvPr id="100" name="Google Shape;100;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947776" y="1554663"/>
            <a:ext cx="1679451" cy="1938437"/>
          </a:xfrm>
          <a:prstGeom prst="rect">
            <a:avLst/>
          </a:prstGeom>
          <a:noFill/>
          <a:ln>
            <a:noFill/>
          </a:ln>
        </p:spPr>
      </p:pic>
      <p:pic>
        <p:nvPicPr>
          <p:cNvPr id="101" name="Google Shape;101;p19" title="gemini.jpg"/>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712975" y="52750"/>
            <a:ext cx="2293586" cy="344034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Why Claude</a:t>
            </a:r>
            <a:endParaRPr sz="2000" b="1" i="0" u="none" strike="noStrike" cap="none">
              <a:solidFill>
                <a:schemeClr val="dk1"/>
              </a:solidFill>
              <a:latin typeface="Calibri"/>
              <a:ea typeface="Calibri"/>
              <a:cs typeface="Calibri"/>
              <a:sym typeface="Calibri"/>
            </a:endParaRPr>
          </a:p>
        </p:txBody>
      </p:sp>
      <p:sp>
        <p:nvSpPr>
          <p:cNvPr id="107" name="Google Shape;107;p20"/>
          <p:cNvSpPr txBox="1"/>
          <p:nvPr/>
        </p:nvSpPr>
        <p:spPr>
          <a:xfrm>
            <a:off x="55075" y="607750"/>
            <a:ext cx="2853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Why Anthropic LLM is named "Claude"</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It was named after Claude Shannon, the pioneering mathematician, electrical engineer, and computer scientist widely regarded as the "father of information theory" and a foundational figure in artificial intelligence research.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Shannon's groundbreaking work laid the theoretical groundwork for digital communication and modern computing, making his name a fitting choice for a cutting-edge AI system.</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Additionally, Anthropic chose the name "Claude" to distinguish their AI assistant from others in the market, many of which—such as Alexa, Siri, and Cortana—have female names.</a:t>
            </a:r>
            <a:endParaRPr sz="1200">
              <a:solidFill>
                <a:schemeClr val="dk1"/>
              </a:solidFill>
              <a:latin typeface="Calibri"/>
              <a:ea typeface="Calibri"/>
              <a:cs typeface="Calibri"/>
              <a:sym typeface="Calibri"/>
            </a:endParaRPr>
          </a:p>
        </p:txBody>
      </p:sp>
      <p:sp>
        <p:nvSpPr>
          <p:cNvPr id="108" name="Google Shape;108;p20"/>
          <p:cNvSpPr txBox="1"/>
          <p:nvPr/>
        </p:nvSpPr>
        <p:spPr>
          <a:xfrm>
            <a:off x="5602550" y="161700"/>
            <a:ext cx="34662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Claude Shannon</a:t>
            </a:r>
            <a:r>
              <a:rPr lang="en" sz="1200">
                <a:solidFill>
                  <a:schemeClr val="dk1"/>
                </a:solidFill>
                <a:latin typeface="Calibri"/>
                <a:ea typeface="Calibri"/>
                <a:cs typeface="Calibri"/>
                <a:sym typeface="Calibri"/>
              </a:rPr>
              <a:t> is called the "</a:t>
            </a:r>
            <a:r>
              <a:rPr lang="en" sz="1200" b="1">
                <a:solidFill>
                  <a:srgbClr val="3C78D8"/>
                </a:solidFill>
                <a:latin typeface="Calibri"/>
                <a:ea typeface="Calibri"/>
                <a:cs typeface="Calibri"/>
                <a:sym typeface="Calibri"/>
              </a:rPr>
              <a:t>father of information theory"</a:t>
            </a:r>
            <a:r>
              <a:rPr lang="en" sz="1200">
                <a:solidFill>
                  <a:schemeClr val="dk1"/>
                </a:solidFill>
                <a:latin typeface="Calibri"/>
                <a:ea typeface="Calibri"/>
                <a:cs typeface="Calibri"/>
                <a:sym typeface="Calibri"/>
              </a:rPr>
              <a:t> because he founded the entire field with his landmark 1948 paper, </a:t>
            </a:r>
            <a:r>
              <a:rPr lang="en" sz="1200" b="1">
                <a:solidFill>
                  <a:srgbClr val="FF0000"/>
                </a:solidFill>
                <a:latin typeface="Calibri"/>
                <a:ea typeface="Calibri"/>
                <a:cs typeface="Calibri"/>
                <a:sym typeface="Calibri"/>
              </a:rPr>
              <a:t>"A Mathematical Theory of Communication."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In this work, Shannon introduced a rigorous, mathematical approach to quantifying information, defining key concepts such as the </a:t>
            </a:r>
            <a:r>
              <a:rPr lang="en" sz="1200" b="1">
                <a:solidFill>
                  <a:srgbClr val="FF0000"/>
                </a:solidFill>
                <a:latin typeface="Calibri"/>
                <a:ea typeface="Calibri"/>
                <a:cs typeface="Calibri"/>
                <a:sym typeface="Calibri"/>
              </a:rPr>
              <a:t>"bit" (the basic unit of information)</a:t>
            </a:r>
            <a:r>
              <a:rPr lang="en" sz="1200">
                <a:solidFill>
                  <a:schemeClr val="dk1"/>
                </a:solidFill>
                <a:latin typeface="Calibri"/>
                <a:ea typeface="Calibri"/>
                <a:cs typeface="Calibri"/>
                <a:sym typeface="Calibri"/>
              </a:rPr>
              <a:t>, and establishing how information could be efficiently </a:t>
            </a:r>
            <a:r>
              <a:rPr lang="en" sz="1200" b="1">
                <a:solidFill>
                  <a:srgbClr val="FF0000"/>
                </a:solidFill>
                <a:latin typeface="Calibri"/>
                <a:ea typeface="Calibri"/>
                <a:cs typeface="Calibri"/>
                <a:sym typeface="Calibri"/>
              </a:rPr>
              <a:t>encoded, transmitted, and compressed</a:t>
            </a:r>
            <a:r>
              <a:rPr lang="en" sz="1200">
                <a:solidFill>
                  <a:schemeClr val="dk1"/>
                </a:solidFill>
                <a:latin typeface="Calibri"/>
                <a:ea typeface="Calibri"/>
                <a:cs typeface="Calibri"/>
                <a:sym typeface="Calibri"/>
              </a:rPr>
              <a:t> over communication channels like phone lines or wireless networks.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Shannon's Entropy (information entropy) - a measure of the uncertainty or unpredictability in a set of possible messages. Entropy quantifies the average amount of information produced by a stochastic source of data.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The formula for entropy expresses the expected value of the information content (in bits if the logarithm is base 2) of the outcomes. In practical terms, higher entropy means more unpredictability (as in random noise), while lower entropy means more predictability (as in repetitive or structured messages).</a:t>
            </a:r>
            <a:endParaRPr sz="1200">
              <a:solidFill>
                <a:schemeClr val="dk1"/>
              </a:solidFill>
              <a:latin typeface="Calibri"/>
              <a:ea typeface="Calibri"/>
              <a:cs typeface="Calibri"/>
              <a:sym typeface="Calibri"/>
            </a:endParaRPr>
          </a:p>
        </p:txBody>
      </p:sp>
      <p:pic>
        <p:nvPicPr>
          <p:cNvPr id="109" name="Google Shape;109;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042950" y="607750"/>
            <a:ext cx="2438700" cy="1365672"/>
          </a:xfrm>
          <a:prstGeom prst="rect">
            <a:avLst/>
          </a:prstGeom>
          <a:noFill/>
          <a:ln>
            <a:noFill/>
          </a:ln>
        </p:spPr>
      </p:pic>
      <p:pic>
        <p:nvPicPr>
          <p:cNvPr id="110" name="Google Shape;110;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2954672" y="2216525"/>
            <a:ext cx="2594387" cy="569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16" name="Google Shape;116;p21"/>
          <p:cNvSpPr txBox="1"/>
          <p:nvPr/>
        </p:nvSpPr>
        <p:spPr>
          <a:xfrm>
            <a:off x="140800" y="425975"/>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Operator agent to use o3</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an autonomous agent to browse the web and use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https://openai.com/index/o3-o4-mini-system-card-addendum-operator-o3/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17" name="Google Shape;117;p21"/>
          <p:cNvSpPr txBox="1"/>
          <p:nvPr/>
        </p:nvSpPr>
        <p:spPr>
          <a:xfrm>
            <a:off x="176525" y="1228834"/>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Shows Higher Emotional IQ than Humans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six models were tested on standard emotional intelligence (EI) assessments. The AIs achieved an average score of 82%, significantly higher than the 56% scored by human participants.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https://neurosciencenews.com/ai-llm-emotional-iq-29119/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18" name="Google Shape;118;p21"/>
          <p:cNvSpPr txBox="1"/>
          <p:nvPr/>
        </p:nvSpPr>
        <p:spPr>
          <a:xfrm>
            <a:off x="176525" y="2216811"/>
            <a:ext cx="44532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Oracle $40 Bln for 400K GPUs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Oracle signs $40 billion deal for 400,000 Nvidia GB200 chips to power OpenAI’s Texas super-hub, forming the core of OpenAI’s Stargate program</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https://www.notebookcheck.net/Oracle-signs-40-billion-deal-for-400-000-Nvidia-GB200-chips-to-power-OpenAI-s-Texas-super-hub.1023913.0.html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9" name="Google Shape;119;p21"/>
          <p:cNvSpPr txBox="1"/>
          <p:nvPr/>
        </p:nvSpPr>
        <p:spPr>
          <a:xfrm>
            <a:off x="176525" y="3292130"/>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ConvSearch-R1 improves prompts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two-stage alignment framework designed for conversational search, with a focus on conversational query reformulation (CQR)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https://github.com/BeastyZ/ConvSearch-R1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https://arxiv.org/abs/2505.15776</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p:nvPr/>
        </p:nvSpPr>
        <p:spPr>
          <a:xfrm>
            <a:off x="55075" y="52750"/>
            <a:ext cx="2438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25" name="Google Shape;125;p22"/>
          <p:cNvSpPr txBox="1"/>
          <p:nvPr/>
        </p:nvSpPr>
        <p:spPr>
          <a:xfrm>
            <a:off x="64600" y="441922"/>
            <a:ext cx="44532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to launch cheaper Blackwell AI chip for China in June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chips are cheaper than H20 model: $7K vs $11K (weaker specs)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https://www.reuters.com/world/china/nvidia-launch-cheaper-blackwell-ai-chip-china-after-us-export-curbs-sources-say-2025-05-24/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26" name="Google Shape;126;p22"/>
          <p:cNvSpPr txBox="1"/>
          <p:nvPr/>
        </p:nvSpPr>
        <p:spPr>
          <a:xfrm>
            <a:off x="64600" y="1100989"/>
            <a:ext cx="4453200" cy="217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GitHub Copilot coding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switch from an AI assistant to an autonomous team member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resolve a GitHub issue, create a draft pull request and iterate based on review comments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Operates asynchronously by spinning up a secure development environment, and analyzing code using advanced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to Copilot Enterprise and Copilot Pro+ customers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features, fixing bugs, refactoring code, and improving docs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Security is built-in</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https://github.blog/news-insights/product-news/github-copilot-meet-the-new-coding-agent/</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Microsoft Azure AI Foundry offers more than 10K models</a:t>
            </a:r>
            <a:br>
              <a:rPr lang="en" sz="1200">
                <a:solidFill>
                  <a:schemeClr val="dk1"/>
                </a:solidFill>
                <a:latin typeface="Calibri"/>
                <a:ea typeface="Calibri"/>
                <a:cs typeface="Calibri"/>
                <a:sym typeface="Calibri"/>
              </a:rPr>
            </a:br>
            <a:r>
              <a:rPr lang="en" sz="12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https://ai.azure.com/explore/models/leaderboard</a:t>
            </a:r>
            <a:r>
              <a:rPr lang="en" sz="12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27" name="Google Shape;127;p22"/>
          <p:cNvSpPr txBox="1"/>
          <p:nvPr/>
        </p:nvSpPr>
        <p:spPr>
          <a:xfrm>
            <a:off x="64600" y="330288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Mistral Launches Agents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Web Search, Python Code Execution, Image Generation using Flux1.1, RAG using uploaded files, MCP for external API calls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Adding web search increased accuracy fro m23% to 75% on SimpleQA benchmark using Mistral Large model</a:t>
            </a:r>
            <a:endParaRPr sz="1200">
              <a:solidFill>
                <a:schemeClr val="dk1"/>
              </a:solidFill>
              <a:latin typeface="Calibri"/>
              <a:ea typeface="Calibri"/>
              <a:cs typeface="Calibri"/>
              <a:sym typeface="Calibri"/>
            </a:endParaRPr>
          </a:p>
        </p:txBody>
      </p:sp>
      <p:sp>
        <p:nvSpPr>
          <p:cNvPr id="128" name="Google Shape;128;p22"/>
          <p:cNvSpPr txBox="1"/>
          <p:nvPr/>
        </p:nvSpPr>
        <p:spPr>
          <a:xfrm>
            <a:off x="64600" y="4277269"/>
            <a:ext cx="4453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is splitting its AI org into two groups: </a:t>
            </a:r>
            <a:endParaRPr sz="1200" b="1">
              <a:solidFill>
                <a:srgbClr val="FF0000"/>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AI Products Team - consumer products</a:t>
            </a:r>
            <a:endParaRPr sz="1200">
              <a:solidFill>
                <a:schemeClr val="dk1"/>
              </a:solidFill>
              <a:latin typeface="Calibri"/>
              <a:ea typeface="Calibri"/>
              <a:cs typeface="Calibri"/>
              <a:sym typeface="Calibri"/>
            </a:endParaRPr>
          </a:p>
          <a:p>
            <a:pPr marL="3429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AGI Foundations Team - research, foundation models, reasoning, multimedia, and voice</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2584</Words>
  <Application>Microsoft Macintosh PowerPoint</Application>
  <PresentationFormat>On-screen Show (16:9)</PresentationFormat>
  <Paragraphs>257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2025-05-28T20:13:01Z</dcterms:modified>
</cp:coreProperties>
</file>