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Roboto Mono" pitchFamily="49"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049b430e1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g3049b430e1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f03ac7ac9f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g2f03ac7ac9f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f5a4c13872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g2f5a4c1387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0027a972e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g30027a972e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044cb3db6a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g3044cb3db6a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044cb3db6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g3044cb3db6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044d7783c6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g3044d7783c6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04a8896bd9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304a8896bd9_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04ae139572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g304ae139572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04ae139572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304ae139572_0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04ae13957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304ae139572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hyperlink" Target="https://www.claymath.org/millennium-problem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chat.lmsys.org/?leaderboard"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hyperlink" Target="https://chat.lmsys.org/?leaderboard"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s://layoffs.fyi"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ia.samaltman.co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arxiv.org/pdf/2309.06275"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abs/2409.12917"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www.marktechpost.com/2024/09/21/google-deepmind-introduced-self-correction-via-reinforcement-learning-score-a-new-ai-method-enhancing-large-language-models-accuracy-in-complex-mathematical-and-coding-task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techxplore.com/news/2024-09-google-deepmind-unveils-ai-based.html#google_vignette" TargetMode="External"/><Relationship Id="rId7" Type="http://schemas.openxmlformats.org/officeDocument/2006/relationships/hyperlink" Target="https://arxiv.org/abs/2409.12186"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hyperlink" Target="https://www.youtube.com/watch?v=QciJ9ubeLQk" TargetMode="External"/><Relationship Id="rId3" Type="http://schemas.openxmlformats.org/officeDocument/2006/relationships/hyperlink" Target="https://developer.nvidia.com/blog/advancing-the-accuracy-efficiency-frontier-with-llama-3-1-nemotron-51b/" TargetMode="External"/><Relationship Id="rId7" Type="http://schemas.openxmlformats.org/officeDocument/2006/relationships/hyperlink" Target="https://huggingface.co/upstage/solar-pro-preview-instruct"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www.upstage.ai/products/solar-pro-preview" TargetMode="External"/><Relationship Id="rId5" Type="http://schemas.openxmlformats.org/officeDocument/2006/relationships/image" Target="../media/image9.png"/><Relationship Id="rId10" Type="http://schemas.openxmlformats.org/officeDocument/2006/relationships/image" Target="../media/image10.png"/><Relationship Id="rId4" Type="http://schemas.openxmlformats.org/officeDocument/2006/relationships/hyperlink" Target="https://www.engadget.com/ai/jony-ive-confirms-hes-working-with-sam-altman-on-a-secret-project-163201291.html" TargetMode="External"/><Relationship Id="rId9" Type="http://schemas.openxmlformats.org/officeDocument/2006/relationships/hyperlink" Target="https://www.anthropic.com/news/contextual-retrieva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arxiv.org/abs/2409.12136"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hyperlink" Target="https://www.marktechpost.com/2024/09/21/microsoft-releases-grin-moe-a-gradient-informed-mixture-of-experts-moe-model-for-efficient-and-scalable-deep-learning/"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hyperlink" Target="https://github.com/saoudrizwan/claude-dev" TargetMode="External"/><Relationship Id="rId7" Type="http://schemas.openxmlformats.org/officeDocument/2006/relationships/hyperlink" Target="https://techcrunch.com/2024/09/23/here-is-whats-illegal-under-californias-9-and-counting-new-ai-laws/"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jpeg"/><Relationship Id="rId11" Type="http://schemas.openxmlformats.org/officeDocument/2006/relationships/image" Target="../media/image14.png"/><Relationship Id="rId5" Type="http://schemas.openxmlformats.org/officeDocument/2006/relationships/hyperlink" Target="https://www.youtube.com/watch?v=oC1bAUG-0uc" TargetMode="External"/><Relationship Id="rId10" Type="http://schemas.openxmlformats.org/officeDocument/2006/relationships/hyperlink" Target="https://gorilla.cs.berkeley.edu/leaderboard.html" TargetMode="External"/><Relationship Id="rId4" Type="http://schemas.openxmlformats.org/officeDocument/2006/relationships/hyperlink" Target="https://x.com/geoffkeighley/status/1836129684351791337" TargetMode="External"/><Relationship Id="rId9" Type="http://schemas.openxmlformats.org/officeDocument/2006/relationships/hyperlink" Target="https://bird-bench.github.io"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x.com/OfficialLoganK/status/1838611055217385646"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4"/>
          <p:cNvSpPr txBox="1"/>
          <p:nvPr/>
        </p:nvSpPr>
        <p:spPr>
          <a:xfrm>
            <a:off x="100009" y="983471"/>
            <a:ext cx="4420200" cy="3879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Sam Altman Post - an Intelligence Age</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Re-Reading Improves Reasoning</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Google "SCoRe"</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Qwen 2.5 is better at coding than o1-preview</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Microsoft goes Nuclear!</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Google: ALOHA Unleashed &amp; DemoStart</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NVIDIA Llama 3.1-Nemotron-51B</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Anthropic at $40 Bln Valuation</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Solar Pro Preview</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Jony Ive (former APple) + OpenAI </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Meta Glasses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Anthropic's Contextual Retrieval </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Microsoft GRIN MoE</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GraphRAG vs Traditional RAG vs Vector RAG</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ClaudeDev VSCode extension</a:t>
            </a:r>
            <a:endParaRPr sz="1600" b="1">
              <a:solidFill>
                <a:srgbClr val="3C78D8"/>
              </a:solidFill>
              <a:latin typeface="Calibri"/>
              <a:ea typeface="Calibri"/>
              <a:cs typeface="Calibri"/>
              <a:sym typeface="Calibri"/>
            </a:endParaRPr>
          </a:p>
        </p:txBody>
      </p:sp>
      <p:sp>
        <p:nvSpPr>
          <p:cNvPr id="58" name="Google Shape;58;p14"/>
          <p:cNvSpPr txBox="1"/>
          <p:nvPr/>
        </p:nvSpPr>
        <p:spPr>
          <a:xfrm>
            <a:off x="4633738" y="979919"/>
            <a:ext cx="4420200" cy="2647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Bird Bench - Text-to-SQL Leaderboard</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Berkeley Function-Calling Leaderboard update</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Electronic Arts games  follow language cmd-s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California has 9 new AI laws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OpenAI AVM (Advanced Voice Mode)</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Google Gemini Price Cuts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Will AI solve CMI Millennium Prize Problems ?</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Crowd-sourced "Arena" Leaderboard - English</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Crowd-sourced "Arena" Leaderboard - Coding</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Tech Layoffs in 2024</a:t>
            </a:r>
            <a:endParaRPr sz="1600" b="1">
              <a:solidFill>
                <a:srgbClr val="3C78D8"/>
              </a:solidFill>
              <a:latin typeface="Calibri"/>
              <a:ea typeface="Calibri"/>
              <a:cs typeface="Calibri"/>
              <a:sym typeface="Calibri"/>
            </a:endParaRPr>
          </a:p>
        </p:txBody>
      </p:sp>
      <p:sp>
        <p:nvSpPr>
          <p:cNvPr id="59" name="Google Shape;59;p14"/>
          <p:cNvSpPr txBox="1"/>
          <p:nvPr/>
        </p:nvSpPr>
        <p:spPr>
          <a:xfrm>
            <a:off x="2582350" y="38325"/>
            <a:ext cx="3890100" cy="880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rgbClr val="3C78D8"/>
                </a:solidFill>
                <a:latin typeface="Calibri"/>
                <a:ea typeface="Calibri"/>
                <a:cs typeface="Calibri"/>
                <a:sym typeface="Calibri"/>
              </a:rPr>
              <a:t>AI Updates </a:t>
            </a:r>
            <a:endParaRPr sz="36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Arial"/>
              <a:buNone/>
            </a:pPr>
            <a:r>
              <a:rPr lang="en" sz="2000" b="1">
                <a:solidFill>
                  <a:srgbClr val="3C78D8"/>
                </a:solidFill>
                <a:latin typeface="Calibri"/>
                <a:ea typeface="Calibri"/>
                <a:cs typeface="Calibri"/>
                <a:sym typeface="Calibri"/>
              </a:rPr>
              <a:t>September 27</a:t>
            </a:r>
            <a:r>
              <a:rPr lang="en" sz="2000" b="1" i="0" u="none" strike="noStrike" cap="none">
                <a:solidFill>
                  <a:srgbClr val="3C78D8"/>
                </a:solidFill>
                <a:latin typeface="Calibri"/>
                <a:ea typeface="Calibri"/>
                <a:cs typeface="Calibri"/>
                <a:sym typeface="Calibri"/>
              </a:rPr>
              <a:t>, 2024</a:t>
            </a:r>
            <a:endParaRPr sz="2000" b="1" i="0" u="none" strike="noStrike" cap="none">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p:nvPr/>
        </p:nvSpPr>
        <p:spPr>
          <a:xfrm>
            <a:off x="91750" y="22650"/>
            <a:ext cx="4853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Will AI solve Millennium Prize Problems ? </a:t>
            </a:r>
            <a:endParaRPr sz="2000" b="1">
              <a:solidFill>
                <a:schemeClr val="dk1"/>
              </a:solidFill>
              <a:latin typeface="Calibri"/>
              <a:ea typeface="Calibri"/>
              <a:cs typeface="Calibri"/>
              <a:sym typeface="Calibri"/>
            </a:endParaRPr>
          </a:p>
        </p:txBody>
      </p:sp>
      <p:sp>
        <p:nvSpPr>
          <p:cNvPr id="142" name="Google Shape;142;p23"/>
          <p:cNvSpPr txBox="1"/>
          <p:nvPr/>
        </p:nvSpPr>
        <p:spPr>
          <a:xfrm>
            <a:off x="91750" y="1658875"/>
            <a:ext cx="40173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Birch and Swinnerton-Dyer Conjecture</a:t>
            </a:r>
            <a:r>
              <a:rPr lang="en" sz="1200">
                <a:solidFill>
                  <a:schemeClr val="dk1"/>
                </a:solidFill>
                <a:latin typeface="Calibri"/>
                <a:ea typeface="Calibri"/>
                <a:cs typeface="Calibri"/>
                <a:sym typeface="Calibri"/>
              </a:rPr>
              <a:t>: This conjecture deals with elliptic curves and attempts to connect the number of rational points on an elliptic curve to the behavior of an associated L-function.</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Hodge Conjecture</a:t>
            </a:r>
            <a:r>
              <a:rPr lang="en" sz="1200">
                <a:solidFill>
                  <a:schemeClr val="dk1"/>
                </a:solidFill>
                <a:latin typeface="Calibri"/>
                <a:ea typeface="Calibri"/>
                <a:cs typeface="Calibri"/>
                <a:sym typeface="Calibri"/>
              </a:rPr>
              <a:t>: This conjecture lies in the realm of algebraic geometry and suggests that certain geometric objects called Hodge cycles can be expressed as combinations of algebraic cycles.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Navier-Stokes Existence and Smoothness</a:t>
            </a:r>
            <a:r>
              <a:rPr lang="en" sz="1200">
                <a:solidFill>
                  <a:schemeClr val="dk1"/>
                </a:solidFill>
                <a:latin typeface="Calibri"/>
                <a:ea typeface="Calibri"/>
                <a:cs typeface="Calibri"/>
                <a:sym typeface="Calibri"/>
              </a:rPr>
              <a:t>: These equations describe the motion of fluids, but it's unknown whether smooth solutions always exist for given initial conditions.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P versus NP Problem</a:t>
            </a:r>
            <a:r>
              <a:rPr lang="en" sz="1200">
                <a:solidFill>
                  <a:schemeClr val="dk1"/>
                </a:solidFill>
                <a:latin typeface="Calibri"/>
                <a:ea typeface="Calibri"/>
                <a:cs typeface="Calibri"/>
                <a:sym typeface="Calibri"/>
              </a:rPr>
              <a:t>: A central problem in theoretical computer science, this asks whether every problem whose solution can be quickly verified can also be quickly solved.</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Riemann Hypothesis</a:t>
            </a:r>
            <a:r>
              <a:rPr lang="en" sz="1200">
                <a:solidFill>
                  <a:schemeClr val="dk1"/>
                </a:solidFill>
                <a:latin typeface="Calibri"/>
                <a:ea typeface="Calibri"/>
                <a:cs typeface="Calibri"/>
                <a:sym typeface="Calibri"/>
              </a:rPr>
              <a:t>: This conjecture concerns the distribution of prime numbers and states that all non-trivial zeros of the Riemann zeta function lie on a particular vertical line in the complex plane.</a:t>
            </a:r>
            <a:endParaRPr sz="1200">
              <a:solidFill>
                <a:schemeClr val="dk1"/>
              </a:solidFill>
              <a:latin typeface="Calibri"/>
              <a:ea typeface="Calibri"/>
              <a:cs typeface="Calibri"/>
              <a:sym typeface="Calibri"/>
            </a:endParaRPr>
          </a:p>
        </p:txBody>
      </p:sp>
      <p:sp>
        <p:nvSpPr>
          <p:cNvPr id="143" name="Google Shape;143;p23"/>
          <p:cNvSpPr txBox="1"/>
          <p:nvPr/>
        </p:nvSpPr>
        <p:spPr>
          <a:xfrm>
            <a:off x="4157375" y="2120900"/>
            <a:ext cx="37830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Yang-Mills Existence and Mass Gap</a:t>
            </a:r>
            <a:r>
              <a:rPr lang="en" sz="1200">
                <a:solidFill>
                  <a:schemeClr val="dk1"/>
                </a:solidFill>
                <a:latin typeface="Calibri"/>
                <a:ea typeface="Calibri"/>
                <a:cs typeface="Calibri"/>
                <a:sym typeface="Calibri"/>
              </a:rPr>
              <a:t>: This problem relates to quantum field theory and proposes that quantum Yang-Mills theory exists and has a mass gap, meaning there's a minimum energy level for excitations above the vacuum state.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Poincaré Conjecture (</a:t>
            </a:r>
            <a:r>
              <a:rPr lang="en" sz="1200" b="1">
                <a:solidFill>
                  <a:srgbClr val="FF0000"/>
                </a:solidFill>
                <a:latin typeface="Calibri"/>
                <a:ea typeface="Calibri"/>
                <a:cs typeface="Calibri"/>
                <a:sym typeface="Calibri"/>
              </a:rPr>
              <a:t>solved</a:t>
            </a:r>
            <a:r>
              <a:rPr lang="en" sz="1200" b="1">
                <a:solidFill>
                  <a:srgbClr val="3C78D8"/>
                </a:solidFill>
                <a:latin typeface="Calibri"/>
                <a:ea typeface="Calibri"/>
                <a:cs typeface="Calibri"/>
                <a:sym typeface="Calibri"/>
              </a:rPr>
              <a:t>)</a:t>
            </a:r>
            <a:r>
              <a:rPr lang="en" sz="1200">
                <a:solidFill>
                  <a:schemeClr val="dk1"/>
                </a:solidFill>
                <a:latin typeface="Calibri"/>
                <a:ea typeface="Calibri"/>
                <a:cs typeface="Calibri"/>
                <a:sym typeface="Calibri"/>
              </a:rPr>
              <a:t>: This conjecture in topology posited that any simply connected, closed 3-manifold is topologically equivalent to the 3-sphere. </a:t>
            </a:r>
            <a:r>
              <a:rPr lang="en" sz="1200" b="1">
                <a:solidFill>
                  <a:srgbClr val="FF0000"/>
                </a:solidFill>
                <a:latin typeface="Calibri"/>
                <a:ea typeface="Calibri"/>
                <a:cs typeface="Calibri"/>
                <a:sym typeface="Calibri"/>
              </a:rPr>
              <a:t>It was solved by Grigori Perelman in 2003.</a:t>
            </a:r>
            <a:endParaRPr sz="1200">
              <a:solidFill>
                <a:schemeClr val="dk1"/>
              </a:solidFill>
              <a:latin typeface="Calibri"/>
              <a:ea typeface="Calibri"/>
              <a:cs typeface="Calibri"/>
              <a:sym typeface="Calibri"/>
            </a:endParaRPr>
          </a:p>
        </p:txBody>
      </p:sp>
      <p:sp>
        <p:nvSpPr>
          <p:cNvPr id="144" name="Google Shape;144;p23"/>
          <p:cNvSpPr txBox="1"/>
          <p:nvPr/>
        </p:nvSpPr>
        <p:spPr>
          <a:xfrm>
            <a:off x="4157375" y="3910000"/>
            <a:ext cx="3783000" cy="108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3C78D8"/>
                </a:solidFill>
                <a:latin typeface="Calibri"/>
                <a:ea typeface="Calibri"/>
                <a:cs typeface="Calibri"/>
                <a:sym typeface="Calibri"/>
              </a:rPr>
              <a:t>Fermat's Last Theorem (</a:t>
            </a:r>
            <a:r>
              <a:rPr lang="en" sz="1200" b="1">
                <a:solidFill>
                  <a:srgbClr val="FF0000"/>
                </a:solidFill>
                <a:latin typeface="Calibri"/>
                <a:ea typeface="Calibri"/>
                <a:cs typeface="Calibri"/>
                <a:sym typeface="Calibri"/>
              </a:rPr>
              <a:t>solved</a:t>
            </a:r>
            <a:r>
              <a:rPr lang="en" sz="1200" b="1">
                <a:solidFill>
                  <a:srgbClr val="3C78D8"/>
                </a:solidFill>
                <a:latin typeface="Calibri"/>
                <a:ea typeface="Calibri"/>
                <a:cs typeface="Calibri"/>
                <a:sym typeface="Calibri"/>
              </a:rPr>
              <a:t>):</a:t>
            </a:r>
            <a:endParaRPr sz="1200" b="1">
              <a:solidFill>
                <a:srgbClr val="3C78D8"/>
              </a:solidFill>
              <a:latin typeface="Calibri"/>
              <a:ea typeface="Calibri"/>
              <a:cs typeface="Calibri"/>
              <a:sym typeface="Calibri"/>
            </a:endParaRPr>
          </a:p>
          <a:p>
            <a:pPr marL="0" lvl="0" indent="0" algn="l" rtl="0">
              <a:spcBef>
                <a:spcPts val="0"/>
              </a:spcBef>
              <a:spcAft>
                <a:spcPts val="0"/>
              </a:spcAft>
              <a:buNone/>
            </a:pPr>
            <a:r>
              <a:rPr lang="en" sz="1100" b="1">
                <a:solidFill>
                  <a:srgbClr val="6AA84F"/>
                </a:solidFill>
                <a:latin typeface="Roboto Mono"/>
                <a:ea typeface="Roboto Mono"/>
                <a:cs typeface="Roboto Mono"/>
                <a:sym typeface="Roboto Mono"/>
              </a:rPr>
              <a:t>No three positive integers a, b, and c </a:t>
            </a:r>
            <a:endParaRPr sz="1100" b="1">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100" b="1">
                <a:solidFill>
                  <a:srgbClr val="6AA84F"/>
                </a:solidFill>
                <a:latin typeface="Roboto Mono"/>
                <a:ea typeface="Roboto Mono"/>
                <a:cs typeface="Roboto Mono"/>
                <a:sym typeface="Roboto Mono"/>
              </a:rPr>
              <a:t>satisfy the equation a</a:t>
            </a:r>
            <a:r>
              <a:rPr lang="en" sz="1100" b="1" baseline="30000">
                <a:solidFill>
                  <a:srgbClr val="6AA84F"/>
                </a:solidFill>
                <a:latin typeface="Roboto Mono"/>
                <a:ea typeface="Roboto Mono"/>
                <a:cs typeface="Roboto Mono"/>
                <a:sym typeface="Roboto Mono"/>
              </a:rPr>
              <a:t>n</a:t>
            </a:r>
            <a:r>
              <a:rPr lang="en" sz="1100" b="1">
                <a:solidFill>
                  <a:srgbClr val="6AA84F"/>
                </a:solidFill>
                <a:latin typeface="Roboto Mono"/>
                <a:ea typeface="Roboto Mono"/>
                <a:cs typeface="Roboto Mono"/>
                <a:sym typeface="Roboto Mono"/>
              </a:rPr>
              <a:t> + b</a:t>
            </a:r>
            <a:r>
              <a:rPr lang="en" sz="1100" b="1" baseline="30000">
                <a:solidFill>
                  <a:srgbClr val="6AA84F"/>
                </a:solidFill>
                <a:latin typeface="Roboto Mono"/>
                <a:ea typeface="Roboto Mono"/>
                <a:cs typeface="Roboto Mono"/>
                <a:sym typeface="Roboto Mono"/>
              </a:rPr>
              <a:t>n</a:t>
            </a:r>
            <a:r>
              <a:rPr lang="en" sz="1100" b="1">
                <a:solidFill>
                  <a:srgbClr val="6AA84F"/>
                </a:solidFill>
                <a:latin typeface="Roboto Mono"/>
                <a:ea typeface="Roboto Mono"/>
                <a:cs typeface="Roboto Mono"/>
                <a:sym typeface="Roboto Mono"/>
              </a:rPr>
              <a:t> = c</a:t>
            </a:r>
            <a:r>
              <a:rPr lang="en" sz="1100" b="1" baseline="30000">
                <a:solidFill>
                  <a:srgbClr val="6AA84F"/>
                </a:solidFill>
                <a:latin typeface="Roboto Mono"/>
                <a:ea typeface="Roboto Mono"/>
                <a:cs typeface="Roboto Mono"/>
                <a:sym typeface="Roboto Mono"/>
              </a:rPr>
              <a:t>n</a:t>
            </a:r>
            <a:r>
              <a:rPr lang="en" sz="1100" b="1">
                <a:solidFill>
                  <a:srgbClr val="6AA84F"/>
                </a:solidFill>
                <a:latin typeface="Roboto Mono"/>
                <a:ea typeface="Roboto Mono"/>
                <a:cs typeface="Roboto Mono"/>
                <a:sym typeface="Roboto Mono"/>
              </a:rPr>
              <a:t> </a:t>
            </a:r>
            <a:endParaRPr sz="1100" b="1">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100" b="1">
                <a:solidFill>
                  <a:srgbClr val="6AA84F"/>
                </a:solidFill>
                <a:latin typeface="Roboto Mono"/>
                <a:ea typeface="Roboto Mono"/>
                <a:cs typeface="Roboto Mono"/>
                <a:sym typeface="Roboto Mono"/>
              </a:rPr>
              <a:t>for any integer value of n greater than 2. </a:t>
            </a:r>
            <a:endParaRPr sz="1100" b="1">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200">
                <a:solidFill>
                  <a:schemeClr val="dk1"/>
                </a:solidFill>
                <a:latin typeface="Calibri"/>
                <a:ea typeface="Calibri"/>
                <a:cs typeface="Calibri"/>
                <a:sym typeface="Calibri"/>
              </a:rPr>
              <a:t>It was famously </a:t>
            </a:r>
            <a:r>
              <a:rPr lang="en" sz="1200" b="1">
                <a:solidFill>
                  <a:srgbClr val="FF0000"/>
                </a:solidFill>
                <a:latin typeface="Calibri"/>
                <a:ea typeface="Calibri"/>
                <a:cs typeface="Calibri"/>
                <a:sym typeface="Calibri"/>
              </a:rPr>
              <a:t>proved by Andrew Wiles in 1994</a:t>
            </a:r>
            <a:r>
              <a:rPr lang="en" sz="1200">
                <a:solidFill>
                  <a:schemeClr val="dk1"/>
                </a:solidFill>
                <a:latin typeface="Calibri"/>
                <a:ea typeface="Calibri"/>
                <a:cs typeface="Calibri"/>
                <a:sym typeface="Calibri"/>
              </a:rPr>
              <a:t>, after remaining unsolved for over 350 years.</a:t>
            </a:r>
            <a:endParaRPr sz="1200" b="1">
              <a:solidFill>
                <a:srgbClr val="3C78D8"/>
              </a:solidFill>
              <a:latin typeface="Calibri"/>
              <a:ea typeface="Calibri"/>
              <a:cs typeface="Calibri"/>
              <a:sym typeface="Calibri"/>
            </a:endParaRPr>
          </a:p>
        </p:txBody>
      </p:sp>
      <p:pic>
        <p:nvPicPr>
          <p:cNvPr id="145" name="Google Shape;145;p2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55449" y="133775"/>
            <a:ext cx="2411733" cy="1922449"/>
          </a:xfrm>
          <a:prstGeom prst="rect">
            <a:avLst/>
          </a:prstGeom>
          <a:noFill/>
          <a:ln>
            <a:noFill/>
          </a:ln>
        </p:spPr>
      </p:pic>
      <p:sp>
        <p:nvSpPr>
          <p:cNvPr id="146" name="Google Shape;146;p23"/>
          <p:cNvSpPr txBox="1"/>
          <p:nvPr/>
        </p:nvSpPr>
        <p:spPr>
          <a:xfrm>
            <a:off x="91750" y="425250"/>
            <a:ext cx="42663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Millennium Prize Problems </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4"/>
              </a:rPr>
              <a:t>https://www.claymath.org/millennium-problems/</a:t>
            </a:r>
            <a:endParaRPr sz="1200">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The list of Math problems created in 2000 by the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b="1">
                <a:solidFill>
                  <a:srgbClr val="3C78D8"/>
                </a:solidFill>
                <a:latin typeface="Calibri"/>
                <a:ea typeface="Calibri"/>
                <a:cs typeface="Calibri"/>
                <a:sym typeface="Calibri"/>
              </a:rPr>
              <a:t>Clay Mathematics Institute (CMI) </a:t>
            </a:r>
            <a:endParaRPr sz="1200" b="1">
              <a:solidFill>
                <a:srgbClr val="3C78D8"/>
              </a:solidFill>
              <a:latin typeface="Calibri"/>
              <a:ea typeface="Calibri"/>
              <a:cs typeface="Calibri"/>
              <a:sym typeface="Calibri"/>
            </a:endParaRPr>
          </a:p>
          <a:p>
            <a:pPr marL="0" lvl="0" indent="0" algn="l" rtl="0">
              <a:spcBef>
                <a:spcPts val="0"/>
              </a:spcBef>
              <a:spcAft>
                <a:spcPts val="0"/>
              </a:spcAft>
              <a:buNone/>
            </a:pPr>
            <a:r>
              <a:rPr lang="en" sz="1200" b="1">
                <a:solidFill>
                  <a:srgbClr val="3C78D8"/>
                </a:solidFill>
                <a:latin typeface="Calibri"/>
                <a:ea typeface="Calibri"/>
                <a:cs typeface="Calibri"/>
                <a:sym typeface="Calibri"/>
              </a:rPr>
              <a:t>in Cambridge, Massachusetts</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b="1">
                <a:solidFill>
                  <a:srgbClr val="6AA84F"/>
                </a:solidFill>
                <a:latin typeface="Calibri"/>
                <a:ea typeface="Calibri"/>
                <a:cs typeface="Calibri"/>
                <a:sym typeface="Calibri"/>
              </a:rPr>
              <a:t>CMI was founded in 1998</a:t>
            </a:r>
            <a:r>
              <a:rPr lang="en" sz="1200">
                <a:solidFill>
                  <a:schemeClr val="dk1"/>
                </a:solidFill>
                <a:latin typeface="Calibri"/>
                <a:ea typeface="Calibri"/>
                <a:cs typeface="Calibri"/>
                <a:sym typeface="Calibri"/>
              </a:rPr>
              <a:t> by </a:t>
            </a:r>
            <a:r>
              <a:rPr lang="en" sz="1200" b="1">
                <a:solidFill>
                  <a:srgbClr val="FF0000"/>
                </a:solidFill>
                <a:latin typeface="Calibri"/>
                <a:ea typeface="Calibri"/>
                <a:cs typeface="Calibri"/>
                <a:sym typeface="Calibri"/>
              </a:rPr>
              <a:t>Landon &amp; Lavinia Clay</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pic>
        <p:nvPicPr>
          <p:cNvPr id="147" name="Google Shape;147;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449732" y="32163"/>
            <a:ext cx="1643193" cy="1652583"/>
          </a:xfrm>
          <a:prstGeom prst="rect">
            <a:avLst/>
          </a:prstGeom>
          <a:noFill/>
          <a:ln>
            <a:noFill/>
          </a:ln>
        </p:spPr>
      </p:pic>
      <p:pic>
        <p:nvPicPr>
          <p:cNvPr id="148" name="Google Shape;148;p2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998231" y="3897582"/>
            <a:ext cx="1098300" cy="1119476"/>
          </a:xfrm>
          <a:prstGeom prst="rect">
            <a:avLst/>
          </a:prstGeom>
          <a:noFill/>
          <a:ln>
            <a:noFill/>
          </a:ln>
        </p:spPr>
      </p:pic>
      <p:pic>
        <p:nvPicPr>
          <p:cNvPr id="149" name="Google Shape;149;p2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988700" y="2641097"/>
            <a:ext cx="1098300" cy="116070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p:nvPr/>
        </p:nvSpPr>
        <p:spPr>
          <a:xfrm>
            <a:off x="5439489" y="55350"/>
            <a:ext cx="17613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Total #models: 145.</a:t>
            </a:r>
            <a:endParaRPr sz="1100">
              <a:solidFill>
                <a:srgbClr val="1F2937"/>
              </a:solidFill>
              <a:highlight>
                <a:srgbClr val="FFFFFF"/>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Total #votes: 1,898,013.</a:t>
            </a:r>
            <a:endParaRPr sz="1100">
              <a:solidFill>
                <a:srgbClr val="1F2937"/>
              </a:solidFill>
              <a:highlight>
                <a:srgbClr val="FFFFFF"/>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Last updated: 2024-09-17.</a:t>
            </a:r>
            <a:endParaRPr sz="1100">
              <a:solidFill>
                <a:srgbClr val="1F2937"/>
              </a:solidFill>
              <a:highlight>
                <a:srgbClr val="FFFFFF"/>
              </a:highlight>
              <a:latin typeface="Calibri"/>
              <a:ea typeface="Calibri"/>
              <a:cs typeface="Calibri"/>
              <a:sym typeface="Calibri"/>
            </a:endParaRPr>
          </a:p>
        </p:txBody>
      </p:sp>
      <p:sp>
        <p:nvSpPr>
          <p:cNvPr id="155" name="Google Shape;155;p24"/>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156" name="Google Shape;156;p24"/>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157" name="Google Shape;157;p24"/>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158" name="Google Shape;158;p24"/>
          <p:cNvSpPr txBox="1"/>
          <p:nvPr/>
        </p:nvSpPr>
        <p:spPr>
          <a:xfrm>
            <a:off x="2588736" y="42796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159" name="Google Shape;159;p24"/>
          <p:cNvSpPr/>
          <p:nvPr/>
        </p:nvSpPr>
        <p:spPr>
          <a:xfrm>
            <a:off x="5235575" y="22637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0" name="Google Shape;160;p24"/>
          <p:cNvSpPr/>
          <p:nvPr/>
        </p:nvSpPr>
        <p:spPr>
          <a:xfrm>
            <a:off x="625200" y="3294926"/>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1" name="Google Shape;161;p24"/>
          <p:cNvSpPr/>
          <p:nvPr/>
        </p:nvSpPr>
        <p:spPr>
          <a:xfrm>
            <a:off x="625200" y="2387033"/>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2" name="Google Shape;162;p24"/>
          <p:cNvSpPr/>
          <p:nvPr/>
        </p:nvSpPr>
        <p:spPr>
          <a:xfrm>
            <a:off x="5175619" y="141004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3" name="Google Shape;163;p24"/>
          <p:cNvSpPr/>
          <p:nvPr/>
        </p:nvSpPr>
        <p:spPr>
          <a:xfrm>
            <a:off x="5175626" y="3632195"/>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4" name="Google Shape;164;p24"/>
          <p:cNvSpPr/>
          <p:nvPr/>
        </p:nvSpPr>
        <p:spPr>
          <a:xfrm>
            <a:off x="5175626" y="181587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5" name="Google Shape;165;p24"/>
          <p:cNvSpPr/>
          <p:nvPr/>
        </p:nvSpPr>
        <p:spPr>
          <a:xfrm>
            <a:off x="5175626" y="201576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6" name="Google Shape;166;p24"/>
          <p:cNvSpPr/>
          <p:nvPr/>
        </p:nvSpPr>
        <p:spPr>
          <a:xfrm>
            <a:off x="625200" y="261807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7" name="Google Shape;167;p24"/>
          <p:cNvSpPr/>
          <p:nvPr/>
        </p:nvSpPr>
        <p:spPr>
          <a:xfrm>
            <a:off x="5175626" y="322087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8" name="Google Shape;168;p24"/>
          <p:cNvSpPr/>
          <p:nvPr/>
        </p:nvSpPr>
        <p:spPr>
          <a:xfrm>
            <a:off x="5175626" y="340602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9" name="Google Shape;169;p24"/>
          <p:cNvSpPr/>
          <p:nvPr/>
        </p:nvSpPr>
        <p:spPr>
          <a:xfrm>
            <a:off x="5175626" y="420347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0" name="Google Shape;170;p24"/>
          <p:cNvSpPr/>
          <p:nvPr/>
        </p:nvSpPr>
        <p:spPr>
          <a:xfrm>
            <a:off x="5175615" y="442601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1" name="Google Shape;171;p24"/>
          <p:cNvSpPr/>
          <p:nvPr/>
        </p:nvSpPr>
        <p:spPr>
          <a:xfrm>
            <a:off x="625200" y="440293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2" name="Google Shape;172;p24"/>
          <p:cNvSpPr txBox="1"/>
          <p:nvPr/>
        </p:nvSpPr>
        <p:spPr>
          <a:xfrm>
            <a:off x="123952" y="2363474"/>
            <a:ext cx="389400" cy="17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000">
                <a:solidFill>
                  <a:srgbClr val="FF0000"/>
                </a:solidFill>
                <a:latin typeface="Calibri"/>
                <a:ea typeface="Calibri"/>
                <a:cs typeface="Calibri"/>
                <a:sym typeface="Calibri"/>
              </a:rPr>
              <a:t>1 byte</a:t>
            </a:r>
            <a:endParaRPr sz="1000">
              <a:solidFill>
                <a:schemeClr val="dk1"/>
              </a:solidFill>
              <a:latin typeface="Calibri"/>
              <a:ea typeface="Calibri"/>
              <a:cs typeface="Calibri"/>
              <a:sym typeface="Calibri"/>
            </a:endParaRPr>
          </a:p>
        </p:txBody>
      </p:sp>
      <p:sp>
        <p:nvSpPr>
          <p:cNvPr id="173" name="Google Shape;173;p24"/>
          <p:cNvSpPr txBox="1"/>
          <p:nvPr/>
        </p:nvSpPr>
        <p:spPr>
          <a:xfrm>
            <a:off x="4676802" y="1386505"/>
            <a:ext cx="389400" cy="17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000">
                <a:solidFill>
                  <a:srgbClr val="FF0000"/>
                </a:solidFill>
                <a:latin typeface="Calibri"/>
                <a:ea typeface="Calibri"/>
                <a:cs typeface="Calibri"/>
                <a:sym typeface="Calibri"/>
              </a:rPr>
              <a:t>New</a:t>
            </a:r>
            <a:endParaRPr sz="1000">
              <a:solidFill>
                <a:schemeClr val="dk1"/>
              </a:solidFill>
              <a:latin typeface="Calibri"/>
              <a:ea typeface="Calibri"/>
              <a:cs typeface="Calibri"/>
              <a:sym typeface="Calibri"/>
            </a:endParaRPr>
          </a:p>
        </p:txBody>
      </p:sp>
      <p:pic>
        <p:nvPicPr>
          <p:cNvPr id="174" name="Google Shape;174;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80961" y="748285"/>
            <a:ext cx="3095889" cy="4256848"/>
          </a:xfrm>
          <a:prstGeom prst="rect">
            <a:avLst/>
          </a:prstGeom>
          <a:noFill/>
          <a:ln w="9525" cap="flat" cmpd="sng">
            <a:solidFill>
              <a:srgbClr val="FF0000"/>
            </a:solidFill>
            <a:prstDash val="solid"/>
            <a:round/>
            <a:headEnd type="none" w="sm" len="sm"/>
            <a:tailEnd type="none" w="sm" len="sm"/>
          </a:ln>
        </p:spPr>
      </p:pic>
      <p:pic>
        <p:nvPicPr>
          <p:cNvPr id="175" name="Google Shape;175;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342036" y="734250"/>
            <a:ext cx="2772318" cy="4256850"/>
          </a:xfrm>
          <a:prstGeom prst="rect">
            <a:avLst/>
          </a:prstGeom>
          <a:noFill/>
          <a:ln w="9525" cap="flat" cmpd="sng">
            <a:solidFill>
              <a:srgbClr val="FF0000"/>
            </a:solidFill>
            <a:prstDash val="solid"/>
            <a:round/>
            <a:headEnd type="none" w="sm" len="sm"/>
            <a:tailEnd type="none" w="sm" len="sm"/>
          </a:ln>
        </p:spPr>
      </p:pic>
      <p:sp>
        <p:nvSpPr>
          <p:cNvPr id="176" name="Google Shape;176;p24"/>
          <p:cNvSpPr txBox="1"/>
          <p:nvPr/>
        </p:nvSpPr>
        <p:spPr>
          <a:xfrm>
            <a:off x="292752" y="1038505"/>
            <a:ext cx="389400" cy="17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000">
                <a:solidFill>
                  <a:srgbClr val="FF0000"/>
                </a:solidFill>
                <a:latin typeface="Calibri"/>
                <a:ea typeface="Calibri"/>
                <a:cs typeface="Calibri"/>
                <a:sym typeface="Calibri"/>
              </a:rPr>
              <a:t>New</a:t>
            </a:r>
            <a:endParaRPr sz="1000">
              <a:solidFill>
                <a:schemeClr val="dk1"/>
              </a:solidFill>
              <a:latin typeface="Calibri"/>
              <a:ea typeface="Calibri"/>
              <a:cs typeface="Calibri"/>
              <a:sym typeface="Calibri"/>
            </a:endParaRPr>
          </a:p>
        </p:txBody>
      </p:sp>
      <p:sp>
        <p:nvSpPr>
          <p:cNvPr id="177" name="Google Shape;177;p24"/>
          <p:cNvSpPr txBox="1"/>
          <p:nvPr/>
        </p:nvSpPr>
        <p:spPr>
          <a:xfrm>
            <a:off x="292752" y="1243819"/>
            <a:ext cx="389400" cy="17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000">
                <a:solidFill>
                  <a:srgbClr val="FF0000"/>
                </a:solidFill>
                <a:latin typeface="Calibri"/>
                <a:ea typeface="Calibri"/>
                <a:cs typeface="Calibri"/>
                <a:sym typeface="Calibri"/>
              </a:rPr>
              <a:t>New</a:t>
            </a:r>
            <a:endParaRPr sz="10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183" name="Google Shape;183;p25"/>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184" name="Google Shape;184;p25"/>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185" name="Google Shape;185;p25"/>
          <p:cNvSpPr txBox="1"/>
          <p:nvPr/>
        </p:nvSpPr>
        <p:spPr>
          <a:xfrm>
            <a:off x="3186581" y="444363"/>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186" name="Google Shape;186;p25"/>
          <p:cNvSpPr/>
          <p:nvPr/>
        </p:nvSpPr>
        <p:spPr>
          <a:xfrm>
            <a:off x="5235575" y="22637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7" name="Google Shape;187;p25"/>
          <p:cNvSpPr/>
          <p:nvPr/>
        </p:nvSpPr>
        <p:spPr>
          <a:xfrm>
            <a:off x="812069" y="302599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8" name="Google Shape;188;p25"/>
          <p:cNvSpPr/>
          <p:nvPr/>
        </p:nvSpPr>
        <p:spPr>
          <a:xfrm>
            <a:off x="812069" y="2836646"/>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9" name="Google Shape;189;p25"/>
          <p:cNvSpPr/>
          <p:nvPr/>
        </p:nvSpPr>
        <p:spPr>
          <a:xfrm>
            <a:off x="5491916" y="4217025"/>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0" name="Google Shape;190;p25"/>
          <p:cNvSpPr/>
          <p:nvPr/>
        </p:nvSpPr>
        <p:spPr>
          <a:xfrm>
            <a:off x="5491916" y="1031367"/>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1" name="Google Shape;191;p25"/>
          <p:cNvSpPr/>
          <p:nvPr/>
        </p:nvSpPr>
        <p:spPr>
          <a:xfrm>
            <a:off x="5491916" y="2424390"/>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2" name="Google Shape;192;p25"/>
          <p:cNvSpPr/>
          <p:nvPr/>
        </p:nvSpPr>
        <p:spPr>
          <a:xfrm>
            <a:off x="5488270" y="402412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3" name="Google Shape;193;p25"/>
          <p:cNvSpPr/>
          <p:nvPr/>
        </p:nvSpPr>
        <p:spPr>
          <a:xfrm>
            <a:off x="812069" y="203270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4" name="Google Shape;194;p25"/>
          <p:cNvSpPr txBox="1"/>
          <p:nvPr/>
        </p:nvSpPr>
        <p:spPr>
          <a:xfrm>
            <a:off x="5439489" y="55350"/>
            <a:ext cx="17613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145.</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1,898,013.</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2024-09-17.</a:t>
            </a:r>
            <a:endParaRPr sz="1100">
              <a:solidFill>
                <a:srgbClr val="1F2937"/>
              </a:solidFill>
              <a:highlight>
                <a:srgbClr val="FFFFFF"/>
              </a:highlight>
              <a:latin typeface="Calibri"/>
              <a:ea typeface="Calibri"/>
              <a:cs typeface="Calibri"/>
              <a:sym typeface="Calibri"/>
            </a:endParaRPr>
          </a:p>
        </p:txBody>
      </p:sp>
      <p:sp>
        <p:nvSpPr>
          <p:cNvPr id="195" name="Google Shape;195;p25"/>
          <p:cNvSpPr/>
          <p:nvPr/>
        </p:nvSpPr>
        <p:spPr>
          <a:xfrm>
            <a:off x="812069" y="3627131"/>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6" name="Google Shape;196;p25"/>
          <p:cNvSpPr/>
          <p:nvPr/>
        </p:nvSpPr>
        <p:spPr>
          <a:xfrm>
            <a:off x="812069" y="4828805"/>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7" name="Google Shape;197;p25"/>
          <p:cNvSpPr/>
          <p:nvPr/>
        </p:nvSpPr>
        <p:spPr>
          <a:xfrm>
            <a:off x="5491916" y="2809240"/>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8" name="Google Shape;198;p25"/>
          <p:cNvSpPr/>
          <p:nvPr/>
        </p:nvSpPr>
        <p:spPr>
          <a:xfrm>
            <a:off x="5491916" y="3817683"/>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9" name="Google Shape;199;p25"/>
          <p:cNvSpPr txBox="1"/>
          <p:nvPr/>
        </p:nvSpPr>
        <p:spPr>
          <a:xfrm>
            <a:off x="187206" y="3002438"/>
            <a:ext cx="552300" cy="17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000">
                <a:solidFill>
                  <a:srgbClr val="FF0000"/>
                </a:solidFill>
                <a:latin typeface="Calibri"/>
                <a:ea typeface="Calibri"/>
                <a:cs typeface="Calibri"/>
                <a:sym typeface="Calibri"/>
              </a:rPr>
              <a:t>1 byte</a:t>
            </a:r>
            <a:endParaRPr sz="1000">
              <a:solidFill>
                <a:schemeClr val="dk1"/>
              </a:solidFill>
              <a:latin typeface="Calibri"/>
              <a:ea typeface="Calibri"/>
              <a:cs typeface="Calibri"/>
              <a:sym typeface="Calibri"/>
            </a:endParaRPr>
          </a:p>
        </p:txBody>
      </p:sp>
      <p:sp>
        <p:nvSpPr>
          <p:cNvPr id="200" name="Google Shape;200;p25"/>
          <p:cNvSpPr txBox="1"/>
          <p:nvPr/>
        </p:nvSpPr>
        <p:spPr>
          <a:xfrm>
            <a:off x="351281" y="1031713"/>
            <a:ext cx="552300" cy="17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000">
                <a:solidFill>
                  <a:srgbClr val="FF0000"/>
                </a:solidFill>
                <a:latin typeface="Calibri"/>
                <a:ea typeface="Calibri"/>
                <a:cs typeface="Calibri"/>
                <a:sym typeface="Calibri"/>
              </a:rPr>
              <a:t>New</a:t>
            </a:r>
            <a:endParaRPr sz="1000">
              <a:solidFill>
                <a:schemeClr val="dk1"/>
              </a:solidFill>
              <a:latin typeface="Calibri"/>
              <a:ea typeface="Calibri"/>
              <a:cs typeface="Calibri"/>
              <a:sym typeface="Calibri"/>
            </a:endParaRPr>
          </a:p>
        </p:txBody>
      </p:sp>
      <p:pic>
        <p:nvPicPr>
          <p:cNvPr id="201" name="Google Shape;201;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966558" y="750658"/>
            <a:ext cx="2772318" cy="4256850"/>
          </a:xfrm>
          <a:prstGeom prst="rect">
            <a:avLst/>
          </a:prstGeom>
          <a:noFill/>
          <a:ln w="9525" cap="flat" cmpd="sng">
            <a:solidFill>
              <a:srgbClr val="FF0000"/>
            </a:solidFill>
            <a:prstDash val="solid"/>
            <a:round/>
            <a:headEnd type="none" w="sm" len="sm"/>
            <a:tailEnd type="none" w="sm" len="sm"/>
          </a:ln>
        </p:spPr>
      </p:pic>
      <p:pic>
        <p:nvPicPr>
          <p:cNvPr id="202" name="Google Shape;202;p2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658333" y="734250"/>
            <a:ext cx="2772318" cy="4256850"/>
          </a:xfrm>
          <a:prstGeom prst="rect">
            <a:avLst/>
          </a:prstGeom>
          <a:noFill/>
          <a:ln w="9525" cap="flat" cmpd="sng">
            <a:solidFill>
              <a:srgbClr val="FF0000"/>
            </a:solidFill>
            <a:prstDash val="solid"/>
            <a:round/>
            <a:headEnd type="none" w="sm" len="sm"/>
            <a:tailEnd type="none" w="sm" len="sm"/>
          </a:ln>
        </p:spPr>
      </p:pic>
      <p:sp>
        <p:nvSpPr>
          <p:cNvPr id="203" name="Google Shape;203;p25"/>
          <p:cNvSpPr txBox="1"/>
          <p:nvPr/>
        </p:nvSpPr>
        <p:spPr>
          <a:xfrm>
            <a:off x="351281" y="1228358"/>
            <a:ext cx="552300" cy="17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000">
                <a:solidFill>
                  <a:srgbClr val="FF0000"/>
                </a:solidFill>
                <a:latin typeface="Calibri"/>
                <a:ea typeface="Calibri"/>
                <a:cs typeface="Calibri"/>
                <a:sym typeface="Calibri"/>
              </a:rPr>
              <a:t>New</a:t>
            </a:r>
            <a:endParaRPr sz="1000">
              <a:solidFill>
                <a:schemeClr val="dk1"/>
              </a:solidFill>
              <a:latin typeface="Calibri"/>
              <a:ea typeface="Calibri"/>
              <a:cs typeface="Calibri"/>
              <a:sym typeface="Calibri"/>
            </a:endParaRPr>
          </a:p>
        </p:txBody>
      </p:sp>
      <p:sp>
        <p:nvSpPr>
          <p:cNvPr id="204" name="Google Shape;204;p25"/>
          <p:cNvSpPr/>
          <p:nvPr/>
        </p:nvSpPr>
        <p:spPr>
          <a:xfrm>
            <a:off x="5491916" y="4622635"/>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p2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12950" y="813450"/>
            <a:ext cx="7805703" cy="3369500"/>
          </a:xfrm>
          <a:prstGeom prst="rect">
            <a:avLst/>
          </a:prstGeom>
          <a:noFill/>
          <a:ln w="9525" cap="flat" cmpd="sng">
            <a:solidFill>
              <a:srgbClr val="FF0000"/>
            </a:solidFill>
            <a:prstDash val="solid"/>
            <a:round/>
            <a:headEnd type="none" w="sm" len="sm"/>
            <a:tailEnd type="none" w="sm" len="sm"/>
          </a:ln>
        </p:spPr>
      </p:pic>
      <p:sp>
        <p:nvSpPr>
          <p:cNvPr id="210" name="Google Shape;210;p26"/>
          <p:cNvSpPr txBox="1"/>
          <p:nvPr/>
        </p:nvSpPr>
        <p:spPr>
          <a:xfrm>
            <a:off x="72300" y="76200"/>
            <a:ext cx="2628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Tech Layoffs in 2024</a:t>
            </a:r>
            <a:endParaRPr sz="2000" b="1" i="0" u="none" strike="noStrike" cap="none">
              <a:solidFill>
                <a:srgbClr val="000000"/>
              </a:solidFill>
              <a:latin typeface="Calibri"/>
              <a:ea typeface="Calibri"/>
              <a:cs typeface="Calibri"/>
              <a:sym typeface="Calibri"/>
            </a:endParaRPr>
          </a:p>
        </p:txBody>
      </p:sp>
      <p:sp>
        <p:nvSpPr>
          <p:cNvPr id="211" name="Google Shape;211;p26"/>
          <p:cNvSpPr txBox="1"/>
          <p:nvPr/>
        </p:nvSpPr>
        <p:spPr>
          <a:xfrm>
            <a:off x="6291625" y="109963"/>
            <a:ext cx="20025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F0F0F"/>
                </a:solidFill>
                <a:latin typeface="Calibri"/>
                <a:ea typeface="Calibri"/>
                <a:cs typeface="Calibri"/>
                <a:sym typeface="Calibri"/>
              </a:rPr>
              <a:t>Layoffs - </a:t>
            </a:r>
            <a:r>
              <a:rPr lang="en" sz="1300" b="0" i="0" u="sng" strike="noStrike" cap="none">
                <a:solidFill>
                  <a:schemeClr val="hlink"/>
                </a:solidFill>
                <a:latin typeface="Calibri"/>
                <a:ea typeface="Calibri"/>
                <a:cs typeface="Calibri"/>
                <a:sym typeface="Calibri"/>
                <a:hlinkClick r:id="rId4"/>
              </a:rPr>
              <a:t>https://layoffs.fyi</a:t>
            </a:r>
            <a:r>
              <a:rPr lang="en" sz="1300" b="0" i="0" u="none" strike="noStrike" cap="none">
                <a:solidFill>
                  <a:srgbClr val="0F0F0F"/>
                </a:solidFill>
                <a:latin typeface="Calibri"/>
                <a:ea typeface="Calibri"/>
                <a:cs typeface="Calibri"/>
                <a:sym typeface="Calibri"/>
              </a:rPr>
              <a:t> </a:t>
            </a:r>
            <a:endParaRPr sz="1300" b="0" i="0" u="none" strike="noStrike" cap="none">
              <a:solidFill>
                <a:srgbClr val="0F0F0F"/>
              </a:solidFill>
              <a:latin typeface="Calibri"/>
              <a:ea typeface="Calibri"/>
              <a:cs typeface="Calibri"/>
              <a:sym typeface="Calibri"/>
            </a:endParaRPr>
          </a:p>
        </p:txBody>
      </p:sp>
      <p:cxnSp>
        <p:nvCxnSpPr>
          <p:cNvPr id="212" name="Google Shape;212;p26"/>
          <p:cNvCxnSpPr/>
          <p:nvPr/>
        </p:nvCxnSpPr>
        <p:spPr>
          <a:xfrm rot="10800000">
            <a:off x="3955988" y="904676"/>
            <a:ext cx="0" cy="3023100"/>
          </a:xfrm>
          <a:prstGeom prst="straightConnector1">
            <a:avLst/>
          </a:prstGeom>
          <a:noFill/>
          <a:ln w="9525" cap="flat" cmpd="sng">
            <a:solidFill>
              <a:schemeClr val="dk2"/>
            </a:solidFill>
            <a:prstDash val="solid"/>
            <a:round/>
            <a:headEnd type="none" w="med" len="med"/>
            <a:tailEnd type="none" w="med" len="med"/>
          </a:ln>
        </p:spPr>
      </p:cxnSp>
      <p:sp>
        <p:nvSpPr>
          <p:cNvPr id="213" name="Google Shape;213;p26"/>
          <p:cNvSpPr txBox="1"/>
          <p:nvPr/>
        </p:nvSpPr>
        <p:spPr>
          <a:xfrm>
            <a:off x="612945" y="4351714"/>
            <a:ext cx="44079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Amazon has mandated that its corporate employees return to the office full-time, five days a week, starting in January 2025.</a:t>
            </a:r>
            <a:endParaRPr sz="13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p27"/>
          <p:cNvPicPr preferRelativeResize="0"/>
          <p:nvPr/>
        </p:nvPicPr>
        <p:blipFill rotWithShape="1">
          <a:blip r:embed="rId3">
            <a:alphaModFix/>
          </a:blip>
          <a:srcRect/>
          <a:stretch/>
        </p:blipFill>
        <p:spPr>
          <a:xfrm>
            <a:off x="605238" y="1203525"/>
            <a:ext cx="2094075" cy="2094075"/>
          </a:xfrm>
          <a:prstGeom prst="rect">
            <a:avLst/>
          </a:prstGeom>
          <a:noFill/>
          <a:ln>
            <a:noFill/>
          </a:ln>
        </p:spPr>
      </p:pic>
      <p:sp>
        <p:nvSpPr>
          <p:cNvPr id="219" name="Google Shape;219;p27"/>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20" name="Google Shape;220;p27"/>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21" name="Google Shape;221;p2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10941" y="3664175"/>
            <a:ext cx="1144600" cy="415875"/>
          </a:xfrm>
          <a:prstGeom prst="rect">
            <a:avLst/>
          </a:prstGeom>
          <a:noFill/>
          <a:ln>
            <a:noFill/>
          </a:ln>
        </p:spPr>
      </p:pic>
      <p:sp>
        <p:nvSpPr>
          <p:cNvPr id="222" name="Google Shape;222;p27"/>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23" name="Google Shape;223;p27"/>
          <p:cNvSpPr txBox="1"/>
          <p:nvPr/>
        </p:nvSpPr>
        <p:spPr>
          <a:xfrm>
            <a:off x="536203" y="4360974"/>
            <a:ext cx="2094075"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8"/>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p:nvPr/>
        </p:nvSpPr>
        <p:spPr>
          <a:xfrm>
            <a:off x="91750" y="98850"/>
            <a:ext cx="4316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Sam Altman Post - an Intelligence Age</a:t>
            </a:r>
            <a:endParaRPr sz="2000" b="1">
              <a:solidFill>
                <a:schemeClr val="dk1"/>
              </a:solidFill>
              <a:latin typeface="Calibri"/>
              <a:ea typeface="Calibri"/>
              <a:cs typeface="Calibri"/>
              <a:sym typeface="Calibri"/>
            </a:endParaRPr>
          </a:p>
        </p:txBody>
      </p:sp>
      <p:sp>
        <p:nvSpPr>
          <p:cNvPr id="65" name="Google Shape;65;p15"/>
          <p:cNvSpPr txBox="1"/>
          <p:nvPr/>
        </p:nvSpPr>
        <p:spPr>
          <a:xfrm>
            <a:off x="91750" y="815350"/>
            <a:ext cx="4412700" cy="298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The Intelligence Age (Sept 23)</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u="sng">
                <a:solidFill>
                  <a:schemeClr val="hlink"/>
                </a:solidFill>
                <a:latin typeface="Calibri"/>
                <a:ea typeface="Calibri"/>
                <a:cs typeface="Calibri"/>
                <a:sym typeface="Calibri"/>
                <a:hlinkClick r:id="rId3"/>
              </a:rPr>
              <a:t>https://ia.samaltman.com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Accelerated Progress.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AI's Potential - solve complex problems, achieve impossible.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Personal AI Teams for everyone.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Shared unprecedented prosperity worldwide.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 Learning made AI possible.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more compute and data - the better AI problem solving.</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AI's will act as autonomous assistants and scientists.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Intelligence Age - depends on compute, energy, human initiative.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Expanding AI requires more energy and low compute costs.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Intelligence Age presents complex/risky challenges.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future holds immense potential for prosperity and remarkable achievements.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Downsides - significant labor market shifts. However, new opportunities will arise as AI amplifies human abilities.</a:t>
            </a:r>
            <a:endParaRPr sz="1200">
              <a:solidFill>
                <a:schemeClr val="dk1"/>
              </a:solidFill>
              <a:latin typeface="Calibri"/>
              <a:ea typeface="Calibri"/>
              <a:cs typeface="Calibri"/>
              <a:sym typeface="Calibri"/>
            </a:endParaRPr>
          </a:p>
        </p:txBody>
      </p:sp>
      <p:pic>
        <p:nvPicPr>
          <p:cNvPr id="66" name="Google Shape;66;p1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695125" y="639600"/>
            <a:ext cx="2945600" cy="1689750"/>
          </a:xfrm>
          <a:prstGeom prst="rect">
            <a:avLst/>
          </a:prstGeom>
          <a:noFill/>
          <a:ln>
            <a:noFill/>
          </a:ln>
        </p:spPr>
      </p:pic>
      <p:pic>
        <p:nvPicPr>
          <p:cNvPr id="67" name="Google Shape;67;p15"/>
          <p:cNvPicPr preferRelativeResize="0"/>
          <p:nvPr/>
        </p:nvPicPr>
        <p:blipFill>
          <a:blip r:embed="rId5">
            <a:alphaModFix/>
          </a:blip>
          <a:stretch>
            <a:fillRect/>
          </a:stretch>
        </p:blipFill>
        <p:spPr>
          <a:xfrm>
            <a:off x="5695125" y="2569600"/>
            <a:ext cx="2847975" cy="1600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p:nvPr/>
        </p:nvSpPr>
        <p:spPr>
          <a:xfrm>
            <a:off x="91750" y="98850"/>
            <a:ext cx="4316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Re-Reading Improves Reasoning</a:t>
            </a:r>
            <a:endParaRPr sz="2000" b="1">
              <a:solidFill>
                <a:schemeClr val="dk1"/>
              </a:solidFill>
              <a:latin typeface="Calibri"/>
              <a:ea typeface="Calibri"/>
              <a:cs typeface="Calibri"/>
              <a:sym typeface="Calibri"/>
            </a:endParaRPr>
          </a:p>
        </p:txBody>
      </p:sp>
      <p:pic>
        <p:nvPicPr>
          <p:cNvPr id="73" name="Google Shape;73;p1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085075" y="918675"/>
            <a:ext cx="3702526" cy="2980550"/>
          </a:xfrm>
          <a:prstGeom prst="rect">
            <a:avLst/>
          </a:prstGeom>
          <a:noFill/>
          <a:ln w="9525" cap="flat" cmpd="sng">
            <a:solidFill>
              <a:srgbClr val="FF0000"/>
            </a:solidFill>
            <a:prstDash val="solid"/>
            <a:round/>
            <a:headEnd type="none" w="sm" len="sm"/>
            <a:tailEnd type="none" w="sm" len="sm"/>
          </a:ln>
        </p:spPr>
      </p:pic>
      <p:sp>
        <p:nvSpPr>
          <p:cNvPr id="74" name="Google Shape;74;p16"/>
          <p:cNvSpPr txBox="1"/>
          <p:nvPr/>
        </p:nvSpPr>
        <p:spPr>
          <a:xfrm>
            <a:off x="91750" y="815350"/>
            <a:ext cx="4183200" cy="225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Re-Reading Improves Reasoning in Large Language Models</a:t>
            </a:r>
            <a:r>
              <a:rPr lang="en" sz="1200">
                <a:solidFill>
                  <a:schemeClr val="dk1"/>
                </a:solidFill>
                <a:latin typeface="Calibri"/>
                <a:ea typeface="Calibri"/>
                <a:cs typeface="Calibri"/>
                <a:sym typeface="Calibri"/>
              </a:rPr>
              <a:t> - </a:t>
            </a:r>
            <a:r>
              <a:rPr lang="en" sz="1200" u="sng">
                <a:solidFill>
                  <a:schemeClr val="hlink"/>
                </a:solidFill>
                <a:latin typeface="Calibri"/>
                <a:ea typeface="Calibri"/>
                <a:cs typeface="Calibri"/>
                <a:sym typeface="Calibri"/>
                <a:hlinkClick r:id="rId4"/>
              </a:rPr>
              <a:t>https://arxiv.org/pdf/2309.06275</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RE2 is a simple prompting method that repeats the question as input. </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Typically, tokens in the question, such as "tennis balls", cannot see subsequent tokens in the original setup for LLMs (the top figure). </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In contrast, LLMs with RE2 allows "tennis balls" in the second pass to see the entire question containing "How many ...", achieving an effect of a "bidirectional" understanding (the bottom figure).</a:t>
            </a:r>
            <a:endParaRPr sz="1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p:nvPr/>
        </p:nvSpPr>
        <p:spPr>
          <a:xfrm>
            <a:off x="59800" y="34950"/>
            <a:ext cx="1849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"SCoRe"</a:t>
            </a:r>
            <a:endParaRPr sz="2000" b="1">
              <a:solidFill>
                <a:schemeClr val="dk1"/>
              </a:solidFill>
              <a:latin typeface="Calibri"/>
              <a:ea typeface="Calibri"/>
              <a:cs typeface="Calibri"/>
              <a:sym typeface="Calibri"/>
            </a:endParaRPr>
          </a:p>
        </p:txBody>
      </p:sp>
      <p:sp>
        <p:nvSpPr>
          <p:cNvPr id="80" name="Google Shape;80;p17"/>
          <p:cNvSpPr txBox="1"/>
          <p:nvPr/>
        </p:nvSpPr>
        <p:spPr>
          <a:xfrm>
            <a:off x="91750" y="800675"/>
            <a:ext cx="4183200" cy="137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Google DeepMind SCoRe </a:t>
            </a:r>
            <a:r>
              <a:rPr lang="en" sz="1300" b="1">
                <a:solidFill>
                  <a:srgbClr val="6AA84F"/>
                </a:solidFill>
                <a:latin typeface="Calibri"/>
                <a:ea typeface="Calibri"/>
                <a:cs typeface="Calibri"/>
                <a:sym typeface="Calibri"/>
              </a:rPr>
              <a:t>(Self-Correction via Reinforcement Learning)</a:t>
            </a:r>
            <a:r>
              <a:rPr lang="en" sz="1300">
                <a:solidFill>
                  <a:schemeClr val="dk1"/>
                </a:solidFill>
                <a:latin typeface="Calibri"/>
                <a:ea typeface="Calibri"/>
                <a:cs typeface="Calibri"/>
                <a:sym typeface="Calibri"/>
              </a:rPr>
              <a:t>: A New AI Method Enhancing LLM's Accuracy in Complex Mathematical and Coding Tasks. It uses two-stage training process and reward shaping.</a:t>
            </a:r>
            <a:endParaRPr sz="1300">
              <a:solidFill>
                <a:schemeClr val="dk1"/>
              </a:solidFill>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3"/>
              </a:rPr>
              <a:t>https://arxiv.org/abs/2409.12917</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https://www.marktechpost.com/2024/09/21/google-deepmind-introduced-self-correction-via-reinforcement-learning-score-a-new-ai-method-enhancing-large-language-models-accuracy-in-complex-mathematical-and-coding-tasks/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81" name="Google Shape;81;p17"/>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256225" y="2576275"/>
            <a:ext cx="3601401" cy="2439425"/>
          </a:xfrm>
          <a:prstGeom prst="rect">
            <a:avLst/>
          </a:prstGeom>
          <a:noFill/>
          <a:ln w="9525" cap="flat" cmpd="sng">
            <a:solidFill>
              <a:srgbClr val="FF0000"/>
            </a:solidFill>
            <a:prstDash val="solid"/>
            <a:round/>
            <a:headEnd type="none" w="sm" len="sm"/>
            <a:tailEnd type="none" w="sm" len="sm"/>
          </a:ln>
        </p:spPr>
      </p:pic>
      <p:pic>
        <p:nvPicPr>
          <p:cNvPr id="82" name="Google Shape;82;p1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499250" y="1196688"/>
            <a:ext cx="4581750" cy="387280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p:nvPr/>
        </p:nvSpPr>
        <p:spPr>
          <a:xfrm>
            <a:off x="91750" y="22650"/>
            <a:ext cx="994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Misc 1</a:t>
            </a:r>
            <a:endParaRPr sz="2000" b="1">
              <a:solidFill>
                <a:schemeClr val="dk1"/>
              </a:solidFill>
              <a:latin typeface="Calibri"/>
              <a:ea typeface="Calibri"/>
              <a:cs typeface="Calibri"/>
              <a:sym typeface="Calibri"/>
            </a:endParaRPr>
          </a:p>
        </p:txBody>
      </p:sp>
      <p:sp>
        <p:nvSpPr>
          <p:cNvPr id="88" name="Google Shape;88;p18"/>
          <p:cNvSpPr txBox="1"/>
          <p:nvPr/>
        </p:nvSpPr>
        <p:spPr>
          <a:xfrm>
            <a:off x="91750" y="924328"/>
            <a:ext cx="48240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Microsoft goes Nuclear!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Constellation Energy has partnered with Microsoft to restart the Three Mile Island Unit 1 reactor, which was shut down five years ago.  The restart is expected to create ~ 3,400 jobs and generate over 800 MW of electricity</a:t>
            </a:r>
            <a:endParaRPr sz="1300">
              <a:solidFill>
                <a:schemeClr val="dk1"/>
              </a:solidFill>
              <a:latin typeface="Calibri"/>
              <a:ea typeface="Calibri"/>
              <a:cs typeface="Calibri"/>
              <a:sym typeface="Calibri"/>
            </a:endParaRPr>
          </a:p>
        </p:txBody>
      </p:sp>
      <p:sp>
        <p:nvSpPr>
          <p:cNvPr id="89" name="Google Shape;89;p18"/>
          <p:cNvSpPr txBox="1"/>
          <p:nvPr/>
        </p:nvSpPr>
        <p:spPr>
          <a:xfrm>
            <a:off x="91750" y="1991294"/>
            <a:ext cx="4824000" cy="138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Google DeepMind 2 new AI-based robot hand systems:</a:t>
            </a:r>
            <a:endParaRPr sz="1300" b="1">
              <a:solidFill>
                <a:srgbClr val="FF0000"/>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ALOHA Unleashed</a:t>
            </a:r>
            <a:r>
              <a:rPr lang="en" sz="1300">
                <a:solidFill>
                  <a:schemeClr val="dk1"/>
                </a:solidFill>
                <a:latin typeface="Calibri"/>
                <a:ea typeface="Calibri"/>
                <a:cs typeface="Calibri"/>
                <a:sym typeface="Calibri"/>
              </a:rPr>
              <a:t> - use both hands cooperatively for complex tasks like tying shoelaces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DemoStart</a:t>
            </a:r>
            <a:r>
              <a:rPr lang="en" sz="1300">
                <a:solidFill>
                  <a:schemeClr val="dk1"/>
                </a:solidFill>
                <a:latin typeface="Calibri"/>
                <a:ea typeface="Calibri"/>
                <a:cs typeface="Calibri"/>
                <a:sym typeface="Calibri"/>
              </a:rPr>
              <a:t> - enhances control of multi-jointed, multi-fingered robot hands for precision work (insert a plug into a socket)</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3"/>
              </a:rPr>
              <a:t>https://techxplore.com/news/2024-09-google-deepmind-unveils-ai-based.html#google_vignette</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90" name="Google Shape;90;p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91750" y="3409625"/>
            <a:ext cx="6659499" cy="1669350"/>
          </a:xfrm>
          <a:prstGeom prst="rect">
            <a:avLst/>
          </a:prstGeom>
          <a:noFill/>
          <a:ln>
            <a:noFill/>
          </a:ln>
        </p:spPr>
      </p:pic>
      <p:pic>
        <p:nvPicPr>
          <p:cNvPr id="91" name="Google Shape;91;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996275" y="2058341"/>
            <a:ext cx="2653706" cy="1311299"/>
          </a:xfrm>
          <a:prstGeom prst="rect">
            <a:avLst/>
          </a:prstGeom>
          <a:noFill/>
          <a:ln w="9525" cap="flat" cmpd="sng">
            <a:solidFill>
              <a:srgbClr val="FF0000"/>
            </a:solidFill>
            <a:prstDash val="solid"/>
            <a:round/>
            <a:headEnd type="none" w="sm" len="sm"/>
            <a:tailEnd type="none" w="sm" len="sm"/>
          </a:ln>
        </p:spPr>
      </p:pic>
      <p:pic>
        <p:nvPicPr>
          <p:cNvPr id="92" name="Google Shape;92;p1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996275" y="940388"/>
            <a:ext cx="1776275" cy="859175"/>
          </a:xfrm>
          <a:prstGeom prst="rect">
            <a:avLst/>
          </a:prstGeom>
          <a:noFill/>
          <a:ln w="9525" cap="flat" cmpd="sng">
            <a:solidFill>
              <a:srgbClr val="FF0000"/>
            </a:solidFill>
            <a:prstDash val="solid"/>
            <a:round/>
            <a:headEnd type="none" w="sm" len="sm"/>
            <a:tailEnd type="none" w="sm" len="sm"/>
          </a:ln>
        </p:spPr>
      </p:pic>
      <p:sp>
        <p:nvSpPr>
          <p:cNvPr id="93" name="Google Shape;93;p18"/>
          <p:cNvSpPr txBox="1"/>
          <p:nvPr/>
        </p:nvSpPr>
        <p:spPr>
          <a:xfrm>
            <a:off x="91750" y="442232"/>
            <a:ext cx="44343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Qwen 2.5 is better at coding than o1-preview</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At least in my personal tests</a:t>
            </a:r>
            <a:endParaRPr sz="1300">
              <a:solidFill>
                <a:schemeClr val="dk1"/>
              </a:solidFill>
              <a:latin typeface="Calibri"/>
              <a:ea typeface="Calibri"/>
              <a:cs typeface="Calibri"/>
              <a:sym typeface="Calibri"/>
            </a:endParaRPr>
          </a:p>
        </p:txBody>
      </p:sp>
      <p:sp>
        <p:nvSpPr>
          <p:cNvPr id="94" name="Google Shape;94;p18"/>
          <p:cNvSpPr txBox="1"/>
          <p:nvPr/>
        </p:nvSpPr>
        <p:spPr>
          <a:xfrm>
            <a:off x="4613150" y="251425"/>
            <a:ext cx="44343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Qwen 2.5-Coder outranks GPT-4o and o1-preview </a:t>
            </a:r>
            <a:br>
              <a:rPr lang="en" sz="1300" b="1">
                <a:solidFill>
                  <a:srgbClr val="FF0000"/>
                </a:solidFill>
                <a:latin typeface="Calibri"/>
                <a:ea typeface="Calibri"/>
                <a:cs typeface="Calibri"/>
                <a:sym typeface="Calibri"/>
              </a:rPr>
            </a:br>
            <a:r>
              <a:rPr lang="en" sz="1300" b="1">
                <a:solidFill>
                  <a:srgbClr val="FF0000"/>
                </a:solidFill>
                <a:latin typeface="Calibri"/>
                <a:ea typeface="Calibri"/>
                <a:cs typeface="Calibri"/>
                <a:sym typeface="Calibri"/>
              </a:rPr>
              <a:t>on Livebench coding</a:t>
            </a:r>
            <a:r>
              <a:rPr lang="en" sz="1300">
                <a:solidFill>
                  <a:schemeClr val="dk1"/>
                </a:solidFill>
                <a:latin typeface="Calibri"/>
                <a:ea typeface="Calibri"/>
                <a:cs typeface="Calibri"/>
                <a:sym typeface="Calibri"/>
              </a:rPr>
              <a:t>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 Qwen2.5-Coder Technical Report - </a:t>
            </a:r>
            <a:r>
              <a:rPr lang="en" sz="900" u="sng">
                <a:solidFill>
                  <a:schemeClr val="hlink"/>
                </a:solidFill>
                <a:latin typeface="Calibri"/>
                <a:ea typeface="Calibri"/>
                <a:cs typeface="Calibri"/>
                <a:sym typeface="Calibri"/>
                <a:hlinkClick r:id="rId7"/>
              </a:rPr>
              <a:t>https://arxiv.org/abs/2409.12186</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p:nvPr/>
        </p:nvSpPr>
        <p:spPr>
          <a:xfrm>
            <a:off x="91750" y="22650"/>
            <a:ext cx="994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Misc 2</a:t>
            </a:r>
            <a:endParaRPr sz="2000" b="1">
              <a:solidFill>
                <a:schemeClr val="dk1"/>
              </a:solidFill>
              <a:latin typeface="Calibri"/>
              <a:ea typeface="Calibri"/>
              <a:cs typeface="Calibri"/>
              <a:sym typeface="Calibri"/>
            </a:endParaRPr>
          </a:p>
        </p:txBody>
      </p:sp>
      <p:sp>
        <p:nvSpPr>
          <p:cNvPr id="100" name="Google Shape;100;p19"/>
          <p:cNvSpPr txBox="1"/>
          <p:nvPr/>
        </p:nvSpPr>
        <p:spPr>
          <a:xfrm>
            <a:off x="91750" y="434900"/>
            <a:ext cx="4434300" cy="152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NVIDIA Llama 3.1-Nemotron-51B</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derived from Meta’s Llama-3.1-70B</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uses a novel Neural Architecture Search (NAS)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highly accurate and efficient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fits on a single NVIDIA H100 GPU</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2..4 times faster than original Llama-3.1-70B</a:t>
            </a:r>
            <a:endParaRPr sz="13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3"/>
              </a:rPr>
              <a:t>https://developer.nvidia.com/blog/advancing-the-accuracy-efficiency-frontier-with-llama-3-1-nemotron-51b/</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01" name="Google Shape;101;p19"/>
          <p:cNvSpPr txBox="1"/>
          <p:nvPr/>
        </p:nvSpPr>
        <p:spPr>
          <a:xfrm>
            <a:off x="91750" y="2128825"/>
            <a:ext cx="44343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OpenAI</a:t>
            </a:r>
            <a:r>
              <a:rPr lang="en" sz="1300">
                <a:solidFill>
                  <a:schemeClr val="dk1"/>
                </a:solidFill>
                <a:latin typeface="Calibri"/>
                <a:ea typeface="Calibri"/>
                <a:cs typeface="Calibri"/>
                <a:sym typeface="Calibri"/>
              </a:rPr>
              <a:t> raising $5..7 Bln at ~$150 Bln valuation.</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Anthropic</a:t>
            </a:r>
            <a:r>
              <a:rPr lang="en" sz="1300">
                <a:solidFill>
                  <a:schemeClr val="dk1"/>
                </a:solidFill>
                <a:latin typeface="Calibri"/>
                <a:ea typeface="Calibri"/>
                <a:cs typeface="Calibri"/>
                <a:sym typeface="Calibri"/>
              </a:rPr>
              <a:t> has begun discussions with new valuation $30-40 Bln, which is about double from last year.</a:t>
            </a:r>
            <a:endParaRPr sz="1000">
              <a:solidFill>
                <a:schemeClr val="dk1"/>
              </a:solidFill>
              <a:latin typeface="Calibri"/>
              <a:ea typeface="Calibri"/>
              <a:cs typeface="Calibri"/>
              <a:sym typeface="Calibri"/>
            </a:endParaRPr>
          </a:p>
        </p:txBody>
      </p:sp>
      <p:sp>
        <p:nvSpPr>
          <p:cNvPr id="102" name="Google Shape;102;p19"/>
          <p:cNvSpPr txBox="1"/>
          <p:nvPr/>
        </p:nvSpPr>
        <p:spPr>
          <a:xfrm>
            <a:off x="5545201" y="55575"/>
            <a:ext cx="3542100" cy="89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Apple's former chief design officer, </a:t>
            </a:r>
            <a:r>
              <a:rPr lang="en" sz="1300" b="1">
                <a:solidFill>
                  <a:srgbClr val="FF0000"/>
                </a:solidFill>
                <a:latin typeface="Calibri"/>
                <a:ea typeface="Calibri"/>
                <a:cs typeface="Calibri"/>
                <a:sym typeface="Calibri"/>
              </a:rPr>
              <a:t>Jony Ive</a:t>
            </a:r>
            <a:r>
              <a:rPr lang="en" sz="1300">
                <a:solidFill>
                  <a:schemeClr val="dk1"/>
                </a:solidFill>
                <a:latin typeface="Calibri"/>
                <a:ea typeface="Calibri"/>
                <a:cs typeface="Calibri"/>
                <a:sym typeface="Calibri"/>
              </a:rPr>
              <a:t>, is collaborating with </a:t>
            </a:r>
            <a:r>
              <a:rPr lang="en" sz="1300" b="1">
                <a:solidFill>
                  <a:srgbClr val="FF0000"/>
                </a:solidFill>
                <a:latin typeface="Calibri"/>
                <a:ea typeface="Calibri"/>
                <a:cs typeface="Calibri"/>
                <a:sym typeface="Calibri"/>
              </a:rPr>
              <a:t>OpenAI CEO Sam Altman</a:t>
            </a:r>
            <a:r>
              <a:rPr lang="en" sz="1300">
                <a:solidFill>
                  <a:schemeClr val="dk1"/>
                </a:solidFill>
                <a:latin typeface="Calibri"/>
                <a:ea typeface="Calibri"/>
                <a:cs typeface="Calibri"/>
                <a:sym typeface="Calibri"/>
              </a:rPr>
              <a:t> on developing new AI device.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4"/>
              </a:rPr>
              <a:t>https://www.engadget.com/ai/jony-ive-confirms-hes-working-with-sam-altman-on-a-secret-project-163201291.html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03" name="Google Shape;103;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599051" y="72977"/>
            <a:ext cx="873160" cy="895800"/>
          </a:xfrm>
          <a:prstGeom prst="rect">
            <a:avLst/>
          </a:prstGeom>
          <a:noFill/>
          <a:ln w="9525" cap="flat" cmpd="sng">
            <a:solidFill>
              <a:srgbClr val="FF0000"/>
            </a:solidFill>
            <a:prstDash val="solid"/>
            <a:round/>
            <a:headEnd type="none" w="sm" len="sm"/>
            <a:tailEnd type="none" w="sm" len="sm"/>
          </a:ln>
        </p:spPr>
      </p:pic>
      <p:sp>
        <p:nvSpPr>
          <p:cNvPr id="104" name="Google Shape;104;p19"/>
          <p:cNvSpPr txBox="1"/>
          <p:nvPr/>
        </p:nvSpPr>
        <p:spPr>
          <a:xfrm>
            <a:off x="91750" y="2825800"/>
            <a:ext cx="44343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Solar Pro Preview</a:t>
            </a:r>
            <a:r>
              <a:rPr lang="en" sz="1300">
                <a:solidFill>
                  <a:schemeClr val="dk1"/>
                </a:solidFill>
                <a:latin typeface="Calibri"/>
                <a:ea typeface="Calibri"/>
                <a:cs typeface="Calibri"/>
                <a:sym typeface="Calibri"/>
              </a:rPr>
              <a:t>: The most intelligent LLM on a single GPU</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from Upstage - South Korean AI company</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6"/>
              </a:rPr>
              <a:t>https://www.upstage.ai/products/solar-pro-preview</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7"/>
              </a:rPr>
              <a:t>https://huggingface.co/upstage/solar-pro-preview-instruct</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105" name="Google Shape;105;p19"/>
          <p:cNvSpPr txBox="1"/>
          <p:nvPr/>
        </p:nvSpPr>
        <p:spPr>
          <a:xfrm>
            <a:off x="5875350" y="1027565"/>
            <a:ext cx="3194100" cy="1357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Meta Glasses</a:t>
            </a:r>
            <a:r>
              <a:rPr lang="en" sz="1300">
                <a:solidFill>
                  <a:schemeClr val="dk1"/>
                </a:solidFill>
                <a:latin typeface="Calibri"/>
                <a:ea typeface="Calibri"/>
                <a:cs typeface="Calibri"/>
                <a:sym typeface="Calibri"/>
              </a:rPr>
              <a:t> - interview with Mark Zuckerberg</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8"/>
              </a:rPr>
              <a:t>https://www.youtube.com/watch?v=QciJ9ubeLQk</a:t>
            </a:r>
            <a:r>
              <a:rPr lang="en" sz="9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Mark wants to build "awesome" products that inspire and uplift people. His vision is combining AI with work of Reality Labs (division of Meta for virtual reality (VR) and augmented reality (AR)).</a:t>
            </a:r>
            <a:endParaRPr sz="900">
              <a:solidFill>
                <a:schemeClr val="dk1"/>
              </a:solidFill>
              <a:latin typeface="Calibri"/>
              <a:ea typeface="Calibri"/>
              <a:cs typeface="Calibri"/>
              <a:sym typeface="Calibri"/>
            </a:endParaRPr>
          </a:p>
        </p:txBody>
      </p:sp>
      <p:sp>
        <p:nvSpPr>
          <p:cNvPr id="106" name="Google Shape;106;p19"/>
          <p:cNvSpPr txBox="1"/>
          <p:nvPr/>
        </p:nvSpPr>
        <p:spPr>
          <a:xfrm>
            <a:off x="4599050" y="2447165"/>
            <a:ext cx="4470300" cy="261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Anthropic's Contextual Retrieval</a:t>
            </a:r>
            <a:r>
              <a:rPr lang="en" sz="1300">
                <a:solidFill>
                  <a:schemeClr val="dk1"/>
                </a:solidFill>
                <a:latin typeface="Calibri"/>
                <a:ea typeface="Calibri"/>
                <a:cs typeface="Calibri"/>
                <a:sym typeface="Calibri"/>
              </a:rPr>
              <a:t> - improve RAG by prepending chunk-specific explanatory context to each chunk before embedding ("Contextual Embeddings") and creating the BM25 index ("Contextual BM25"). BM25 (Best Match 25) is a ranking function similar to TF-IDF, but improved (doc length normalization, Term Frequency Saturation, tunable parameters).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9"/>
              </a:rPr>
              <a:t>https://www.anthropic.com/news/contextual-retrieval</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original_chunk</a:t>
            </a:r>
            <a:r>
              <a:rPr lang="en" sz="1300" b="1">
                <a:solidFill>
                  <a:srgbClr val="3C78D8"/>
                </a:solidFill>
                <a:latin typeface="Calibri"/>
                <a:ea typeface="Calibri"/>
                <a:cs typeface="Calibri"/>
                <a:sym typeface="Calibri"/>
              </a:rPr>
              <a:t> = "The company's revenue grew by 3% over the previous quarter."</a:t>
            </a:r>
            <a:endParaRPr sz="1300" b="1">
              <a:solidFill>
                <a:srgbClr val="3C78D8"/>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contextualized_chunk</a:t>
            </a:r>
            <a:r>
              <a:rPr lang="en" sz="1300">
                <a:solidFill>
                  <a:schemeClr val="dk1"/>
                </a:solidFill>
                <a:latin typeface="Calibri"/>
                <a:ea typeface="Calibri"/>
                <a:cs typeface="Calibri"/>
                <a:sym typeface="Calibri"/>
              </a:rPr>
              <a:t> = "</a:t>
            </a:r>
            <a:r>
              <a:rPr lang="en" sz="1300" b="1">
                <a:solidFill>
                  <a:srgbClr val="6AA84F"/>
                </a:solidFill>
                <a:latin typeface="Calibri"/>
                <a:ea typeface="Calibri"/>
                <a:cs typeface="Calibri"/>
                <a:sym typeface="Calibri"/>
              </a:rPr>
              <a:t>This chunk is from an SEC filing on ACME corp's performance in Q2 2023; the previous quarter's revenue was $314 million. </a:t>
            </a:r>
            <a:r>
              <a:rPr lang="en" sz="1300" b="1">
                <a:solidFill>
                  <a:srgbClr val="3C78D8"/>
                </a:solidFill>
                <a:latin typeface="Calibri"/>
                <a:ea typeface="Calibri"/>
                <a:cs typeface="Calibri"/>
                <a:sym typeface="Calibri"/>
              </a:rPr>
              <a:t>The company's revenue grew by 3% over the previous quarter.</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p:txBody>
      </p:sp>
      <p:pic>
        <p:nvPicPr>
          <p:cNvPr id="107" name="Google Shape;107;p19"/>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599050" y="1027561"/>
            <a:ext cx="1203300" cy="133599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p:nvPr/>
        </p:nvSpPr>
        <p:spPr>
          <a:xfrm>
            <a:off x="91750" y="22650"/>
            <a:ext cx="24561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Microsoft GRIN MoE</a:t>
            </a:r>
            <a:endParaRPr sz="2000" b="1">
              <a:solidFill>
                <a:schemeClr val="dk1"/>
              </a:solidFill>
              <a:latin typeface="Calibri"/>
              <a:ea typeface="Calibri"/>
              <a:cs typeface="Calibri"/>
              <a:sym typeface="Calibri"/>
            </a:endParaRPr>
          </a:p>
        </p:txBody>
      </p:sp>
      <p:sp>
        <p:nvSpPr>
          <p:cNvPr id="113" name="Google Shape;113;p20"/>
          <p:cNvSpPr txBox="1"/>
          <p:nvPr/>
        </p:nvSpPr>
        <p:spPr>
          <a:xfrm>
            <a:off x="47900" y="510125"/>
            <a:ext cx="4702800" cy="2081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Microsoft GRIN MoE</a:t>
            </a:r>
            <a:r>
              <a:rPr lang="en" sz="1300">
                <a:solidFill>
                  <a:schemeClr val="dk1"/>
                </a:solidFill>
                <a:latin typeface="Calibri"/>
                <a:ea typeface="Calibri"/>
                <a:cs typeface="Calibri"/>
                <a:sym typeface="Calibri"/>
              </a:rPr>
              <a:t>: A </a:t>
            </a:r>
            <a:r>
              <a:rPr lang="en" sz="1300" b="1">
                <a:solidFill>
                  <a:srgbClr val="3C78D8"/>
                </a:solidFill>
                <a:latin typeface="Calibri"/>
                <a:ea typeface="Calibri"/>
                <a:cs typeface="Calibri"/>
                <a:sym typeface="Calibri"/>
              </a:rPr>
              <a:t>Gradient-Informed Mixture of Experts Model</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https://arxiv.org/abs/2409.12136</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https://www.marktechpost.com/2024/09/21/microsoft-releases-grin-moe-a-gradient-informed-mixture-of-experts-moe-model-for-efficient-and-scalable-deep-learning/</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The model uses gradient estimation for expert routing.</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MoE layers consists of 16 experts, and only the top 2 are activated for each input token. Each expert is implemented as a GLU (Gated Linear Unit) network. SparseMixer-v2, a key component that estimates gradients related to expert routing, replacing conventional methods that use gating gradients as proxies.</a:t>
            </a:r>
            <a:endParaRPr sz="1300">
              <a:solidFill>
                <a:schemeClr val="dk1"/>
              </a:solidFill>
              <a:latin typeface="Calibri"/>
              <a:ea typeface="Calibri"/>
              <a:cs typeface="Calibri"/>
              <a:sym typeface="Calibri"/>
            </a:endParaRPr>
          </a:p>
        </p:txBody>
      </p:sp>
      <p:pic>
        <p:nvPicPr>
          <p:cNvPr id="114" name="Google Shape;114;p20"/>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836150" y="29575"/>
            <a:ext cx="4281876" cy="44251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p:nvPr/>
        </p:nvSpPr>
        <p:spPr>
          <a:xfrm>
            <a:off x="91750" y="22650"/>
            <a:ext cx="994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Misc 3</a:t>
            </a:r>
            <a:endParaRPr sz="2000" b="1">
              <a:solidFill>
                <a:schemeClr val="dk1"/>
              </a:solidFill>
              <a:latin typeface="Calibri"/>
              <a:ea typeface="Calibri"/>
              <a:cs typeface="Calibri"/>
              <a:sym typeface="Calibri"/>
            </a:endParaRPr>
          </a:p>
        </p:txBody>
      </p:sp>
      <p:sp>
        <p:nvSpPr>
          <p:cNvPr id="120" name="Google Shape;120;p21"/>
          <p:cNvSpPr txBox="1"/>
          <p:nvPr/>
        </p:nvSpPr>
        <p:spPr>
          <a:xfrm>
            <a:off x="91750" y="510125"/>
            <a:ext cx="4434300" cy="261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GraphRAG</a:t>
            </a:r>
            <a:r>
              <a:rPr lang="en" sz="1300">
                <a:solidFill>
                  <a:schemeClr val="dk1"/>
                </a:solidFill>
                <a:latin typeface="Calibri"/>
                <a:ea typeface="Calibri"/>
                <a:cs typeface="Calibri"/>
                <a:sym typeface="Calibri"/>
              </a:rPr>
              <a:t>  - good when your data has complex relationships between entities. Uses Knowledge Graphs. Uses graph traversal or subgraph matching algorithms. Problem - complexity, maintenance.</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Traditional RAG</a:t>
            </a:r>
            <a:r>
              <a:rPr lang="en" sz="1300">
                <a:solidFill>
                  <a:schemeClr val="dk1"/>
                </a:solidFill>
                <a:latin typeface="Calibri"/>
                <a:ea typeface="Calibri"/>
                <a:cs typeface="Calibri"/>
                <a:sym typeface="Calibri"/>
              </a:rPr>
              <a:t> - good choice for flat document collections where each article is self-contained. Uses full-text search and </a:t>
            </a:r>
            <a:r>
              <a:rPr lang="en" sz="1300" b="1">
                <a:solidFill>
                  <a:srgbClr val="3C78D8"/>
                </a:solidFill>
                <a:latin typeface="Calibri"/>
                <a:ea typeface="Calibri"/>
                <a:cs typeface="Calibri"/>
                <a:sym typeface="Calibri"/>
              </a:rPr>
              <a:t>keyword matching</a:t>
            </a:r>
            <a:r>
              <a:rPr lang="en" sz="1300">
                <a:solidFill>
                  <a:schemeClr val="dk1"/>
                </a:solidFill>
                <a:latin typeface="Calibri"/>
                <a:ea typeface="Calibri"/>
                <a:cs typeface="Calibri"/>
                <a:sym typeface="Calibri"/>
              </a:rPr>
              <a:t>. Problem - can not understand semantic meaning</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Vector RAG</a:t>
            </a:r>
            <a:r>
              <a:rPr lang="en" sz="1300">
                <a:solidFill>
                  <a:schemeClr val="dk1"/>
                </a:solidFill>
                <a:latin typeface="Calibri"/>
                <a:ea typeface="Calibri"/>
                <a:cs typeface="Calibri"/>
                <a:sym typeface="Calibri"/>
              </a:rPr>
              <a:t> - good choice when you need to handle a lot of unstructured data (semantic search, similarity search). Uses </a:t>
            </a:r>
            <a:r>
              <a:rPr lang="en" sz="1300" b="1">
                <a:solidFill>
                  <a:srgbClr val="3C78D8"/>
                </a:solidFill>
                <a:latin typeface="Calibri"/>
                <a:ea typeface="Calibri"/>
                <a:cs typeface="Calibri"/>
                <a:sym typeface="Calibri"/>
              </a:rPr>
              <a:t>vector embeddings</a:t>
            </a:r>
            <a:r>
              <a:rPr lang="en" sz="1300">
                <a:solidFill>
                  <a:schemeClr val="dk1"/>
                </a:solidFill>
                <a:latin typeface="Calibri"/>
                <a:ea typeface="Calibri"/>
                <a:cs typeface="Calibri"/>
                <a:sym typeface="Calibri"/>
              </a:rPr>
              <a:t>. Efficient for handling large data.</a:t>
            </a:r>
            <a:endParaRPr sz="1300">
              <a:solidFill>
                <a:schemeClr val="dk1"/>
              </a:solidFill>
              <a:latin typeface="Calibri"/>
              <a:ea typeface="Calibri"/>
              <a:cs typeface="Calibri"/>
              <a:sym typeface="Calibri"/>
            </a:endParaRPr>
          </a:p>
        </p:txBody>
      </p:sp>
      <p:sp>
        <p:nvSpPr>
          <p:cNvPr id="121" name="Google Shape;121;p21"/>
          <p:cNvSpPr txBox="1"/>
          <p:nvPr/>
        </p:nvSpPr>
        <p:spPr>
          <a:xfrm>
            <a:off x="91750" y="3239925"/>
            <a:ext cx="36342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ClaudeDev</a:t>
            </a:r>
            <a:r>
              <a:rPr lang="en" sz="1300">
                <a:solidFill>
                  <a:schemeClr val="dk1"/>
                </a:solidFill>
                <a:latin typeface="Calibri"/>
                <a:ea typeface="Calibri"/>
                <a:cs typeface="Calibri"/>
                <a:sym typeface="Calibri"/>
              </a:rPr>
              <a:t> - an extension for VS Code.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install from the VS Code Extension Marketplace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use Claude AI from your editor</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3"/>
              </a:rPr>
              <a:t>https://github.com/saoudrizwan/claude-dev</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122" name="Google Shape;122;p21"/>
          <p:cNvSpPr txBox="1"/>
          <p:nvPr/>
        </p:nvSpPr>
        <p:spPr>
          <a:xfrm>
            <a:off x="4631825" y="510125"/>
            <a:ext cx="4434300" cy="92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Electronic Arts</a:t>
            </a:r>
            <a:r>
              <a:rPr lang="en" sz="1300">
                <a:solidFill>
                  <a:schemeClr val="dk1"/>
                </a:solidFill>
                <a:latin typeface="Calibri"/>
                <a:ea typeface="Calibri"/>
                <a:cs typeface="Calibri"/>
                <a:sym typeface="Calibri"/>
              </a:rPr>
              <a:t> demonstrated a new AI-driven concept for </a:t>
            </a:r>
            <a:r>
              <a:rPr lang="en" sz="1300" b="1">
                <a:solidFill>
                  <a:srgbClr val="6AA84F"/>
                </a:solidFill>
                <a:latin typeface="Calibri"/>
                <a:ea typeface="Calibri"/>
                <a:cs typeface="Calibri"/>
                <a:sym typeface="Calibri"/>
              </a:rPr>
              <a:t>user-generated video game content</a:t>
            </a:r>
            <a:r>
              <a:rPr lang="en" sz="1300">
                <a:solidFill>
                  <a:schemeClr val="dk1"/>
                </a:solidFill>
                <a:latin typeface="Calibri"/>
                <a:ea typeface="Calibri"/>
                <a:cs typeface="Calibri"/>
                <a:sym typeface="Calibri"/>
              </a:rPr>
              <a:t>. </a:t>
            </a:r>
            <a:r>
              <a:rPr lang="en" sz="1300" b="1">
                <a:solidFill>
                  <a:srgbClr val="3C78D8"/>
                </a:solidFill>
                <a:latin typeface="Calibri"/>
                <a:ea typeface="Calibri"/>
                <a:cs typeface="Calibri"/>
                <a:sym typeface="Calibri"/>
              </a:rPr>
              <a:t>Players can create and modify games in real-time using natural language commands</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https://x.com/geoffkeighley/status/1836129684351791337</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https://www.youtube.com/watch?v=oC1bAUG-0uc</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123" name="Google Shape;123;p2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953775" y="1499326"/>
            <a:ext cx="2112350" cy="1182925"/>
          </a:xfrm>
          <a:prstGeom prst="rect">
            <a:avLst/>
          </a:prstGeom>
          <a:noFill/>
          <a:ln w="9525" cap="flat" cmpd="sng">
            <a:solidFill>
              <a:srgbClr val="FF0000"/>
            </a:solidFill>
            <a:prstDash val="solid"/>
            <a:round/>
            <a:headEnd type="none" w="sm" len="sm"/>
            <a:tailEnd type="none" w="sm" len="sm"/>
          </a:ln>
        </p:spPr>
      </p:pic>
      <p:sp>
        <p:nvSpPr>
          <p:cNvPr id="124" name="Google Shape;124;p21"/>
          <p:cNvSpPr txBox="1"/>
          <p:nvPr/>
        </p:nvSpPr>
        <p:spPr>
          <a:xfrm>
            <a:off x="4631825" y="2675650"/>
            <a:ext cx="2112300" cy="634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California has 9 new AI laws</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7"/>
              </a:rPr>
              <a:t>https://techcrunch.com/2024/09/23/here-is-whats-illegal-under-californias-9-and-counting-new-ai-laws/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25" name="Google Shape;125;p21"/>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4631825" y="1524950"/>
            <a:ext cx="819553" cy="1062575"/>
          </a:xfrm>
          <a:prstGeom prst="rect">
            <a:avLst/>
          </a:prstGeom>
          <a:noFill/>
          <a:ln w="9525" cap="flat" cmpd="sng">
            <a:solidFill>
              <a:srgbClr val="FF0000"/>
            </a:solidFill>
            <a:prstDash val="solid"/>
            <a:round/>
            <a:headEnd type="none" w="sm" len="sm"/>
            <a:tailEnd type="none" w="sm" len="sm"/>
          </a:ln>
        </p:spPr>
      </p:pic>
      <p:sp>
        <p:nvSpPr>
          <p:cNvPr id="126" name="Google Shape;126;p21"/>
          <p:cNvSpPr txBox="1"/>
          <p:nvPr/>
        </p:nvSpPr>
        <p:spPr>
          <a:xfrm>
            <a:off x="3812125" y="3624100"/>
            <a:ext cx="39801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OpenAI AVM (Advanced Voice Mode)</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five new voices (Arbor, Maple, Sol, Spruce, and Vale)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better accent understanding and conversation flow</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is being rolled out to ChatGPT Plus and Teams users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new custom instructions and memory features in AVM</a:t>
            </a:r>
            <a:endParaRPr sz="1300">
              <a:solidFill>
                <a:schemeClr val="dk1"/>
              </a:solidFill>
              <a:latin typeface="Calibri"/>
              <a:ea typeface="Calibri"/>
              <a:cs typeface="Calibri"/>
              <a:sym typeface="Calibri"/>
            </a:endParaRPr>
          </a:p>
        </p:txBody>
      </p:sp>
      <p:sp>
        <p:nvSpPr>
          <p:cNvPr id="127" name="Google Shape;127;p21"/>
          <p:cNvSpPr txBox="1"/>
          <p:nvPr/>
        </p:nvSpPr>
        <p:spPr>
          <a:xfrm>
            <a:off x="91750" y="4168700"/>
            <a:ext cx="36342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Bird Bench - Text-to-SQL Leaderboard</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9"/>
              </a:rPr>
              <a:t>https://bird-bench.github.io</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128" name="Google Shape;128;p21"/>
          <p:cNvSpPr txBox="1"/>
          <p:nvPr/>
        </p:nvSpPr>
        <p:spPr>
          <a:xfrm>
            <a:off x="91750" y="4642900"/>
            <a:ext cx="36342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Berkeley Function-Calling Leaderboard - updated</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10"/>
              </a:rPr>
              <a:t>https://gorilla.cs.berkeley.edu/leaderboard.html</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129" name="Google Shape;129;p21"/>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7878400" y="3281650"/>
            <a:ext cx="1187725" cy="1718282"/>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p:nvPr/>
        </p:nvSpPr>
        <p:spPr>
          <a:xfrm>
            <a:off x="91750" y="22650"/>
            <a:ext cx="994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Misc 4</a:t>
            </a:r>
            <a:endParaRPr sz="2000" b="1">
              <a:solidFill>
                <a:schemeClr val="dk1"/>
              </a:solidFill>
              <a:latin typeface="Calibri"/>
              <a:ea typeface="Calibri"/>
              <a:cs typeface="Calibri"/>
              <a:sym typeface="Calibri"/>
            </a:endParaRPr>
          </a:p>
        </p:txBody>
      </p:sp>
      <p:sp>
        <p:nvSpPr>
          <p:cNvPr id="135" name="Google Shape;135;p22"/>
          <p:cNvSpPr txBox="1"/>
          <p:nvPr/>
        </p:nvSpPr>
        <p:spPr>
          <a:xfrm>
            <a:off x="91750" y="510125"/>
            <a:ext cx="44343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Google Gemini Price Cuts</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https://x.com/OfficialLoganK/status/1838611055217385646</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Two new production Gemini models, &gt;2x higher rate limits, &gt;50% price drop on Gemini 1.5 Pro, filters switched to opt-in, updated Flash 8B experimental model, and more. </a:t>
            </a:r>
            <a:endParaRPr sz="1300">
              <a:solidFill>
                <a:schemeClr val="dk1"/>
              </a:solidFill>
              <a:latin typeface="Calibri"/>
              <a:ea typeface="Calibri"/>
              <a:cs typeface="Calibri"/>
              <a:sym typeface="Calibri"/>
            </a:endParaRPr>
          </a:p>
        </p:txBody>
      </p:sp>
      <p:pic>
        <p:nvPicPr>
          <p:cNvPr id="136" name="Google Shape;136;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68875" y="679200"/>
            <a:ext cx="4313151" cy="2426147"/>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1871</Words>
  <Application>Microsoft Macintosh PowerPoint</Application>
  <PresentationFormat>On-screen Show (16:9)</PresentationFormat>
  <Paragraphs>180</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Roboto Mono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2024-09-25T04:18:04Z</dcterms:modified>
</cp:coreProperties>
</file>