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
      <p:font typeface="Victor Mono" panose="02000009000000000000"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20554A-1CEC-4FE4-8F5C-052CD9A4C24B}">
  <a:tblStyle styleId="{5720554A-1CEC-4FE4-8F5C-052CD9A4C24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e98b5434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5e98b5434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3664e58ba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3664e58ba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3664e58ba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3664e58bad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c89248b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35c89248b60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3664e58ba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33664e58bad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3664e58ba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33664e58bad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3664e58ba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33664e58bad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3664e58ba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3664e58bad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6095562a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36095562aa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5c697a59d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35c697a59d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c89248b6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35c89248b60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366cbcb3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3366cbcb3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609e873c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609e873c2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664e58ba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3664e58bad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3664e58ba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3664e58ba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e98b543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35e98b5434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openai.com/index/o3-o4-mini-system-card-addendum-operator-o3/" TargetMode="External"/><Relationship Id="rId7" Type="http://schemas.openxmlformats.org/officeDocument/2006/relationships/hyperlink" Target="https://arxiv.org/abs/2505.15776"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github.com/BeastyZ/ConvSearch-R1" TargetMode="External"/><Relationship Id="rId11" Type="http://schemas.openxmlformats.org/officeDocument/2006/relationships/image" Target="../media/image28.png"/><Relationship Id="rId5" Type="http://schemas.openxmlformats.org/officeDocument/2006/relationships/hyperlink" Target="https://www.notebookcheck.net/Oracle-signs-40-billion-deal-for-400-000-Nvidia-GB200-chips-to-power-OpenAI-s-Texas-super-hub.1023913.0.html" TargetMode="External"/><Relationship Id="rId10" Type="http://schemas.openxmlformats.org/officeDocument/2006/relationships/image" Target="../media/image27.png"/><Relationship Id="rId4" Type="http://schemas.openxmlformats.org/officeDocument/2006/relationships/hyperlink" Target="https://neurosciencenews.com/ai-llm-emotional-iq-29119/" TargetMode="External"/><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www.reuters.com/world/china/nvidia-launch-cheaper-blackwell-ai-chip-china-after-us-export-curbs-sources-say-2025-05-24/" TargetMode="External"/><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hyperlink" Target="https://ai.azure.com/explore/models/leaderboard" TargetMode="External"/><Relationship Id="rId4" Type="http://schemas.openxmlformats.org/officeDocument/2006/relationships/hyperlink" Target="https://github.blog/news-insights/product-news/github-copilot-meet-the-new-coding-agen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recraft.ai"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hyperlink" Target="https://huggingface.co/nvidia/AceReason-Nemotron-14B"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hyperlink" Target="https://huggingface.co/nvidia/Llama-3.1-Nemotron-Nano-4B-v1.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augmentcode.com"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hyperlink" Target="http://builder.ai" TargetMode="External"/><Relationship Id="rId7"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7.jpeg"/><Relationship Id="rId5" Type="http://schemas.openxmlformats.org/officeDocument/2006/relationships/hyperlink" Target="https://medium.com/@oceanbcreative/the-illusion-of-no-code-builder-ais-fall-and-what-it-means-for-founders-b8fe7a90634a" TargetMode="External"/><Relationship Id="rId4" Type="http://schemas.openxmlformats.org/officeDocument/2006/relationships/hyperlink" Target="http://engineer.ai"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hyperlink" Target="https://www.youtube.com/shorts/QSnMDjYMe6U" TargetMode="External"/><Relationship Id="rId7" Type="http://schemas.openxmlformats.org/officeDocument/2006/relationships/image" Target="../media/image41.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0.jpeg"/><Relationship Id="rId5" Type="http://schemas.openxmlformats.org/officeDocument/2006/relationships/hyperlink" Target="https://www.youtube.com/shorts/4KYpzXwCB74" TargetMode="External"/><Relationship Id="rId10" Type="http://schemas.openxmlformats.org/officeDocument/2006/relationships/image" Target="../media/image44.jpeg"/><Relationship Id="rId4" Type="http://schemas.openxmlformats.org/officeDocument/2006/relationships/hyperlink" Target="https://www.youtube.com/shorts/6TqQNeEq24Y" TargetMode="External"/><Relationship Id="rId9" Type="http://schemas.openxmlformats.org/officeDocument/2006/relationships/image" Target="../media/image43.jpeg"/></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aistudio.google.com/app/prompts/new_chat?model=gemini-2.5-flash-preview-05-20" TargetMode="External"/><Relationship Id="rId26" Type="http://schemas.openxmlformats.org/officeDocument/2006/relationships/hyperlink" Target="http://aistudio.google.com/app/prompts/new_chat?model=gemini-2.5-flash-preview-04-17"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huggingface.co/deepseek-ai/DeepSeek-V3-0324" TargetMode="External"/><Relationship Id="rId34" Type="http://schemas.openxmlformats.org/officeDocument/2006/relationships/hyperlink" Target="https://platform.openai.com/docs/models/o1" TargetMode="External"/><Relationship Id="rId7" Type="http://schemas.openxmlformats.org/officeDocument/2006/relationships/hyperlink" Target="https://legacy.lmarena.ai" TargetMode="External"/><Relationship Id="rId12" Type="http://schemas.openxmlformats.org/officeDocument/2006/relationships/hyperlink" Target="https://huggingface.co/open-llm-leaderboard" TargetMode="External"/><Relationship Id="rId17" Type="http://schemas.openxmlformats.org/officeDocument/2006/relationships/hyperlink" Target="https://www.anthropic.com/news/claude-3-7-sonnet" TargetMode="External"/><Relationship Id="rId25" Type="http://schemas.openxmlformats.org/officeDocument/2006/relationships/hyperlink" Target="https://mistral.ai/news/mistral-medium-3" TargetMode="External"/><Relationship Id="rId33" Type="http://schemas.openxmlformats.org/officeDocument/2006/relationships/hyperlink" Target="https://openai.com/index/o1-and-new-tools-for-developers/"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preview-05-06" TargetMode="External"/><Relationship Id="rId20" Type="http://schemas.openxmlformats.org/officeDocument/2006/relationships/hyperlink" Target="https://www.anthropic.com/claude/sonnet" TargetMode="External"/><Relationship Id="rId29" Type="http://schemas.openxmlformats.org/officeDocument/2006/relationships/hyperlink" Target="https://x.com/OpenAI/status/1905331956856050135"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s://qwenlm.github.io/blog/qwen3/" TargetMode="External"/><Relationship Id="rId32" Type="http://schemas.openxmlformats.org/officeDocument/2006/relationships/hyperlink" Target="https://api-docs.deepseek.com/news/news250325" TargetMode="External"/><Relationship Id="rId5" Type="http://schemas.openxmlformats.org/officeDocument/2006/relationships/hyperlink" Target="https://openlm.ai/chatbot-arena/" TargetMode="External"/><Relationship Id="rId15" Type="http://schemas.openxmlformats.org/officeDocument/2006/relationships/hyperlink" Target="https://www.anthropic.com/news/claude-4" TargetMode="External"/><Relationship Id="rId23" Type="http://schemas.openxmlformats.org/officeDocument/2006/relationships/hyperlink" Target="https://openai.com/index/introducing-o3-and-o4-mini/" TargetMode="External"/><Relationship Id="rId28" Type="http://schemas.openxmlformats.org/officeDocument/2006/relationships/hyperlink" Target="https://www.anthropic.com/claude/haiku" TargetMode="External"/><Relationship Id="rId36" Type="http://schemas.openxmlformats.org/officeDocument/2006/relationships/image" Target="../media/image2.png"/><Relationship Id="rId10" Type="http://schemas.openxmlformats.org/officeDocument/2006/relationships/hyperlink" Target="https://www.stack-ai.com/llm-leaderboard" TargetMode="External"/><Relationship Id="rId19" Type="http://schemas.openxmlformats.org/officeDocument/2006/relationships/hyperlink" Target="https://openai.com/index/gpt-4-1/" TargetMode="External"/><Relationship Id="rId31" Type="http://schemas.openxmlformats.org/officeDocument/2006/relationships/hyperlink" Target="https://x.ai/blog/grok-3"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s://virtualizationreview.com/articles/2025/04/29/ais-heavy-hitters-best-models-for-every-task.aspx" TargetMode="External"/><Relationship Id="rId22" Type="http://schemas.openxmlformats.org/officeDocument/2006/relationships/hyperlink" Target="https://api-docs.deepseek.com/news/news250120" TargetMode="External"/><Relationship Id="rId27" Type="http://schemas.openxmlformats.org/officeDocument/2006/relationships/hyperlink" Target="https://openai.com/index/openai-o3-mini/" TargetMode="External"/><Relationship Id="rId30" Type="http://schemas.openxmlformats.org/officeDocument/2006/relationships/hyperlink" Target="https://openai.com/index/introducing-gpt-4-5/" TargetMode="External"/><Relationship Id="rId35" Type="http://schemas.openxmlformats.org/officeDocument/2006/relationships/hyperlink" Target="https://cloud.tencent.com/document/product/1729/104753" TargetMode="External"/><Relationship Id="rId8" Type="http://schemas.openxmlformats.org/officeDocument/2006/relationships/hyperlink" Target="https://web.lmarena.ai/leaderboard"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hyperlink" Target="https://layoffs.fyi" TargetMode="External"/><Relationship Id="rId7" Type="http://schemas.openxmlformats.org/officeDocument/2006/relationships/hyperlink" Target="https://pages.dataiku.com/global-ai-confessions-report"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hyperlink" Target="https://fortune.com/2025/05/25/ai-entry-level-jobs-gen-z-careers-young-workers-linkedin/" TargetMode="External"/><Relationship Id="rId4" Type="http://schemas.openxmlformats.org/officeDocument/2006/relationships/hyperlink" Target="https://trueup.io/layoff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x.com/AnthropicAI/status/1927440048930128089" TargetMode="External"/><Relationship Id="rId5" Type="http://schemas.openxmlformats.org/officeDocument/2006/relationships/hyperlink" Target="https://techcrunch.com/2025/05/22/anthropic-ceo-claims-ai-models-hallucinate-less-than-humans/"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deepseek-ai/DeepSeek-R1-0528"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www.perplexity.ai/lab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hyperlink" Target="https://www.youtube.com/watch?v=MGTSDaloUZM" TargetMode="External"/><Relationship Id="rId3" Type="http://schemas.openxmlformats.org/officeDocument/2006/relationships/hyperlink" Target="https://openai.com/index/introducing-stargate-uae/"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swissinfo.ch/eng/swiss-ai/ubs-deploys-ai-analyst-clones/89349363" TargetMode="External"/><Relationship Id="rId4" Type="http://schemas.openxmlformats.org/officeDocument/2006/relationships/hyperlink" Target="https://www.synthesia.io" TargetMode="External"/><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8g7a0IWKDR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venturebeat.com/ai/googles-world-model-bet-building-the-ai-operating-layer-before-microsoft-captures-the-ui/"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1174444"/>
            <a:ext cx="4420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AI Summit - May 22</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DeepSeek-R1-0528</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Labs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models hallucinate less than humans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Voice mode for Claude mobile apps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Web Search - even on free plan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Stitch - Free AI UI Designer</a:t>
            </a:r>
            <a:endParaRPr sz="1500" b="1">
              <a:solidFill>
                <a:srgbClr val="3C78D8"/>
              </a:solidFill>
              <a:latin typeface="Calibri"/>
              <a:ea typeface="Calibri"/>
              <a:cs typeface="Calibri"/>
              <a:sym typeface="Calibri"/>
            </a:endParaRPr>
          </a:p>
        </p:txBody>
      </p:sp>
      <p:sp>
        <p:nvSpPr>
          <p:cNvPr id="64" name="Google Shape;64;p15"/>
          <p:cNvSpPr txBox="1"/>
          <p:nvPr/>
        </p:nvSpPr>
        <p:spPr>
          <a:xfrm>
            <a:off x="3535800" y="719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a:t>
            </a:r>
            <a:r>
              <a:rPr lang="en" sz="2200" b="1">
                <a:solidFill>
                  <a:srgbClr val="3C78D8"/>
                </a:solidFill>
                <a:latin typeface="Calibri"/>
                <a:ea typeface="Calibri"/>
                <a:cs typeface="Calibri"/>
                <a:sym typeface="Calibri"/>
              </a:rPr>
              <a:t>30</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390416"/>
            <a:ext cx="45024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Nemotron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Augmentcode - AI for large, complex codebases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Veo 3 Video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Managing AI Software Development Projects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Builder.ai rise and fall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Autonomous Tractors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3176399"/>
            <a:ext cx="4420200" cy="186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UAE provides ChatGPT-Plus to all its citizens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UBS using AI Avatars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ByteDance's Seed 1.5VL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Tencent's Hanyuan Image 2.0</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Sergey Brin Interview</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x50 more tokens than a year ago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Why Google's AI model is named "Gemini"?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Why Anthropic LLM is named "Claude"</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1168808"/>
            <a:ext cx="4502400" cy="2096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Operator agent to use o3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Shows Higher Emotional IQ than Humans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Oracle $40 Bln for 400K GPUs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ConvSearch-R1 improves prompts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cheap Blackwell AI chip for China in June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GitHub Copilot coding agent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Launches Agents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is splitting its AI org into two groups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Recraft V3 model (a.k.a. red_panda)</a:t>
            </a:r>
            <a:endParaRPr sz="1500" b="1">
              <a:solidFill>
                <a:srgbClr val="3C78D8"/>
              </a:solidFill>
              <a:latin typeface="Calibri"/>
              <a:ea typeface="Calibri"/>
              <a:cs typeface="Calibri"/>
              <a:sym typeface="Calibri"/>
            </a:endParaRPr>
          </a:p>
        </p:txBody>
      </p:sp>
      <p:sp>
        <p:nvSpPr>
          <p:cNvPr id="68" name="Google Shape;68;p15"/>
          <p:cNvSpPr txBox="1"/>
          <p:nvPr/>
        </p:nvSpPr>
        <p:spPr>
          <a:xfrm>
            <a:off x="485000" y="292525"/>
            <a:ext cx="2884200" cy="280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1">
                <a:solidFill>
                  <a:srgbClr val="FF0000"/>
                </a:solidFill>
                <a:latin typeface="Calibri"/>
                <a:ea typeface="Calibri"/>
                <a:cs typeface="Calibri"/>
                <a:sym typeface="Calibri"/>
              </a:rPr>
              <a:t>from AI co-pilot -- to AI agent</a:t>
            </a:r>
            <a:endParaRPr sz="1700" b="1" i="1" u="none" strike="noStrike" cap="none">
              <a:solidFill>
                <a:srgbClr val="FF0000"/>
              </a:solidFill>
              <a:latin typeface="Calibri"/>
              <a:ea typeface="Calibri"/>
              <a:cs typeface="Calibri"/>
              <a:sym typeface="Calibri"/>
            </a:endParaRPr>
          </a:p>
        </p:txBody>
      </p:sp>
      <p:pic>
        <p:nvPicPr>
          <p:cNvPr id="69" name="Google Shape;69;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848247" y="137777"/>
            <a:ext cx="1231128" cy="81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Why Claude</a:t>
            </a:r>
            <a:endParaRPr sz="2000" b="1" i="0" u="none" strike="noStrike" cap="none">
              <a:solidFill>
                <a:schemeClr val="dk1"/>
              </a:solidFill>
              <a:latin typeface="Calibri"/>
              <a:ea typeface="Calibri"/>
              <a:cs typeface="Calibri"/>
              <a:sym typeface="Calibri"/>
            </a:endParaRPr>
          </a:p>
        </p:txBody>
      </p:sp>
      <p:sp>
        <p:nvSpPr>
          <p:cNvPr id="197" name="Google Shape;197;p24"/>
          <p:cNvSpPr txBox="1"/>
          <p:nvPr/>
        </p:nvSpPr>
        <p:spPr>
          <a:xfrm>
            <a:off x="55075" y="607750"/>
            <a:ext cx="28536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Why Anthropic LLM is named "Claude"</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 was named after Claude Shannon, the pioneering mathematician, electrical engineer, and computer scientist widely regarded as the </a:t>
            </a:r>
            <a:r>
              <a:rPr lang="en" sz="1200" b="1">
                <a:solidFill>
                  <a:srgbClr val="FF0000"/>
                </a:solidFill>
                <a:latin typeface="Calibri"/>
                <a:ea typeface="Calibri"/>
                <a:cs typeface="Calibri"/>
                <a:sym typeface="Calibri"/>
              </a:rPr>
              <a:t>"father of information theory"</a:t>
            </a:r>
            <a:r>
              <a:rPr lang="en" sz="1200">
                <a:solidFill>
                  <a:schemeClr val="dk1"/>
                </a:solidFill>
                <a:latin typeface="Calibri"/>
                <a:ea typeface="Calibri"/>
                <a:cs typeface="Calibri"/>
                <a:sym typeface="Calibri"/>
              </a:rPr>
              <a:t> and a foundational figure in artificial intelligence research.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Additionally, Anthropic chose a "male" name "</a:t>
            </a:r>
            <a:r>
              <a:rPr lang="en" sz="1200" b="1">
                <a:solidFill>
                  <a:srgbClr val="3C78D8"/>
                </a:solidFill>
                <a:latin typeface="Calibri"/>
                <a:ea typeface="Calibri"/>
                <a:cs typeface="Calibri"/>
                <a:sym typeface="Calibri"/>
              </a:rPr>
              <a:t>Claude</a:t>
            </a:r>
            <a:r>
              <a:rPr lang="en" sz="1200">
                <a:solidFill>
                  <a:schemeClr val="dk1"/>
                </a:solidFill>
                <a:latin typeface="Calibri"/>
                <a:ea typeface="Calibri"/>
                <a:cs typeface="Calibri"/>
                <a:sym typeface="Calibri"/>
              </a:rPr>
              <a:t>" to distinguish their AI assistant from others in the market, many of which—such as </a:t>
            </a:r>
            <a:r>
              <a:rPr lang="en" sz="1200" b="1">
                <a:solidFill>
                  <a:srgbClr val="3C78D8"/>
                </a:solidFill>
                <a:latin typeface="Calibri"/>
                <a:ea typeface="Calibri"/>
                <a:cs typeface="Calibri"/>
                <a:sym typeface="Calibri"/>
              </a:rPr>
              <a:t>Alexa, Siri, and Cortana—have female names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98" name="Google Shape;198;p24"/>
          <p:cNvSpPr txBox="1"/>
          <p:nvPr/>
        </p:nvSpPr>
        <p:spPr>
          <a:xfrm>
            <a:off x="5602550" y="161700"/>
            <a:ext cx="34662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Claude Shannon</a:t>
            </a:r>
            <a:r>
              <a:rPr lang="en" sz="1200">
                <a:solidFill>
                  <a:schemeClr val="dk1"/>
                </a:solidFill>
                <a:latin typeface="Calibri"/>
                <a:ea typeface="Calibri"/>
                <a:cs typeface="Calibri"/>
                <a:sym typeface="Calibri"/>
              </a:rPr>
              <a:t> is called the "</a:t>
            </a:r>
            <a:r>
              <a:rPr lang="en" sz="1200" b="1">
                <a:solidFill>
                  <a:srgbClr val="3C78D8"/>
                </a:solidFill>
                <a:latin typeface="Calibri"/>
                <a:ea typeface="Calibri"/>
                <a:cs typeface="Calibri"/>
                <a:sym typeface="Calibri"/>
              </a:rPr>
              <a:t>father of information theory"</a:t>
            </a:r>
            <a:r>
              <a:rPr lang="en" sz="1200">
                <a:solidFill>
                  <a:schemeClr val="dk1"/>
                </a:solidFill>
                <a:latin typeface="Calibri"/>
                <a:ea typeface="Calibri"/>
                <a:cs typeface="Calibri"/>
                <a:sym typeface="Calibri"/>
              </a:rPr>
              <a:t> because he founded the entire field with his landmark 1948 paper, </a:t>
            </a:r>
            <a:r>
              <a:rPr lang="en" sz="1200" b="1">
                <a:solidFill>
                  <a:srgbClr val="FF0000"/>
                </a:solidFill>
                <a:latin typeface="Calibri"/>
                <a:ea typeface="Calibri"/>
                <a:cs typeface="Calibri"/>
                <a:sym typeface="Calibri"/>
              </a:rPr>
              <a:t>"A Mathematical Theory of Communication."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In this work, Shannon introduced a rigorous, mathematical approach to quantifying information, defining key concepts such as the </a:t>
            </a:r>
            <a:r>
              <a:rPr lang="en" sz="1200" b="1">
                <a:solidFill>
                  <a:srgbClr val="FF0000"/>
                </a:solidFill>
                <a:latin typeface="Calibri"/>
                <a:ea typeface="Calibri"/>
                <a:cs typeface="Calibri"/>
                <a:sym typeface="Calibri"/>
              </a:rPr>
              <a:t>"bit" (the basic unit of information)</a:t>
            </a:r>
            <a:r>
              <a:rPr lang="en" sz="1200">
                <a:solidFill>
                  <a:schemeClr val="dk1"/>
                </a:solidFill>
                <a:latin typeface="Calibri"/>
                <a:ea typeface="Calibri"/>
                <a:cs typeface="Calibri"/>
                <a:sym typeface="Calibri"/>
              </a:rPr>
              <a:t>, and establishing how information could be efficiently </a:t>
            </a:r>
            <a:r>
              <a:rPr lang="en" sz="1200" b="1">
                <a:solidFill>
                  <a:srgbClr val="FF0000"/>
                </a:solidFill>
                <a:latin typeface="Calibri"/>
                <a:ea typeface="Calibri"/>
                <a:cs typeface="Calibri"/>
                <a:sym typeface="Calibri"/>
              </a:rPr>
              <a:t>encoded, transmitted, and compressed</a:t>
            </a:r>
            <a:r>
              <a:rPr lang="en" sz="1200">
                <a:solidFill>
                  <a:schemeClr val="dk1"/>
                </a:solidFill>
                <a:latin typeface="Calibri"/>
                <a:ea typeface="Calibri"/>
                <a:cs typeface="Calibri"/>
                <a:sym typeface="Calibri"/>
              </a:rPr>
              <a:t> over communication channels like phone lines or wireless networks.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Shannon's Entropy (information entropy) </a:t>
            </a:r>
            <a:r>
              <a:rPr lang="en" sz="1200">
                <a:solidFill>
                  <a:schemeClr val="dk1"/>
                </a:solidFill>
                <a:latin typeface="Calibri"/>
                <a:ea typeface="Calibri"/>
                <a:cs typeface="Calibri"/>
                <a:sym typeface="Calibri"/>
              </a:rPr>
              <a:t>- a measure of the uncertainty or unpredictability in a set of possible messages. Entropy quantifies the average amount of information produced by a stochastic source of data.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formula for entropy expresses the </a:t>
            </a:r>
            <a:r>
              <a:rPr lang="en" sz="1200" b="1">
                <a:solidFill>
                  <a:srgbClr val="3C78D8"/>
                </a:solidFill>
                <a:latin typeface="Calibri"/>
                <a:ea typeface="Calibri"/>
                <a:cs typeface="Calibri"/>
                <a:sym typeface="Calibri"/>
              </a:rPr>
              <a:t>expected value of the information content (in bits if the logarithm is base 2) of the outcomes</a:t>
            </a:r>
            <a:r>
              <a:rPr lang="en" sz="1200">
                <a:solidFill>
                  <a:schemeClr val="dk1"/>
                </a:solidFill>
                <a:latin typeface="Calibri"/>
                <a:ea typeface="Calibri"/>
                <a:cs typeface="Calibri"/>
                <a:sym typeface="Calibri"/>
              </a:rPr>
              <a:t>. In practical terms, higher entropy means more unpredictability (as in random noise), while lower entropy means more predictability (as in repetitive or structured messages).</a:t>
            </a:r>
            <a:endParaRPr sz="1200">
              <a:solidFill>
                <a:schemeClr val="dk1"/>
              </a:solidFill>
              <a:latin typeface="Calibri"/>
              <a:ea typeface="Calibri"/>
              <a:cs typeface="Calibri"/>
              <a:sym typeface="Calibri"/>
            </a:endParaRPr>
          </a:p>
        </p:txBody>
      </p:sp>
      <p:pic>
        <p:nvPicPr>
          <p:cNvPr id="199" name="Google Shape;199;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042950" y="607750"/>
            <a:ext cx="2438700" cy="1365672"/>
          </a:xfrm>
          <a:prstGeom prst="rect">
            <a:avLst/>
          </a:prstGeom>
          <a:noFill/>
          <a:ln>
            <a:noFill/>
          </a:ln>
        </p:spPr>
      </p:pic>
      <p:pic>
        <p:nvPicPr>
          <p:cNvPr id="200" name="Google Shape;200;p2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954672" y="2216525"/>
            <a:ext cx="2594387" cy="569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5"/>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06" name="Google Shape;206;p25"/>
          <p:cNvSpPr txBox="1"/>
          <p:nvPr/>
        </p:nvSpPr>
        <p:spPr>
          <a:xfrm>
            <a:off x="140800" y="425975"/>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Operator agent to use o3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Operator, is an autonomous agent to browse the web and use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https://openai.com/index/o3-o4-mini-system-card-addendum-operator-o3/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07" name="Google Shape;207;p25"/>
          <p:cNvSpPr txBox="1"/>
          <p:nvPr/>
        </p:nvSpPr>
        <p:spPr>
          <a:xfrm>
            <a:off x="176525" y="1381234"/>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Shows Higher Emotional IQ than Humans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six models were tested on standard emotional intelligence (EI) assessments. The AIs achieved an average score of 82%, significantly higher than the 56% scored by human participants.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https://neurosciencenews.com/ai-llm-emotional-iq-29119/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08" name="Google Shape;208;p25"/>
          <p:cNvSpPr txBox="1"/>
          <p:nvPr/>
        </p:nvSpPr>
        <p:spPr>
          <a:xfrm>
            <a:off x="176525" y="2674011"/>
            <a:ext cx="44532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Oracle $40 Bln for 400K GPUs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Oracle signs $40 billion deal for 400,000 Nvidia GB200 chips to power OpenAI’s Texas super-hub, forming the core of OpenAI’s Stargate program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https://www.notebookcheck.net/Oracle-signs-40-billion-deal-for-400-000-Nvidia-GB200-chips-to-power-OpenAI-s-Texas-super-hub.1023913.0.html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9" name="Google Shape;209;p25"/>
          <p:cNvSpPr txBox="1"/>
          <p:nvPr/>
        </p:nvSpPr>
        <p:spPr>
          <a:xfrm>
            <a:off x="176525" y="4130330"/>
            <a:ext cx="4453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ConvSearch-R1 improves prompts (China)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Conversational query reformulation (CQR) using a two-stage alignment framework designed for conversational search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https://github.com/BeastyZ/ConvSearch-R1</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https://arxiv.org/abs/2505.15776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0" name="Google Shape;210;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74075" y="242400"/>
            <a:ext cx="3023253" cy="757200"/>
          </a:xfrm>
          <a:prstGeom prst="rect">
            <a:avLst/>
          </a:prstGeom>
          <a:noFill/>
          <a:ln w="9525" cap="flat" cmpd="sng">
            <a:solidFill>
              <a:srgbClr val="FF0000"/>
            </a:solidFill>
            <a:prstDash val="solid"/>
            <a:round/>
            <a:headEnd type="none" w="sm" len="sm"/>
            <a:tailEnd type="none" w="sm" len="sm"/>
          </a:ln>
        </p:spPr>
      </p:pic>
      <p:pic>
        <p:nvPicPr>
          <p:cNvPr id="211" name="Google Shape;211;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74077" y="1148700"/>
            <a:ext cx="2006609" cy="1329412"/>
          </a:xfrm>
          <a:prstGeom prst="rect">
            <a:avLst/>
          </a:prstGeom>
          <a:noFill/>
          <a:ln w="9525" cap="flat" cmpd="sng">
            <a:solidFill>
              <a:srgbClr val="FF0000"/>
            </a:solidFill>
            <a:prstDash val="solid"/>
            <a:round/>
            <a:headEnd type="none" w="sm" len="sm"/>
            <a:tailEnd type="none" w="sm" len="sm"/>
          </a:ln>
        </p:spPr>
      </p:pic>
      <p:pic>
        <p:nvPicPr>
          <p:cNvPr id="212" name="Google Shape;212;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74075" y="2627201"/>
            <a:ext cx="3061101" cy="1275950"/>
          </a:xfrm>
          <a:prstGeom prst="rect">
            <a:avLst/>
          </a:prstGeom>
          <a:noFill/>
          <a:ln w="9525" cap="flat" cmpd="sng">
            <a:solidFill>
              <a:srgbClr val="FF0000"/>
            </a:solidFill>
            <a:prstDash val="solid"/>
            <a:round/>
            <a:headEnd type="none" w="sm" len="sm"/>
            <a:tailEnd type="none" w="sm" len="sm"/>
          </a:ln>
        </p:spPr>
      </p:pic>
      <p:pic>
        <p:nvPicPr>
          <p:cNvPr id="213" name="Google Shape;213;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774075" y="4130326"/>
            <a:ext cx="3510509" cy="942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19" name="Google Shape;219;p26"/>
          <p:cNvSpPr txBox="1"/>
          <p:nvPr/>
        </p:nvSpPr>
        <p:spPr>
          <a:xfrm>
            <a:off x="64600" y="441922"/>
            <a:ext cx="44532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to launch cheaper Blackwell AI chip for China in June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chips are cheaper than H20 model: $7K vs $11K (weaker specs)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https://www.reuters.com/world/china/nvidia-launch-cheaper-blackwell-ai-chip-china-after-us-export-curbs-sources-say-2025-05-24/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20" name="Google Shape;220;p26"/>
          <p:cNvSpPr txBox="1"/>
          <p:nvPr/>
        </p:nvSpPr>
        <p:spPr>
          <a:xfrm>
            <a:off x="1893200" y="1625539"/>
            <a:ext cx="44532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GitHub Copilot coding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switch from an AI assistant to an autonomous team member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resolve a GitHub issue, create a draft pull request and iterate based on review comments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Operates asynchronously by spinning up a secure development environment, and analyzing code using advanced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to Copilot Enterprise and Copilot Pro+ customers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Adding features, fixing bugs, refactoring code, and improving docs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Security is built-in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Azure AI Foundry offers more than 10K models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https://github.blog/news-insights/product-news/github-copilot-meet-the-new-coding-agent/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https://ai.azure.com/explore/models/leaderboard</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21" name="Google Shape;221;p26"/>
          <p:cNvSpPr txBox="1"/>
          <p:nvPr/>
        </p:nvSpPr>
        <p:spPr>
          <a:xfrm>
            <a:off x="64600" y="3988685"/>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Mistral Launches Agents API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Web Search, Python Code Execution, Image Generation using Flux1.1, RAG using uploaded files, MCP for external API calls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Adding web search increased accuracy fro m23% to 75% on SimpleQA benchmark using Mistral Large model</a:t>
            </a:r>
            <a:endParaRPr sz="1200">
              <a:solidFill>
                <a:schemeClr val="dk1"/>
              </a:solidFill>
              <a:latin typeface="Calibri"/>
              <a:ea typeface="Calibri"/>
              <a:cs typeface="Calibri"/>
              <a:sym typeface="Calibri"/>
            </a:endParaRPr>
          </a:p>
        </p:txBody>
      </p:sp>
      <p:pic>
        <p:nvPicPr>
          <p:cNvPr id="222" name="Google Shape;222;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4275" y="235794"/>
            <a:ext cx="2184525" cy="1167506"/>
          </a:xfrm>
          <a:prstGeom prst="rect">
            <a:avLst/>
          </a:prstGeom>
          <a:noFill/>
          <a:ln w="9525" cap="flat" cmpd="sng">
            <a:solidFill>
              <a:srgbClr val="FF0000"/>
            </a:solidFill>
            <a:prstDash val="solid"/>
            <a:round/>
            <a:headEnd type="none" w="sm" len="sm"/>
            <a:tailEnd type="none" w="sm" len="sm"/>
          </a:ln>
        </p:spPr>
      </p:pic>
      <p:pic>
        <p:nvPicPr>
          <p:cNvPr id="223" name="Google Shape;223;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490175" y="1853151"/>
            <a:ext cx="2184525" cy="1437200"/>
          </a:xfrm>
          <a:prstGeom prst="rect">
            <a:avLst/>
          </a:prstGeom>
          <a:noFill/>
          <a:ln w="9525" cap="flat" cmpd="sng">
            <a:solidFill>
              <a:srgbClr val="FF0000"/>
            </a:solidFill>
            <a:prstDash val="solid"/>
            <a:round/>
            <a:headEnd type="none" w="sm" len="sm"/>
            <a:tailEnd type="none" w="sm" len="sm"/>
          </a:ln>
        </p:spPr>
      </p:pic>
      <p:pic>
        <p:nvPicPr>
          <p:cNvPr id="224" name="Google Shape;224;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06326" y="4021288"/>
            <a:ext cx="2713300" cy="876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30" name="Google Shape;230;p27"/>
          <p:cNvSpPr txBox="1"/>
          <p:nvPr/>
        </p:nvSpPr>
        <p:spPr>
          <a:xfrm>
            <a:off x="98800" y="3138439"/>
            <a:ext cx="44532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Recraft V3 model (a.k.a. red_panda) - London, UK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Midjourney and DALL·E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Recraft just raised $30 million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https://www.recraft.ai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1" name="Google Shape;231;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7325" y="2564171"/>
            <a:ext cx="2581625" cy="2156324"/>
          </a:xfrm>
          <a:prstGeom prst="rect">
            <a:avLst/>
          </a:prstGeom>
          <a:noFill/>
          <a:ln w="9525" cap="flat" cmpd="sng">
            <a:solidFill>
              <a:srgbClr val="FF0000"/>
            </a:solidFill>
            <a:prstDash val="solid"/>
            <a:round/>
            <a:headEnd type="none" w="sm" len="sm"/>
            <a:tailEnd type="none" w="sm" len="sm"/>
          </a:ln>
        </p:spPr>
      </p:pic>
      <p:sp>
        <p:nvSpPr>
          <p:cNvPr id="232" name="Google Shape;232;p27"/>
          <p:cNvSpPr txBox="1"/>
          <p:nvPr/>
        </p:nvSpPr>
        <p:spPr>
          <a:xfrm>
            <a:off x="64600" y="924469"/>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is splitting its AI org into two groups: </a:t>
            </a:r>
            <a:endParaRPr sz="1200" b="1">
              <a:solidFill>
                <a:srgbClr val="FF0000"/>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AI Products Team - consumer products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AGI Foundations Team - research, foundation models, reasoning, multimedia, and voice</a:t>
            </a:r>
            <a:endParaRPr sz="1200">
              <a:solidFill>
                <a:schemeClr val="dk1"/>
              </a:solidFill>
              <a:latin typeface="Calibri"/>
              <a:ea typeface="Calibri"/>
              <a:cs typeface="Calibri"/>
              <a:sym typeface="Calibri"/>
            </a:endParaRPr>
          </a:p>
        </p:txBody>
      </p:sp>
      <p:pic>
        <p:nvPicPr>
          <p:cNvPr id="233" name="Google Shape;233;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39600" y="924475"/>
            <a:ext cx="2713300" cy="757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8"/>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Nemotron Models</a:t>
            </a:r>
            <a:endParaRPr sz="2000" b="1" i="0" u="none" strike="noStrike" cap="none">
              <a:solidFill>
                <a:schemeClr val="dk1"/>
              </a:solidFill>
              <a:latin typeface="Calibri"/>
              <a:ea typeface="Calibri"/>
              <a:cs typeface="Calibri"/>
              <a:sym typeface="Calibri"/>
            </a:endParaRPr>
          </a:p>
        </p:txBody>
      </p:sp>
      <p:sp>
        <p:nvSpPr>
          <p:cNvPr id="239" name="Google Shape;239;p28"/>
          <p:cNvSpPr txBox="1"/>
          <p:nvPr/>
        </p:nvSpPr>
        <p:spPr>
          <a:xfrm>
            <a:off x="140800" y="578375"/>
            <a:ext cx="5020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Nemotron models</a:t>
            </a:r>
            <a:endParaRPr sz="1200" b="1">
              <a:solidFill>
                <a:srgbClr val="FF0000"/>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Llama-3.1-Nemotron-Nano-4B-v1.1 - 128Ktokens,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Llama-3.1-Nemotron-Nano-8B-v1 - 128Ktokens,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Llama-3.1-Nemotron-70B-Instruct -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Nemotron Feedback-Edit - for enterprise use</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Nemotron UltraLong - ultra long context for enterprise AI agents.</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Nemotron-H-8B</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Nemotron-H-56B, Nemotron-H-56B-Base-8K - hybrid (Mamba-2, MLP, 10 Attention layers), 8Ktokens</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Nemotron-3 8B - chat &amp; QA</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 253B v1 - outperforms DeepSeek R1 and Llama 4</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Nemotron-4 15B</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Nemotron-4 340B</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AceReason-Nemotron-14B - math and code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AceReason-Nemotron-7B - similar to 14B version</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Nemotron-CORTEXA - reached the top of the SWEBench leaderboard, solving 68.2% of SWEBench GitHub issues by using a multi-step problem localization and repair process. Average inference cost of $3.28 per problem. Most probably it is built on top of </a:t>
            </a:r>
            <a:r>
              <a:rPr lang="en" sz="1200">
                <a:solidFill>
                  <a:schemeClr val="dk1"/>
                </a:solidFill>
                <a:latin typeface="Roboto"/>
                <a:ea typeface="Roboto"/>
                <a:cs typeface="Roboto"/>
                <a:sym typeface="Roboto"/>
              </a:rPr>
              <a:t>Nemotron-4 15B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https://huggingface.co/nvidia/AceReason-Nemotron-14B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https://huggingface.co/nvidia/Llama-3.1-Nemotron-Nano-4B-v1.1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40" name="Google Shape;240;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77975" y="1340375"/>
            <a:ext cx="3677900" cy="206948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9"/>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Augmentcode - coding assistant</a:t>
            </a:r>
            <a:endParaRPr sz="2000" b="1" i="0" u="none" strike="noStrike" cap="none">
              <a:solidFill>
                <a:schemeClr val="dk1"/>
              </a:solidFill>
              <a:latin typeface="Calibri"/>
              <a:ea typeface="Calibri"/>
              <a:cs typeface="Calibri"/>
              <a:sym typeface="Calibri"/>
            </a:endParaRPr>
          </a:p>
        </p:txBody>
      </p:sp>
      <p:sp>
        <p:nvSpPr>
          <p:cNvPr id="246" name="Google Shape;246;p29"/>
          <p:cNvSpPr txBox="1"/>
          <p:nvPr/>
        </p:nvSpPr>
        <p:spPr>
          <a:xfrm>
            <a:off x="475925" y="1321500"/>
            <a:ext cx="50205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Augmentcode - AI for large, complex codebases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Augment Computing, Inc. is a US based startup, proprietary (not open)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Mission is to augment, not replace, human developers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Enabling collective problem-solving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Training on Customer Code, Enterprise-Grade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Accelerated Development, Faster Onboarding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Engine - analyze and understand an entire codebase in real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Memory Persistence - remembers past interactions and code patterns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Support (can use screenshots or Figma files)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GitHub, Jira, Confluence, Notion, Linear, Slack, and major IDEs like VS Code and JetBrains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Runs terminal commands, (e.g., `npm install`, `run dev`), manage Git operations, and even operate in an "Auto Mode" for streamlined, autonomous task completion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https://www.augmentcode.com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47" name="Google Shape;247;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348725" y="1666300"/>
            <a:ext cx="1528925" cy="15465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Veo 3 Video Generation</a:t>
            </a:r>
            <a:endParaRPr sz="2000" b="1" i="0" u="none" strike="noStrike" cap="none">
              <a:solidFill>
                <a:schemeClr val="dk1"/>
              </a:solidFill>
              <a:latin typeface="Calibri"/>
              <a:ea typeface="Calibri"/>
              <a:cs typeface="Calibri"/>
              <a:sym typeface="Calibri"/>
            </a:endParaRPr>
          </a:p>
        </p:txBody>
      </p:sp>
      <p:sp>
        <p:nvSpPr>
          <p:cNvPr id="253" name="Google Shape;253;p30"/>
          <p:cNvSpPr txBox="1"/>
          <p:nvPr/>
        </p:nvSpPr>
        <p:spPr>
          <a:xfrm>
            <a:off x="140800" y="578375"/>
            <a:ext cx="44532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Veo 3 - advanced AI video generation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announced at Google I/O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High-Quality, Realistic Video (up to 4K), photorealistic, consistent characters, believable motion, mimic real-world physics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Veo 3 can generate synchronized audio including dialogue, ambient sounds, sound effects, and background music directly alongside video content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great at understanding and interpreting complex nuanced prompts and image prompts. Can translate detailed scene descriptions, character actions, and narrative elements into dynamic, coherent video sequences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upload reference images to maintain character consistency and control artistic style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Camera Controls (pans, zooms, angle changes) and flexible motion control of objects and characters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editing (adding or removing objects in a scene, generating seamless transitions between frames, and ensuring smooth continuity throughout a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Veo 3 powers Google's new Flow filmmaking tool, currently available only in the US, access through the Gemini app and Flow platform, requiring a Gemini Ultra subscription ($250/mo), or via Google’s Vertex AI platform for Enterprise</a:t>
            </a:r>
            <a:endParaRPr sz="1200">
              <a:solidFill>
                <a:schemeClr val="dk1"/>
              </a:solidFill>
              <a:latin typeface="Calibri"/>
              <a:ea typeface="Calibri"/>
              <a:cs typeface="Calibri"/>
              <a:sym typeface="Calibri"/>
            </a:endParaRPr>
          </a:p>
        </p:txBody>
      </p:sp>
      <p:pic>
        <p:nvPicPr>
          <p:cNvPr id="254" name="Google Shape;254;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65225" y="1066512"/>
            <a:ext cx="3108450" cy="1749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p:nvPr/>
        </p:nvSpPr>
        <p:spPr>
          <a:xfrm>
            <a:off x="55075" y="52750"/>
            <a:ext cx="44208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Managing AI Software Development Projects</a:t>
            </a:r>
            <a:endParaRPr sz="1800" b="1" i="0" u="none" strike="noStrike" cap="none">
              <a:solidFill>
                <a:schemeClr val="dk1"/>
              </a:solidFill>
              <a:latin typeface="Calibri"/>
              <a:ea typeface="Calibri"/>
              <a:cs typeface="Calibri"/>
              <a:sym typeface="Calibri"/>
            </a:endParaRPr>
          </a:p>
        </p:txBody>
      </p:sp>
      <p:sp>
        <p:nvSpPr>
          <p:cNvPr id="260" name="Google Shape;260;p31"/>
          <p:cNvSpPr txBox="1"/>
          <p:nvPr/>
        </p:nvSpPr>
        <p:spPr>
          <a:xfrm>
            <a:off x="115075" y="563050"/>
            <a:ext cx="47931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Suppose we want to create a web application using Python FastAPI as a backend server, and ReactJS as frontend.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create a </a:t>
            </a:r>
            <a:r>
              <a:rPr lang="en" sz="1200" b="1">
                <a:solidFill>
                  <a:srgbClr val="FF0000"/>
                </a:solidFill>
                <a:latin typeface="Calibri"/>
                <a:ea typeface="Calibri"/>
                <a:cs typeface="Calibri"/>
                <a:sym typeface="Calibri"/>
              </a:rPr>
              <a:t>Git repo with 3 directories: backend, frontend, prompts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backend we use uv and pyproject.toml to configure python virtual environment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frontend we use yarn to configure basic ReactJS environment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prompts we create prompts for AI (Claude, Gemini, ...)</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first prompt</a:t>
            </a:r>
            <a:r>
              <a:rPr lang="en" sz="1200">
                <a:solidFill>
                  <a:schemeClr val="dk1"/>
                </a:solidFill>
                <a:latin typeface="Calibri"/>
                <a:ea typeface="Calibri"/>
                <a:cs typeface="Calibri"/>
                <a:sym typeface="Calibri"/>
              </a:rPr>
              <a:t> - we provide a detailed description of the required result - and ask LLM to provide the architecture with the list of files and directories. The requirement is to make the design modular, split responsibilities, etc. In my case Claude created an architecture with more than 160 files</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second prompt</a:t>
            </a:r>
            <a:r>
              <a:rPr lang="en" sz="1200">
                <a:solidFill>
                  <a:schemeClr val="dk1"/>
                </a:solidFill>
                <a:latin typeface="Calibri"/>
                <a:ea typeface="Calibri"/>
                <a:cs typeface="Calibri"/>
                <a:sym typeface="Calibri"/>
              </a:rPr>
              <a:t> - to create a step-by-step roadmap for building the app - starting with minimum viable state, then adding features as needed. In my case Claude created 20 steps</a:t>
            </a:r>
            <a:endParaRPr sz="1200">
              <a:solidFill>
                <a:schemeClr val="dk1"/>
              </a:solidFill>
              <a:latin typeface="Calibri"/>
              <a:ea typeface="Calibri"/>
              <a:cs typeface="Calibri"/>
              <a:sym typeface="Calibri"/>
            </a:endParaRPr>
          </a:p>
        </p:txBody>
      </p:sp>
      <p:sp>
        <p:nvSpPr>
          <p:cNvPr id="261" name="Google Shape;261;p31"/>
          <p:cNvSpPr txBox="1"/>
          <p:nvPr/>
        </p:nvSpPr>
        <p:spPr>
          <a:xfrm>
            <a:off x="5383750" y="119850"/>
            <a:ext cx="3673800" cy="309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backend/</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src/</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core/              # Base configurations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config.py      # Environment variables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database.py    # DB connection setup</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security.py    # Auth base classes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features/          # Dirs for future modules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auth/</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posts/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frontend/</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src/</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core/              # Base configurations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api/           # API client setup</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state/         # Empty state management</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features/          # Component directories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common/</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layout/</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6AA84F"/>
                </a:solidFill>
                <a:latin typeface="Victor Mono"/>
                <a:ea typeface="Victor Mono"/>
                <a:cs typeface="Victor Mono"/>
                <a:sym typeface="Victor Mono"/>
              </a:rPr>
              <a:t>prompts/                      # Directory for AI prompts</a:t>
            </a:r>
            <a:endParaRPr sz="800" b="1">
              <a:solidFill>
                <a:srgbClr val="6AA84F"/>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6AA84F"/>
                </a:solidFill>
                <a:latin typeface="Victor Mono"/>
                <a:ea typeface="Victor Mono"/>
                <a:cs typeface="Victor Mono"/>
                <a:sym typeface="Victor Mono"/>
              </a:rPr>
              <a:t>│   ├── backend_prompts.md</a:t>
            </a:r>
            <a:endParaRPr sz="800" b="1">
              <a:solidFill>
                <a:srgbClr val="6AA84F"/>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6AA84F"/>
                </a:solidFill>
                <a:latin typeface="Victor Mono"/>
                <a:ea typeface="Victor Mono"/>
                <a:cs typeface="Victor Mono"/>
                <a:sym typeface="Victor Mono"/>
              </a:rPr>
              <a:t>│   ├── frontend_prompts.md</a:t>
            </a:r>
            <a:endParaRPr sz="800" b="1">
              <a:solidFill>
                <a:srgbClr val="6AA84F"/>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6AA84F"/>
                </a:solidFill>
                <a:latin typeface="Victor Mono"/>
                <a:ea typeface="Victor Mono"/>
                <a:cs typeface="Victor Mono"/>
                <a:sym typeface="Victor Mono"/>
              </a:rPr>
              <a:t>│   └── Claude.md             # Optional: persistent memory</a:t>
            </a:r>
            <a:endParaRPr sz="800" b="1">
              <a:solidFill>
                <a:srgbClr val="6AA84F"/>
              </a:solidFill>
              <a:latin typeface="Victor Mono"/>
              <a:ea typeface="Victor Mono"/>
              <a:cs typeface="Victor Mono"/>
              <a:sym typeface="Victor Mono"/>
            </a:endParaRPr>
          </a:p>
          <a:p>
            <a:pPr marL="0" marR="0" lvl="0" indent="0" algn="l" rtl="0">
              <a:lnSpc>
                <a:spcPct val="100000"/>
              </a:lnSpc>
              <a:spcBef>
                <a:spcPts val="0"/>
              </a:spcBef>
              <a:spcAft>
                <a:spcPts val="0"/>
              </a:spcAft>
              <a:buNone/>
            </a:pPr>
            <a:endParaRPr sz="800" b="1">
              <a:solidFill>
                <a:srgbClr val="6AA84F"/>
              </a:solidFill>
              <a:latin typeface="Victor Mono"/>
              <a:ea typeface="Victor Mono"/>
              <a:cs typeface="Victor Mono"/>
              <a:sym typeface="Victor Mono"/>
            </a:endParaRPr>
          </a:p>
        </p:txBody>
      </p:sp>
      <p:sp>
        <p:nvSpPr>
          <p:cNvPr id="262" name="Google Shape;262;p31"/>
          <p:cNvSpPr txBox="1"/>
          <p:nvPr/>
        </p:nvSpPr>
        <p:spPr>
          <a:xfrm>
            <a:off x="5021350" y="3349175"/>
            <a:ext cx="403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Software created by Lovable AI coding has </a:t>
            </a:r>
            <a:r>
              <a:rPr lang="en" sz="1200" b="1">
                <a:solidFill>
                  <a:srgbClr val="FF0000"/>
                </a:solidFill>
                <a:latin typeface="Calibri"/>
                <a:ea typeface="Calibri"/>
                <a:cs typeface="Calibri"/>
                <a:sym typeface="Calibri"/>
              </a:rPr>
              <a:t>exposed user data and leaked passwords</a:t>
            </a:r>
            <a:r>
              <a:rPr lang="en" sz="1200">
                <a:solidFill>
                  <a:schemeClr val="dk1"/>
                </a:solidFill>
                <a:latin typeface="Calibri"/>
                <a:ea typeface="Calibri"/>
                <a:cs typeface="Calibri"/>
                <a:sym typeface="Calibri"/>
              </a:rPr>
              <a:t>. Lovable has added a Security Scan.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Companies like Amplitude now mandate human audits of all AI-generated code</a:t>
            </a:r>
            <a:endParaRPr sz="1200" b="1">
              <a:solidFill>
                <a:srgbClr val="3C78D8"/>
              </a:solidFill>
              <a:latin typeface="Calibri"/>
              <a:ea typeface="Calibri"/>
              <a:cs typeface="Calibri"/>
              <a:sym typeface="Calibri"/>
            </a:endParaRPr>
          </a:p>
        </p:txBody>
      </p:sp>
      <p:sp>
        <p:nvSpPr>
          <p:cNvPr id="263" name="Google Shape;263;p31"/>
          <p:cNvSpPr txBox="1"/>
          <p:nvPr/>
        </p:nvSpPr>
        <p:spPr>
          <a:xfrm>
            <a:off x="115075" y="3393925"/>
            <a:ext cx="47931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Once you create some files, it gets difficult to update them manually.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So you want Claude to have access to your code to update multiple files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Cline extension for VS Code which can use Claude and Gemini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 maintain context between prompts</a:t>
            </a:r>
            <a:r>
              <a:rPr lang="en" sz="1200">
                <a:solidFill>
                  <a:schemeClr val="dk1"/>
                </a:solidFill>
                <a:latin typeface="Calibri"/>
                <a:ea typeface="Calibri"/>
                <a:cs typeface="Calibri"/>
                <a:sym typeface="Calibri"/>
              </a:rPr>
              <a:t>. While you are working within a single task or conversation in Cline, Claude will have access to the previous exchanges, enabling it to </a:t>
            </a:r>
            <a:r>
              <a:rPr lang="en" sz="1200" b="1">
                <a:solidFill>
                  <a:srgbClr val="FF0000"/>
                </a:solidFill>
                <a:latin typeface="Calibri"/>
                <a:ea typeface="Calibri"/>
                <a:cs typeface="Calibri"/>
                <a:sym typeface="Calibri"/>
              </a:rPr>
              <a:t>"remember" and build on earlier prompts and answers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If you start a new task or reset the session, or exhausted the memory of the session, you will lose the context.</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p:nvPr/>
        </p:nvSpPr>
        <p:spPr>
          <a:xfrm>
            <a:off x="55075" y="52750"/>
            <a:ext cx="44208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u="sng">
                <a:solidFill>
                  <a:schemeClr val="hlink"/>
                </a:solidFill>
                <a:latin typeface="Calibri"/>
                <a:ea typeface="Calibri"/>
                <a:cs typeface="Calibri"/>
                <a:sym typeface="Calibri"/>
                <a:hlinkClick r:id="rId3"/>
              </a:rPr>
              <a:t>Builder.ai</a:t>
            </a:r>
            <a:r>
              <a:rPr lang="en" sz="1800" b="1">
                <a:solidFill>
                  <a:schemeClr val="dk1"/>
                </a:solidFill>
                <a:latin typeface="Calibri"/>
                <a:ea typeface="Calibri"/>
                <a:cs typeface="Calibri"/>
                <a:sym typeface="Calibri"/>
              </a:rPr>
              <a:t> rise and fall</a:t>
            </a:r>
            <a:endParaRPr sz="1800" b="1" i="0" u="none" strike="noStrike" cap="none">
              <a:solidFill>
                <a:schemeClr val="dk1"/>
              </a:solidFill>
              <a:latin typeface="Calibri"/>
              <a:ea typeface="Calibri"/>
              <a:cs typeface="Calibri"/>
              <a:sym typeface="Calibri"/>
            </a:endParaRPr>
          </a:p>
        </p:txBody>
      </p:sp>
      <p:sp>
        <p:nvSpPr>
          <p:cNvPr id="269" name="Google Shape;269;p32"/>
          <p:cNvSpPr txBox="1"/>
          <p:nvPr/>
        </p:nvSpPr>
        <p:spPr>
          <a:xfrm>
            <a:off x="90475" y="433450"/>
            <a:ext cx="44208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Builder.ai</a:t>
            </a:r>
            <a:r>
              <a:rPr lang="en" sz="1200">
                <a:solidFill>
                  <a:schemeClr val="dk1"/>
                </a:solidFill>
                <a:latin typeface="Calibri"/>
                <a:ea typeface="Calibri"/>
                <a:cs typeface="Calibri"/>
                <a:sym typeface="Calibri"/>
              </a:rPr>
              <a:t> (2016-2025) was founded in London as </a:t>
            </a:r>
            <a:r>
              <a:rPr lang="en" sz="1200" u="sng">
                <a:solidFill>
                  <a:schemeClr val="hlink"/>
                </a:solidFill>
                <a:latin typeface="Calibri"/>
                <a:ea typeface="Calibri"/>
                <a:cs typeface="Calibri"/>
                <a:sym typeface="Calibri"/>
                <a:hlinkClick r:id="rId4"/>
              </a:rPr>
              <a:t>Engineer.ai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idea was to us AI to automate app-building process (no-code)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2016 - founded in London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2018 - Builder Studio launches; Series A funding ($29.5M)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2019 - Wall Street Journal investigation revealed that much of Builder.ai’s work was done manually by engineers in India and Ukraine, with little real AI automation involved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2021 - Series B funding ($65M); rebrands to </a:t>
            </a:r>
            <a:r>
              <a:rPr lang="en" sz="1200" u="sng">
                <a:solidFill>
                  <a:schemeClr val="hlink"/>
                </a:solidFill>
                <a:latin typeface="Calibri"/>
                <a:ea typeface="Calibri"/>
                <a:cs typeface="Calibri"/>
                <a:sym typeface="Calibri"/>
                <a:hlinkClick r:id="rId3"/>
              </a:rPr>
              <a:t>Builder.ai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2022 - Series C funding ($100M); rapid growth claims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2023 - Series D funding ($250M); unicorn status; Microsoft partnership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 Files for Bankruptcy after financial mismanagement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Total raised: $450 Mln and valuation $1.5 Bln, 1,500 employees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was a major investor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Lessons - The Illusion of No-Code; overhyping AI capabilities</a:t>
            </a:r>
            <a:endParaRPr sz="1200" b="1">
              <a:solidFill>
                <a:srgbClr val="FF0000"/>
              </a:solidFill>
              <a:latin typeface="Calibri"/>
              <a:ea typeface="Calibri"/>
              <a:cs typeface="Calibri"/>
              <a:sym typeface="Calibri"/>
            </a:endParaRPr>
          </a:p>
        </p:txBody>
      </p:sp>
      <p:sp>
        <p:nvSpPr>
          <p:cNvPr id="270" name="Google Shape;270;p32"/>
          <p:cNvSpPr txBox="1"/>
          <p:nvPr/>
        </p:nvSpPr>
        <p:spPr>
          <a:xfrm>
            <a:off x="4617950" y="741225"/>
            <a:ext cx="44208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"The reality is: great digital products are hard. They take time, thought, and, yes — actual developers, creativity and vision."</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"If a platform with $450 million in funding couldn’t automate that, it should tell us something."</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https://medium.com/@oceanbcreative/the-illusion-of-no-code-builder-ais-fall-and-what-it-means-for-founders-b8fe7a90634a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71" name="Google Shape;271;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3527350"/>
            <a:ext cx="1614820" cy="1034400"/>
          </a:xfrm>
          <a:prstGeom prst="rect">
            <a:avLst/>
          </a:prstGeom>
          <a:noFill/>
          <a:ln w="9525" cap="flat" cmpd="sng">
            <a:solidFill>
              <a:srgbClr val="FF0000"/>
            </a:solidFill>
            <a:prstDash val="solid"/>
            <a:round/>
            <a:headEnd type="none" w="sm" len="sm"/>
            <a:tailEnd type="none" w="sm" len="sm"/>
          </a:ln>
        </p:spPr>
      </p:pic>
      <p:pic>
        <p:nvPicPr>
          <p:cNvPr id="272" name="Google Shape;272;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846175" y="3527345"/>
            <a:ext cx="1739944" cy="1034400"/>
          </a:xfrm>
          <a:prstGeom prst="rect">
            <a:avLst/>
          </a:prstGeom>
          <a:noFill/>
          <a:ln w="9525" cap="flat" cmpd="sng">
            <a:solidFill>
              <a:srgbClr val="FF0000"/>
            </a:solidFill>
            <a:prstDash val="solid"/>
            <a:round/>
            <a:headEnd type="none" w="sm" len="sm"/>
            <a:tailEnd type="none" w="sm" len="sm"/>
          </a:ln>
        </p:spPr>
      </p:pic>
      <p:pic>
        <p:nvPicPr>
          <p:cNvPr id="273" name="Google Shape;273;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665075" y="3527350"/>
            <a:ext cx="1837768" cy="1034400"/>
          </a:xfrm>
          <a:prstGeom prst="rect">
            <a:avLst/>
          </a:prstGeom>
          <a:noFill/>
          <a:ln w="9525" cap="flat" cmpd="sng">
            <a:solidFill>
              <a:srgbClr val="FF0000"/>
            </a:solidFill>
            <a:prstDash val="solid"/>
            <a:round/>
            <a:headEnd type="none" w="sm" len="sm"/>
            <a:tailEnd type="none" w="sm" len="sm"/>
          </a:ln>
        </p:spPr>
      </p:pic>
      <p:sp>
        <p:nvSpPr>
          <p:cNvPr id="274" name="Google Shape;274;p32"/>
          <p:cNvSpPr txBox="1"/>
          <p:nvPr/>
        </p:nvSpPr>
        <p:spPr>
          <a:xfrm>
            <a:off x="3859763" y="4612525"/>
            <a:ext cx="1448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3C78D8"/>
                </a:solidFill>
                <a:latin typeface="Calibri"/>
                <a:ea typeface="Calibri"/>
                <a:cs typeface="Calibri"/>
                <a:sym typeface="Calibri"/>
              </a:rPr>
              <a:t>Sachin Dev Duggal</a:t>
            </a:r>
            <a:endParaRPr sz="12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b="1">
                <a:solidFill>
                  <a:srgbClr val="3C78D8"/>
                </a:solidFill>
                <a:latin typeface="Calibri"/>
                <a:ea typeface="Calibri"/>
                <a:cs typeface="Calibri"/>
                <a:sym typeface="Calibri"/>
              </a:rPr>
              <a:t>former CEO</a:t>
            </a:r>
            <a:endParaRPr sz="9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3"/>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Tractors</a:t>
            </a:r>
            <a:endParaRPr sz="2000" b="1" i="0" u="none" strike="noStrike" cap="none">
              <a:solidFill>
                <a:schemeClr val="dk1"/>
              </a:solidFill>
              <a:latin typeface="Calibri"/>
              <a:ea typeface="Calibri"/>
              <a:cs typeface="Calibri"/>
              <a:sym typeface="Calibri"/>
            </a:endParaRPr>
          </a:p>
        </p:txBody>
      </p:sp>
      <p:sp>
        <p:nvSpPr>
          <p:cNvPr id="280" name="Google Shape;280;p33"/>
          <p:cNvSpPr txBox="1"/>
          <p:nvPr/>
        </p:nvSpPr>
        <p:spPr>
          <a:xfrm>
            <a:off x="55075" y="438850"/>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Driverless tractors - using AI, 5G, GPS navigation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https://www.youtube.com/shorts/QSnMDjYMe6U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https://www.youtube.com/shorts/6TqQNeEq24Y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https://www.youtube.com/shorts/4KYpzXwCB74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81" name="Google Shape;281;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3070775"/>
            <a:ext cx="2092524" cy="1570704"/>
          </a:xfrm>
          <a:prstGeom prst="rect">
            <a:avLst/>
          </a:prstGeom>
          <a:noFill/>
          <a:ln w="9525" cap="flat" cmpd="sng">
            <a:solidFill>
              <a:srgbClr val="FF0000"/>
            </a:solidFill>
            <a:prstDash val="solid"/>
            <a:round/>
            <a:headEnd type="none" w="sm" len="sm"/>
            <a:tailEnd type="none" w="sm" len="sm"/>
          </a:ln>
        </p:spPr>
      </p:pic>
      <p:pic>
        <p:nvPicPr>
          <p:cNvPr id="282" name="Google Shape;282;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1616050"/>
            <a:ext cx="2092524" cy="1395028"/>
          </a:xfrm>
          <a:prstGeom prst="rect">
            <a:avLst/>
          </a:prstGeom>
          <a:noFill/>
          <a:ln w="9525" cap="flat" cmpd="sng">
            <a:solidFill>
              <a:srgbClr val="FF0000"/>
            </a:solidFill>
            <a:prstDash val="solid"/>
            <a:round/>
            <a:headEnd type="none" w="sm" len="sm"/>
            <a:tailEnd type="none" w="sm" len="sm"/>
          </a:ln>
        </p:spPr>
      </p:pic>
      <p:pic>
        <p:nvPicPr>
          <p:cNvPr id="283" name="Google Shape;283;p3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201175" y="1616050"/>
            <a:ext cx="2479242" cy="1395025"/>
          </a:xfrm>
          <a:prstGeom prst="rect">
            <a:avLst/>
          </a:prstGeom>
          <a:noFill/>
          <a:ln w="9525" cap="flat" cmpd="sng">
            <a:solidFill>
              <a:srgbClr val="FF0000"/>
            </a:solidFill>
            <a:prstDash val="solid"/>
            <a:round/>
            <a:headEnd type="none" w="sm" len="sm"/>
            <a:tailEnd type="none" w="sm" len="sm"/>
          </a:ln>
        </p:spPr>
      </p:pic>
      <p:pic>
        <p:nvPicPr>
          <p:cNvPr id="284" name="Google Shape;284;p3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201175" y="3070775"/>
            <a:ext cx="2479251" cy="2005179"/>
          </a:xfrm>
          <a:prstGeom prst="rect">
            <a:avLst/>
          </a:prstGeom>
          <a:noFill/>
          <a:ln w="9525" cap="flat" cmpd="sng">
            <a:solidFill>
              <a:srgbClr val="FF0000"/>
            </a:solidFill>
            <a:prstDash val="solid"/>
            <a:round/>
            <a:headEnd type="none" w="sm" len="sm"/>
            <a:tailEnd type="none" w="sm" len="sm"/>
          </a:ln>
        </p:spPr>
      </p:pic>
      <p:pic>
        <p:nvPicPr>
          <p:cNvPr id="285" name="Google Shape;285;p3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33997" y="1616050"/>
            <a:ext cx="2479251" cy="138992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5" name="Google Shape;75;p16"/>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6" name="Google Shape;76;p16"/>
          <p:cNvSpPr txBox="1"/>
          <p:nvPr/>
        </p:nvSpPr>
        <p:spPr>
          <a:xfrm>
            <a:off x="6700175" y="831350"/>
            <a:ext cx="24285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7" name="Google Shape;77;p16"/>
          <p:cNvSpPr txBox="1"/>
          <p:nvPr/>
        </p:nvSpPr>
        <p:spPr>
          <a:xfrm>
            <a:off x="947939" y="319950"/>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May 23</a:t>
            </a:r>
            <a:endParaRPr sz="12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826474" y="319950"/>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May 28</a:t>
            </a:r>
            <a:endParaRPr sz="1200" b="0" i="0" u="none" strike="noStrike" cap="none">
              <a:solidFill>
                <a:schemeClr val="dk1"/>
              </a:solidFill>
              <a:latin typeface="Calibri"/>
              <a:ea typeface="Calibri"/>
              <a:cs typeface="Calibri"/>
              <a:sym typeface="Calibri"/>
            </a:endParaRPr>
          </a:p>
        </p:txBody>
      </p:sp>
      <p:sp>
        <p:nvSpPr>
          <p:cNvPr id="79" name="Google Shape;79;p16"/>
          <p:cNvSpPr txBox="1"/>
          <p:nvPr/>
        </p:nvSpPr>
        <p:spPr>
          <a:xfrm>
            <a:off x="61938" y="23748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44428" y="159551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237972" y="260091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p:nvPr/>
        </p:nvSpPr>
        <p:spPr>
          <a:xfrm>
            <a:off x="2936667" y="219443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3" name="Google Shape;83;p16"/>
          <p:cNvSpPr/>
          <p:nvPr/>
        </p:nvSpPr>
        <p:spPr>
          <a:xfrm>
            <a:off x="3237124" y="220571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239334" y="40101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txBox="1"/>
          <p:nvPr/>
        </p:nvSpPr>
        <p:spPr>
          <a:xfrm flipH="1">
            <a:off x="276927" y="218720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86" name="Google Shape;86;p16"/>
          <p:cNvSpPr/>
          <p:nvPr/>
        </p:nvSpPr>
        <p:spPr>
          <a:xfrm>
            <a:off x="346490" y="10107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47524" y="81586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347049" y="11970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1204" y="238209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237072" y="80606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46499" y="13961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3237072" y="16173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3245537" y="28081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a:off x="3550075" y="4211397"/>
            <a:ext cx="5557200" cy="880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Web Leaderboard </a:t>
            </a:r>
            <a:r>
              <a:rPr lang="en" sz="800" b="0" i="0" u="sng" strike="noStrike" cap="none">
                <a:solidFill>
                  <a:schemeClr val="hlink"/>
                </a:solidFill>
                <a:latin typeface="Calibri"/>
                <a:ea typeface="Calibri"/>
                <a:cs typeface="Calibri"/>
                <a:sym typeface="Calibri"/>
                <a:hlinkClick r:id="rId8"/>
              </a:rPr>
              <a:t>https://web.lmarena.ai/leaderboard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@LlmStats </a:t>
            </a: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StackAI</a:t>
            </a:r>
            <a:r>
              <a:rPr lang="en" sz="800">
                <a:solidFill>
                  <a:schemeClr val="dk1"/>
                </a:solidFill>
                <a:latin typeface="Calibri"/>
                <a:ea typeface="Calibri"/>
                <a:cs typeface="Calibri"/>
                <a:sym typeface="Calibri"/>
              </a:rPr>
              <a:t> </a:t>
            </a: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Artificial Analysis</a:t>
            </a:r>
            <a:r>
              <a:rPr lang="en" sz="800">
                <a:solidFill>
                  <a:schemeClr val="dk1"/>
                </a:solidFill>
                <a:latin typeface="Calibri"/>
                <a:ea typeface="Calibri"/>
                <a:cs typeface="Calibri"/>
                <a:sym typeface="Calibri"/>
              </a:rPr>
              <a:t> </a:t>
            </a: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Open LLM Leaderboard - by Hugging Face </a:t>
            </a: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Vellum </a:t>
            </a: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Multiple Leaderboards: </a:t>
            </a:r>
            <a:r>
              <a:rPr lang="en" sz="800" b="0" i="0" u="sng" strike="noStrike" cap="none">
                <a:solidFill>
                  <a:schemeClr val="hlink"/>
                </a:solidFill>
                <a:latin typeface="Calibri"/>
                <a:ea typeface="Calibri"/>
                <a:cs typeface="Calibri"/>
                <a:sym typeface="Calibri"/>
                <a:hlinkClick r:id="rId14"/>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95" name="Google Shape;95;p16"/>
          <p:cNvSpPr/>
          <p:nvPr/>
        </p:nvSpPr>
        <p:spPr>
          <a:xfrm>
            <a:off x="344975" y="19897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txBox="1"/>
          <p:nvPr/>
        </p:nvSpPr>
        <p:spPr>
          <a:xfrm>
            <a:off x="2948453" y="29888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7" name="Google Shape;97;p16"/>
          <p:cNvSpPr/>
          <p:nvPr/>
        </p:nvSpPr>
        <p:spPr>
          <a:xfrm>
            <a:off x="3239322" y="29972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p:nvPr/>
        </p:nvSpPr>
        <p:spPr>
          <a:xfrm>
            <a:off x="3239112" y="18155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txBox="1"/>
          <p:nvPr/>
        </p:nvSpPr>
        <p:spPr>
          <a:xfrm>
            <a:off x="185813" y="358308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0" name="Google Shape;100;p16"/>
          <p:cNvSpPr/>
          <p:nvPr/>
        </p:nvSpPr>
        <p:spPr>
          <a:xfrm>
            <a:off x="3238870" y="35842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flipH="1">
            <a:off x="272253" y="377845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102" name="Google Shape;102;p16"/>
          <p:cNvSpPr txBox="1"/>
          <p:nvPr/>
        </p:nvSpPr>
        <p:spPr>
          <a:xfrm flipH="1">
            <a:off x="3169078" y="31876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103" name="Google Shape;10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104" name="Google Shape;104;p16"/>
          <p:cNvSpPr/>
          <p:nvPr/>
        </p:nvSpPr>
        <p:spPr>
          <a:xfrm>
            <a:off x="3237072" y="9837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351703" y="178031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06" name="Google Shape;106;p16"/>
          <p:cNvGraphicFramePr/>
          <p:nvPr/>
        </p:nvGraphicFramePr>
        <p:xfrm>
          <a:off x="3382013" y="567012"/>
          <a:ext cx="3000000" cy="3000000"/>
        </p:xfrm>
        <a:graphic>
          <a:graphicData uri="http://schemas.openxmlformats.org/drawingml/2006/table">
            <a:tbl>
              <a:tblPr>
                <a:noFill/>
                <a:tableStyleId>{5720554A-1CEC-4FE4-8F5C-052CD9A4C24B}</a:tableStyleId>
              </a:tblPr>
              <a:tblGrid>
                <a:gridCol w="186690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Claude Opus 4 (20250514)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1409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Claude Sonnet 4 (20250514)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3.7 Sonnet (20250219)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1357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Gemini-2.5-Flash-Preview-05-20</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1313</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1256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3.5 Sonnet (20241022)</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1238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1207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1199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GPT-4.1-mini-2025-04-14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Qwen3-235B-A22B</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1182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Mistral Medium 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1164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Gemini-2.5-Flash-Preview-04-17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1144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o3-mini-high (20250131)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1136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Claude 3.5 Haiku (20241022)</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1133</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1100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F4F7"/>
                    </a:solidFill>
                  </a:tcPr>
                </a:tc>
                <a:extLst>
                  <a:ext uri="{0D108BD9-81ED-4DB2-BD59-A6C34878D82A}">
                    <a16:rowId xmlns:a16="http://schemas.microsoft.com/office/drawing/2014/main" val="10017"/>
                  </a:ext>
                </a:extLst>
              </a:tr>
            </a:tbl>
          </a:graphicData>
        </a:graphic>
      </p:graphicFrame>
      <p:graphicFrame>
        <p:nvGraphicFramePr>
          <p:cNvPr id="107" name="Google Shape;107;p16"/>
          <p:cNvGraphicFramePr/>
          <p:nvPr/>
        </p:nvGraphicFramePr>
        <p:xfrm>
          <a:off x="494950" y="560250"/>
          <a:ext cx="3000000" cy="3000000"/>
        </p:xfrm>
        <a:graphic>
          <a:graphicData uri="http://schemas.openxmlformats.org/drawingml/2006/table">
            <a:tbl>
              <a:tblPr>
                <a:noFill/>
                <a:tableStyleId>{5720554A-1CEC-4FE4-8F5C-052CD9A4C24B}</a:tableStyleId>
              </a:tblPr>
              <a:tblGrid>
                <a:gridCol w="1920775">
                  <a:extLst>
                    <a:ext uri="{9D8B030D-6E8A-4147-A177-3AD203B41FA5}">
                      <a16:colId xmlns:a16="http://schemas.microsoft.com/office/drawing/2014/main" val="20000"/>
                    </a:ext>
                  </a:extLst>
                </a:gridCol>
                <a:gridCol w="2953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1446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1435</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1422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gemini-2.5-flash-preview-05-20</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1415</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gemini-2.5-flash-preview-04-17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1394</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1392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1388</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deepseek-v3-0324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1382</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1379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1380</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1376</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claude-3-7-sonnet-20250219-thinking-32k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1371</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o1-preview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1363</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F4F7"/>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hunyuan-turbos-20250416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1359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mistral-medium-2505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1359</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claude-3-7-sonnet-20250219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5D6272"/>
                          </a:solidFill>
                          <a:latin typeface="Calibri"/>
                          <a:ea typeface="Calibri"/>
                          <a:cs typeface="Calibri"/>
                          <a:sym typeface="Calibri"/>
                        </a:rPr>
                        <a:t>1357</a:t>
                      </a:r>
                      <a:endParaRPr sz="8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4F4F7"/>
                    </a:solidFill>
                  </a:tcPr>
                </a:tc>
                <a:extLst>
                  <a:ext uri="{0D108BD9-81ED-4DB2-BD59-A6C34878D82A}">
                    <a16:rowId xmlns:a16="http://schemas.microsoft.com/office/drawing/2014/main" val="10017"/>
                  </a:ext>
                </a:extLst>
              </a:tr>
            </a:tbl>
          </a:graphicData>
        </a:graphic>
      </p:graphicFrame>
      <p:sp>
        <p:nvSpPr>
          <p:cNvPr id="108" name="Google Shape;108;p16"/>
          <p:cNvSpPr/>
          <p:nvPr/>
        </p:nvSpPr>
        <p:spPr>
          <a:xfrm>
            <a:off x="3237072" y="120904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3237072" y="14010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3237072" y="20106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txBox="1"/>
          <p:nvPr/>
        </p:nvSpPr>
        <p:spPr>
          <a:xfrm>
            <a:off x="2936667" y="239811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2" name="Google Shape;112;p16"/>
          <p:cNvSpPr/>
          <p:nvPr/>
        </p:nvSpPr>
        <p:spPr>
          <a:xfrm>
            <a:off x="3237124" y="240940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3237072" y="380277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3237072" y="34065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344975" y="257741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344975" y="27840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61938" y="29844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361204" y="299169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363453" y="319317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344975" y="33863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356126" y="39918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2" name="Google Shape;122;p16"/>
          <p:cNvPicPr preferRelativeResize="0"/>
          <p:nvPr/>
        </p:nvPicPr>
        <p:blipFill>
          <a:blip r:embed="rId36" cstate="email">
            <a:alphaModFix/>
            <a:extLst>
              <a:ext uri="{28A0092B-C50C-407E-A947-70E740481C1C}">
                <a14:useLocalDpi xmlns:a14="http://schemas.microsoft.com/office/drawing/2010/main"/>
              </a:ext>
            </a:extLst>
          </a:blip>
          <a:stretch>
            <a:fillRect/>
          </a:stretch>
        </p:blipFill>
        <p:spPr>
          <a:xfrm>
            <a:off x="5795450" y="1503228"/>
            <a:ext cx="3297075" cy="261397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91" name="Google Shape;291;p34"/>
          <p:cNvSpPr txBox="1"/>
          <p:nvPr/>
        </p:nvSpPr>
        <p:spPr>
          <a:xfrm>
            <a:off x="2082425" y="114400"/>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92" name="Google Shape;292;p34"/>
          <p:cNvSpPr txBox="1"/>
          <p:nvPr/>
        </p:nvSpPr>
        <p:spPr>
          <a:xfrm>
            <a:off x="4574424" y="2308500"/>
            <a:ext cx="43827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AI is taking over </a:t>
            </a:r>
            <a:r>
              <a:rPr lang="en" sz="1200">
                <a:solidFill>
                  <a:schemeClr val="dk1"/>
                </a:solidFill>
                <a:latin typeface="Calibri"/>
                <a:ea typeface="Calibri"/>
                <a:cs typeface="Calibri"/>
                <a:sym typeface="Calibri"/>
              </a:rPr>
              <a:t>Entry-Level Jobs. Many young grads now have difficulty getting junior positions, career entry points.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900" u="sng">
                <a:solidFill>
                  <a:schemeClr val="hlink"/>
                </a:solidFill>
                <a:latin typeface="Calibri"/>
                <a:ea typeface="Calibri"/>
                <a:cs typeface="Calibri"/>
                <a:sym typeface="Calibri"/>
                <a:hlinkClick r:id="rId5"/>
              </a:rPr>
              <a:t>https://fortune.com/2025/05/25/ai-entry-level-jobs-gen-z-careers-young-workers-linkedin/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93" name="Google Shape;293;p3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1950" y="3310525"/>
            <a:ext cx="4378043" cy="1680900"/>
          </a:xfrm>
          <a:prstGeom prst="rect">
            <a:avLst/>
          </a:prstGeom>
          <a:noFill/>
          <a:ln w="9525" cap="flat" cmpd="sng">
            <a:solidFill>
              <a:srgbClr val="FF0000"/>
            </a:solidFill>
            <a:prstDash val="solid"/>
            <a:round/>
            <a:headEnd type="none" w="sm" len="sm"/>
            <a:tailEnd type="none" w="sm" len="sm"/>
          </a:ln>
        </p:spPr>
      </p:pic>
      <p:sp>
        <p:nvSpPr>
          <p:cNvPr id="294" name="Google Shape;294;p34"/>
          <p:cNvSpPr txBox="1"/>
          <p:nvPr/>
        </p:nvSpPr>
        <p:spPr>
          <a:xfrm>
            <a:off x="4574425" y="1115850"/>
            <a:ext cx="43827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74% of CEOs admit their job is at risk if they fail to deliver measurable AI-driven business gains.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94% suspect employees are using GenAI tools without approval — exposing a massive governance failure.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54% admit a competitor already has a superior AI strategy.</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https://pages.dataiku.com/global-ai-confessions-report</a:t>
            </a:r>
            <a:r>
              <a:rPr lang="en" sz="900">
                <a:latin typeface="Calibri"/>
                <a:ea typeface="Calibri"/>
                <a:cs typeface="Calibri"/>
                <a:sym typeface="Calibri"/>
              </a:rPr>
              <a:t> </a:t>
            </a:r>
            <a:endParaRPr sz="900">
              <a:latin typeface="Calibri"/>
              <a:ea typeface="Calibri"/>
              <a:cs typeface="Calibri"/>
              <a:sym typeface="Calibri"/>
            </a:endParaRPr>
          </a:p>
        </p:txBody>
      </p:sp>
      <p:sp>
        <p:nvSpPr>
          <p:cNvPr id="295" name="Google Shape;295;p34"/>
          <p:cNvSpPr txBox="1"/>
          <p:nvPr/>
        </p:nvSpPr>
        <p:spPr>
          <a:xfrm>
            <a:off x="4574425" y="2946179"/>
            <a:ext cx="43827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CEO Dario Amodei just warned lawmakers and the public that AI could </a:t>
            </a:r>
            <a:r>
              <a:rPr lang="en" sz="1200" b="1">
                <a:solidFill>
                  <a:srgbClr val="FF0000"/>
                </a:solidFill>
                <a:latin typeface="Calibri"/>
                <a:ea typeface="Calibri"/>
                <a:cs typeface="Calibri"/>
                <a:sym typeface="Calibri"/>
              </a:rPr>
              <a:t>eliminate 50%</a:t>
            </a:r>
            <a:r>
              <a:rPr lang="en" sz="1200">
                <a:solidFill>
                  <a:schemeClr val="dk1"/>
                </a:solidFill>
                <a:latin typeface="Calibri"/>
                <a:ea typeface="Calibri"/>
                <a:cs typeface="Calibri"/>
                <a:sym typeface="Calibri"/>
              </a:rPr>
              <a:t> of entry-level white-collar positions in the </a:t>
            </a:r>
            <a:r>
              <a:rPr lang="en" sz="1200" b="1">
                <a:solidFill>
                  <a:srgbClr val="FF0000"/>
                </a:solidFill>
                <a:latin typeface="Calibri"/>
                <a:ea typeface="Calibri"/>
                <a:cs typeface="Calibri"/>
                <a:sym typeface="Calibri"/>
              </a:rPr>
              <a:t>next five years</a:t>
            </a:r>
            <a:r>
              <a:rPr lang="en" sz="1200">
                <a:solidFill>
                  <a:schemeClr val="dk1"/>
                </a:solidFill>
                <a:latin typeface="Calibri"/>
                <a:ea typeface="Calibri"/>
                <a:cs typeface="Calibri"/>
                <a:sym typeface="Calibri"/>
              </a:rPr>
              <a:t> and drive unemployment as high as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Amodei predicts AI will </a:t>
            </a:r>
            <a:r>
              <a:rPr lang="en" sz="1200" b="1">
                <a:solidFill>
                  <a:srgbClr val="3C78D8"/>
                </a:solidFill>
                <a:latin typeface="Calibri"/>
                <a:ea typeface="Calibri"/>
                <a:cs typeface="Calibri"/>
                <a:sym typeface="Calibri"/>
              </a:rPr>
              <a:t>write 90% of software code within 6 months </a:t>
            </a:r>
            <a:r>
              <a:rPr lang="en" sz="1200">
                <a:solidFill>
                  <a:schemeClr val="dk1"/>
                </a:solidFill>
                <a:latin typeface="Calibri"/>
                <a:ea typeface="Calibri"/>
                <a:cs typeface="Calibri"/>
                <a:sym typeface="Calibri"/>
              </a:rPr>
              <a:t>and virtually all code within a year, completely reshaping tech employment.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also believes the impact extends to finance, law, consulting, and other </a:t>
            </a:r>
            <a:r>
              <a:rPr lang="en" sz="1200" b="1">
                <a:solidFill>
                  <a:srgbClr val="3C78D8"/>
                </a:solidFill>
                <a:latin typeface="Calibri"/>
                <a:ea typeface="Calibri"/>
                <a:cs typeface="Calibri"/>
                <a:sym typeface="Calibri"/>
              </a:rPr>
              <a:t>white-collar jobs</a:t>
            </a:r>
            <a:r>
              <a:rPr lang="en" sz="1200">
                <a:solidFill>
                  <a:schemeClr val="dk1"/>
                </a:solidFill>
                <a:latin typeface="Calibri"/>
                <a:ea typeface="Calibri"/>
                <a:cs typeface="Calibri"/>
                <a:sym typeface="Calibri"/>
              </a:rPr>
              <a:t>, with </a:t>
            </a:r>
            <a:r>
              <a:rPr lang="en" sz="1200" b="1">
                <a:solidFill>
                  <a:srgbClr val="6AA84F"/>
                </a:solidFill>
                <a:latin typeface="Calibri"/>
                <a:ea typeface="Calibri"/>
                <a:cs typeface="Calibri"/>
                <a:sym typeface="Calibri"/>
              </a:rPr>
              <a:t>entry-level positions most vulnerable</a:t>
            </a:r>
            <a:r>
              <a:rPr lang="en" sz="1200">
                <a:solidFill>
                  <a:schemeClr val="dk1"/>
                </a:solidFill>
                <a:latin typeface="Calibri"/>
                <a:ea typeface="Calibri"/>
                <a:cs typeface="Calibri"/>
                <a:sym typeface="Calibri"/>
              </a:rPr>
              <a:t> to automation.</a:t>
            </a:r>
            <a:endParaRPr sz="1200">
              <a:solidFill>
                <a:schemeClr val="dk1"/>
              </a:solidFill>
              <a:latin typeface="Calibri"/>
              <a:ea typeface="Calibri"/>
              <a:cs typeface="Calibri"/>
              <a:sym typeface="Calibri"/>
            </a:endParaRPr>
          </a:p>
        </p:txBody>
      </p:sp>
      <p:pic>
        <p:nvPicPr>
          <p:cNvPr id="296" name="Google Shape;296;p3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1950" y="676825"/>
            <a:ext cx="4378050" cy="226935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pic>
        <p:nvPicPr>
          <p:cNvPr id="301" name="Google Shape;301;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2" name="Google Shape;302;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3" name="Google Shape;303;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04" name="Google Shape;304;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05" name="Google Shape;305;p35"/>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06" name="Google Shape;306;p35"/>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AI Summit - May 22</a:t>
            </a:r>
            <a:endParaRPr sz="2000" b="1" i="0" u="none" strike="noStrike" cap="none">
              <a:solidFill>
                <a:schemeClr val="dk1"/>
              </a:solidFill>
              <a:latin typeface="Calibri"/>
              <a:ea typeface="Calibri"/>
              <a:cs typeface="Calibri"/>
              <a:sym typeface="Calibri"/>
            </a:endParaRPr>
          </a:p>
        </p:txBody>
      </p:sp>
      <p:sp>
        <p:nvSpPr>
          <p:cNvPr id="128" name="Google Shape;128;p17"/>
          <p:cNvSpPr txBox="1"/>
          <p:nvPr/>
        </p:nvSpPr>
        <p:spPr>
          <a:xfrm>
            <a:off x="55075" y="438850"/>
            <a:ext cx="40188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Anthropic "Code with Claude" in San Francisco May 22, 2025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one-day, hands-on event for developers and founders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Workshops and sessions - Real-World AI Implementations, practical applications of Anthropic’s API, CLI tools, and the Model Context Protocol (MCP). Best practices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Insights into Product Roadmap and Technical Deep Dives by Anthropic’s executive and product teams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tools - Claude Code, Claude 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Anthropic’s "virtual collaborator" - an autonomous AI agent.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Safety and Responsibility;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Community and Networking, interactive labs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Event gathered around 500 participants</a:t>
            </a:r>
            <a:endParaRPr sz="1200">
              <a:solidFill>
                <a:schemeClr val="dk1"/>
              </a:solidFill>
              <a:latin typeface="Calibri"/>
              <a:ea typeface="Calibri"/>
              <a:cs typeface="Calibri"/>
              <a:sym typeface="Calibri"/>
            </a:endParaRPr>
          </a:p>
        </p:txBody>
      </p:sp>
      <p:pic>
        <p:nvPicPr>
          <p:cNvPr id="129" name="Google Shape;129;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141225" y="88200"/>
            <a:ext cx="2746650" cy="1544999"/>
          </a:xfrm>
          <a:prstGeom prst="rect">
            <a:avLst/>
          </a:prstGeom>
          <a:noFill/>
          <a:ln w="9525" cap="flat" cmpd="sng">
            <a:solidFill>
              <a:srgbClr val="FF0000"/>
            </a:solidFill>
            <a:prstDash val="solid"/>
            <a:round/>
            <a:headEnd type="none" w="sm" len="sm"/>
            <a:tailEnd type="none" w="sm" len="sm"/>
          </a:ln>
        </p:spPr>
      </p:pic>
      <p:pic>
        <p:nvPicPr>
          <p:cNvPr id="130" name="Google Shape;130;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3400" y="1731194"/>
            <a:ext cx="2419099" cy="1612750"/>
          </a:xfrm>
          <a:prstGeom prst="rect">
            <a:avLst/>
          </a:prstGeom>
          <a:noFill/>
          <a:ln w="9525" cap="flat" cmpd="sng">
            <a:solidFill>
              <a:srgbClr val="FF0000"/>
            </a:solidFill>
            <a:prstDash val="solid"/>
            <a:round/>
            <a:headEnd type="none" w="sm" len="sm"/>
            <a:tailEnd type="none" w="sm" len="sm"/>
          </a:ln>
        </p:spPr>
      </p:pic>
      <p:sp>
        <p:nvSpPr>
          <p:cNvPr id="131" name="Google Shape;131;p17"/>
          <p:cNvSpPr txBox="1"/>
          <p:nvPr/>
        </p:nvSpPr>
        <p:spPr>
          <a:xfrm>
            <a:off x="55075" y="3458027"/>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Anthropic Voice mode for Claude mobile apps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will run on Claude's latest Sonnet 4 model</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five voice personalities, real-time transcription</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integrates with Google Workspace</a:t>
            </a:r>
            <a:endParaRPr sz="1200">
              <a:solidFill>
                <a:schemeClr val="dk1"/>
              </a:solidFill>
              <a:latin typeface="Calibri"/>
              <a:ea typeface="Calibri"/>
              <a:cs typeface="Calibri"/>
              <a:sym typeface="Calibri"/>
            </a:endParaRPr>
          </a:p>
        </p:txBody>
      </p:sp>
      <p:sp>
        <p:nvSpPr>
          <p:cNvPr id="132" name="Google Shape;132;p17"/>
          <p:cNvSpPr txBox="1"/>
          <p:nvPr/>
        </p:nvSpPr>
        <p:spPr>
          <a:xfrm>
            <a:off x="55075" y="2722135"/>
            <a:ext cx="44532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AI models hallucinate less than humans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Dario Amodei claims AI models fabricate facts less often than people - thus hallucinations should not block the path to AGI</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https://techcrunch.com/2025/05/22/anthropic-ceo-claims-ai-models-hallucinate-less-than-humans/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33" name="Google Shape;133;p17"/>
          <p:cNvSpPr txBox="1"/>
          <p:nvPr/>
        </p:nvSpPr>
        <p:spPr>
          <a:xfrm>
            <a:off x="55075" y="4273125"/>
            <a:ext cx="4893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Claude Web Search available even on the free plan</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Web search is now available to all Claude users on our free plan. Each response includes inline citations, so you can also verify the sources.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https://x.com/AnthropicAI/status/1927440048930128089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4" name="Google Shape;134;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35572" y="3091025"/>
            <a:ext cx="1757575" cy="995824"/>
          </a:xfrm>
          <a:prstGeom prst="rect">
            <a:avLst/>
          </a:prstGeom>
          <a:noFill/>
          <a:ln w="9525" cap="flat" cmpd="sng">
            <a:solidFill>
              <a:srgbClr val="FF0000"/>
            </a:solidFill>
            <a:prstDash val="solid"/>
            <a:round/>
            <a:headEnd type="none" w="sm" len="sm"/>
            <a:tailEnd type="none" w="sm" len="sm"/>
          </a:ln>
        </p:spPr>
      </p:pic>
      <p:pic>
        <p:nvPicPr>
          <p:cNvPr id="135" name="Google Shape;135;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005775" y="4176525"/>
            <a:ext cx="1969276" cy="919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DeepSeek-R1-0528</a:t>
            </a:r>
            <a:endParaRPr sz="2000" b="1" i="0" u="none" strike="noStrike" cap="none">
              <a:solidFill>
                <a:schemeClr val="dk1"/>
              </a:solidFill>
              <a:latin typeface="Calibri"/>
              <a:ea typeface="Calibri"/>
              <a:cs typeface="Calibri"/>
              <a:sym typeface="Calibri"/>
            </a:endParaRPr>
          </a:p>
        </p:txBody>
      </p:sp>
      <p:sp>
        <p:nvSpPr>
          <p:cNvPr id="141" name="Google Shape;141;p18"/>
          <p:cNvSpPr txBox="1"/>
          <p:nvPr/>
        </p:nvSpPr>
        <p:spPr>
          <a:xfrm>
            <a:off x="55075" y="125115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DeepSeek-R1-0528 - open-source reasoning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sizes: 1.5B, 7B-8B, 14B-32B, 671B params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run on phones, laptops, consumer GPUs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Multihead Latent Attention (MLA) with advanced key-value memory compression, reducing VRAM usage by up to 93%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Multi-Token Prediction - 2x faster inference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Implements low-precision (FP8) mixed computation - less memory, faster processing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Reinforcement Learning - hybrid: Cold-start data + RL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readability and coherence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Quantized and distilled variants (DeepSeek-R1-Distill-Qwen-1.5B, ...)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https://huggingface.co/deepseek-ai/DeepSeek-R1-0528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2" name="Google Shape;142;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15675" y="1900975"/>
            <a:ext cx="2233375" cy="1111017"/>
          </a:xfrm>
          <a:prstGeom prst="rect">
            <a:avLst/>
          </a:prstGeom>
          <a:noFill/>
          <a:ln w="9525" cap="flat" cmpd="sng">
            <a:solidFill>
              <a:srgbClr val="FF0000"/>
            </a:solidFill>
            <a:prstDash val="solid"/>
            <a:round/>
            <a:headEnd type="none" w="sm" len="sm"/>
            <a:tailEnd type="none" w="sm" len="sm"/>
          </a:ln>
        </p:spPr>
      </p:pic>
      <p:pic>
        <p:nvPicPr>
          <p:cNvPr id="143" name="Google Shape;143;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156450" y="1807825"/>
            <a:ext cx="1653150" cy="1297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p:nvPr/>
        </p:nvSpPr>
        <p:spPr>
          <a:xfrm>
            <a:off x="55075" y="52750"/>
            <a:ext cx="204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Perplexity Labs</a:t>
            </a:r>
            <a:endParaRPr sz="2000" b="1" i="0" u="none" strike="noStrike" cap="none">
              <a:solidFill>
                <a:schemeClr val="dk1"/>
              </a:solidFill>
              <a:latin typeface="Calibri"/>
              <a:ea typeface="Calibri"/>
              <a:cs typeface="Calibri"/>
              <a:sym typeface="Calibri"/>
            </a:endParaRPr>
          </a:p>
        </p:txBody>
      </p:sp>
      <p:sp>
        <p:nvSpPr>
          <p:cNvPr id="149" name="Google Shape;149;p19"/>
          <p:cNvSpPr txBox="1"/>
          <p:nvPr/>
        </p:nvSpPr>
        <p:spPr>
          <a:xfrm>
            <a:off x="55075" y="896050"/>
            <a:ext cx="4453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Perplexity Labs - use prompts to create interactive web apps, dashboards, reports, and spreadsheets in minutes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Rapid Prototyping and Automation - generate and run/test code (Python, Javascript), create interactive dashboards or even lightweight web applications from a single prompt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files, chars, images can be stored in labs and downloaded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call multiple AI models into your code via Perplexity API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Labs can handle multi-step tasks, from data gathering to visualization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it to analyze data, build prototypes, generate documentation, or visualize system architectures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https://www.perplexity.ai/labs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Perplexity Labs is not free. It is available exclusively to Perplexity Pro subscribers as part of their $20/mo subscription</a:t>
            </a:r>
            <a:endParaRPr sz="1200" b="1">
              <a:solidFill>
                <a:srgbClr val="3C78D8"/>
              </a:solidFill>
              <a:latin typeface="Calibri"/>
              <a:ea typeface="Calibri"/>
              <a:cs typeface="Calibri"/>
              <a:sym typeface="Calibri"/>
            </a:endParaRPr>
          </a:p>
        </p:txBody>
      </p:sp>
      <p:pic>
        <p:nvPicPr>
          <p:cNvPr id="150" name="Google Shape;150;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77950" y="1601400"/>
            <a:ext cx="4099726" cy="11819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56" name="Google Shape;156;p20"/>
          <p:cNvSpPr txBox="1"/>
          <p:nvPr/>
        </p:nvSpPr>
        <p:spPr>
          <a:xfrm>
            <a:off x="5054000" y="135900"/>
            <a:ext cx="19968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UAE provides ChatGPT-Plus to all its citizens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United Arab Emirates is the first country to provide premium AI to the whole population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https://openai.com/index/introducing-stargate-uae/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7" name="Google Shape;157;p20"/>
          <p:cNvSpPr txBox="1"/>
          <p:nvPr/>
        </p:nvSpPr>
        <p:spPr>
          <a:xfrm>
            <a:off x="3484075" y="2746275"/>
            <a:ext cx="31359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UBS using AI Avatars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UBS is one of Switzerland’s largest banks. It is using AI avatars of 5% of its analysts in videos that present research content to clients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video replicates the analyst’s look and voice. The script is created by OpenAI models based on provided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avatars are developed using Synthesia text-to-video AI video generators ( </a:t>
            </a:r>
            <a:r>
              <a:rPr lang="en" sz="1200" u="sng">
                <a:solidFill>
                  <a:schemeClr val="hlink"/>
                </a:solidFill>
                <a:latin typeface="Calibri"/>
                <a:ea typeface="Calibri"/>
                <a:cs typeface="Calibri"/>
                <a:sym typeface="Calibri"/>
                <a:hlinkClick r:id="rId4"/>
              </a:rPr>
              <a:t>https://www.synthesia.io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UBS plans to scale to 5,000 videos annually</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https://www.swissinfo.ch/eng/swiss-ai/ubs-deploys-ai-analyst-clones/89349363</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8" name="Google Shape;158;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06825" y="3117125"/>
            <a:ext cx="1542024" cy="1505300"/>
          </a:xfrm>
          <a:prstGeom prst="rect">
            <a:avLst/>
          </a:prstGeom>
          <a:noFill/>
          <a:ln w="9525" cap="flat" cmpd="sng">
            <a:solidFill>
              <a:srgbClr val="FF0000"/>
            </a:solidFill>
            <a:prstDash val="solid"/>
            <a:round/>
            <a:headEnd type="none" w="sm" len="sm"/>
            <a:tailEnd type="none" w="sm" len="sm"/>
          </a:ln>
        </p:spPr>
      </p:pic>
      <p:pic>
        <p:nvPicPr>
          <p:cNvPr id="159" name="Google Shape;159;p20"/>
          <p:cNvPicPr preferRelativeResize="0"/>
          <p:nvPr/>
        </p:nvPicPr>
        <p:blipFill>
          <a:blip r:embed="rId7">
            <a:alphaModFix/>
          </a:blip>
          <a:stretch>
            <a:fillRect/>
          </a:stretch>
        </p:blipFill>
        <p:spPr>
          <a:xfrm>
            <a:off x="7155688" y="52738"/>
            <a:ext cx="1914525" cy="2390775"/>
          </a:xfrm>
          <a:prstGeom prst="rect">
            <a:avLst/>
          </a:prstGeom>
          <a:noFill/>
          <a:ln w="9525" cap="flat" cmpd="sng">
            <a:solidFill>
              <a:srgbClr val="FF0000"/>
            </a:solidFill>
            <a:prstDash val="solid"/>
            <a:round/>
            <a:headEnd type="none" w="sm" len="sm"/>
            <a:tailEnd type="none" w="sm" len="sm"/>
          </a:ln>
        </p:spPr>
      </p:pic>
      <p:sp>
        <p:nvSpPr>
          <p:cNvPr id="160" name="Google Shape;160;p20"/>
          <p:cNvSpPr txBox="1"/>
          <p:nvPr/>
        </p:nvSpPr>
        <p:spPr>
          <a:xfrm>
            <a:off x="55075" y="474200"/>
            <a:ext cx="36975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Stitch - Free AI UI Designer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Web-based text to UI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2.5 Pro and Flash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Standard &amp; Experimental modes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Separate interfaces for web and mobile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replicate designs from uploaded sketches or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Built-in theme editor, color schemes, adjustment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Design coherence across multiple pages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 export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https://www.youtube.com/watch?v=MGTSDaloUZM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1" name="Google Shape;161;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075" y="2402475"/>
            <a:ext cx="2438700" cy="162581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67" name="Google Shape;167;p21"/>
          <p:cNvSpPr txBox="1"/>
          <p:nvPr/>
        </p:nvSpPr>
        <p:spPr>
          <a:xfrm>
            <a:off x="1365325" y="457925"/>
            <a:ext cx="44532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ByteDance's </a:t>
            </a:r>
            <a:r>
              <a:rPr lang="en" sz="1500" b="1">
                <a:solidFill>
                  <a:srgbClr val="FF0000"/>
                </a:solidFill>
                <a:latin typeface="Calibri"/>
                <a:ea typeface="Calibri"/>
                <a:cs typeface="Calibri"/>
                <a:sym typeface="Calibri"/>
              </a:rPr>
              <a:t>Seed 1.5VL</a:t>
            </a:r>
            <a:r>
              <a:rPr lang="en" sz="1200" b="1">
                <a:solidFill>
                  <a:srgbClr val="FF0000"/>
                </a:solidFill>
                <a:latin typeface="Calibri"/>
                <a:ea typeface="Calibri"/>
                <a:cs typeface="Calibri"/>
                <a:sym typeface="Calibri"/>
              </a:rPr>
              <a:t>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ByteDance, the parent company of TikTok, released Seed 1.5VL, a new vision-language foundation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combining visuals and text, video understanding, and automating agentic workflows.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Seed 1.5VL utilizes a 532 Mln params vision encoder and a 20 Bln active parameter MoE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Seed 1.5VL outperforms models from Google, OpenAI, and Anthropic in 38 out of 60 public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power is attributed to being trained on 3 trillion carefully curated high-quality tokens (text, video, audio, and images)</a:t>
            </a:r>
            <a:endParaRPr sz="1200">
              <a:solidFill>
                <a:schemeClr val="dk1"/>
              </a:solidFill>
              <a:latin typeface="Calibri"/>
              <a:ea typeface="Calibri"/>
              <a:cs typeface="Calibri"/>
              <a:sym typeface="Calibri"/>
            </a:endParaRPr>
          </a:p>
        </p:txBody>
      </p:sp>
      <p:sp>
        <p:nvSpPr>
          <p:cNvPr id="168" name="Google Shape;168;p21"/>
          <p:cNvSpPr txBox="1"/>
          <p:nvPr/>
        </p:nvSpPr>
        <p:spPr>
          <a:xfrm>
            <a:off x="634100" y="3546788"/>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Tencent's Hanyuan Image 2.0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images almost instantly from text, voice, or sketches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claimed </a:t>
            </a:r>
            <a:r>
              <a:rPr lang="en" sz="1200" b="1">
                <a:solidFill>
                  <a:srgbClr val="FF0000"/>
                </a:solidFill>
                <a:latin typeface="Calibri"/>
                <a:ea typeface="Calibri"/>
                <a:cs typeface="Calibri"/>
                <a:sym typeface="Calibri"/>
              </a:rPr>
              <a:t>response time is in milliseconds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delivers hyper-realistic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accuracy rate exceeding 95% (understanding text instructions)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multi-round text-to-image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generate images while users are speaking</a:t>
            </a:r>
            <a:endParaRPr sz="1200">
              <a:solidFill>
                <a:schemeClr val="dk1"/>
              </a:solidFill>
              <a:latin typeface="Calibri"/>
              <a:ea typeface="Calibri"/>
              <a:cs typeface="Calibri"/>
              <a:sym typeface="Calibri"/>
            </a:endParaRPr>
          </a:p>
        </p:txBody>
      </p:sp>
      <p:pic>
        <p:nvPicPr>
          <p:cNvPr id="169" name="Google Shape;169;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884150" y="690275"/>
            <a:ext cx="2575475" cy="1770301"/>
          </a:xfrm>
          <a:prstGeom prst="rect">
            <a:avLst/>
          </a:prstGeom>
          <a:noFill/>
          <a:ln w="9525" cap="flat" cmpd="sng">
            <a:solidFill>
              <a:srgbClr val="FF0000"/>
            </a:solidFill>
            <a:prstDash val="solid"/>
            <a:round/>
            <a:headEnd type="none" w="sm" len="sm"/>
            <a:tailEnd type="none" w="sm" len="sm"/>
          </a:ln>
        </p:spPr>
      </p:pic>
      <p:pic>
        <p:nvPicPr>
          <p:cNvPr id="170" name="Google Shape;170;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40500" y="3413866"/>
            <a:ext cx="2575473" cy="746995"/>
          </a:xfrm>
          <a:prstGeom prst="rect">
            <a:avLst/>
          </a:prstGeom>
          <a:noFill/>
          <a:ln w="9525" cap="flat" cmpd="sng">
            <a:solidFill>
              <a:srgbClr val="FF0000"/>
            </a:solidFill>
            <a:prstDash val="solid"/>
            <a:round/>
            <a:headEnd type="none" w="sm" len="sm"/>
            <a:tailEnd type="none" w="sm" len="sm"/>
          </a:ln>
        </p:spPr>
      </p:pic>
      <p:pic>
        <p:nvPicPr>
          <p:cNvPr id="171" name="Google Shape;171;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40500" y="4210713"/>
            <a:ext cx="2575477" cy="78033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77" name="Google Shape;177;p22"/>
          <p:cNvSpPr txBox="1"/>
          <p:nvPr/>
        </p:nvSpPr>
        <p:spPr>
          <a:xfrm>
            <a:off x="114025" y="386489"/>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Sergey Brin Interview</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https://www.youtube.com/watch?v=8g7a0IWKDRE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Sergey Brin returned to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is astonished by the exponential nature and pace of AI development. AI's ability to process information at a volume humans cannot (for example, deep research) while generating detailed results; AI's impact on education and college, Robotics and Hardware, Coding; AI models - trend towards convergence; Open Source vs. Closed Source; Evolution of Human-Computer Interaction; Gemini App; Increasing use of voice chat mode; AI in management</a:t>
            </a:r>
            <a:endParaRPr sz="1200">
              <a:solidFill>
                <a:schemeClr val="dk1"/>
              </a:solidFill>
              <a:latin typeface="Calibri"/>
              <a:ea typeface="Calibri"/>
              <a:cs typeface="Calibri"/>
              <a:sym typeface="Calibri"/>
            </a:endParaRPr>
          </a:p>
        </p:txBody>
      </p:sp>
      <p:pic>
        <p:nvPicPr>
          <p:cNvPr id="178" name="Google Shape;178;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5250" y="452525"/>
            <a:ext cx="2673334" cy="1865400"/>
          </a:xfrm>
          <a:prstGeom prst="rect">
            <a:avLst/>
          </a:prstGeom>
          <a:noFill/>
          <a:ln w="9525" cap="flat" cmpd="sng">
            <a:solidFill>
              <a:srgbClr val="FF0000"/>
            </a:solidFill>
            <a:prstDash val="solid"/>
            <a:round/>
            <a:headEnd type="none" w="sm" len="sm"/>
            <a:tailEnd type="none" w="sm" len="sm"/>
          </a:ln>
        </p:spPr>
      </p:pic>
      <p:sp>
        <p:nvSpPr>
          <p:cNvPr id="179" name="Google Shape;179;p22"/>
          <p:cNvSpPr txBox="1"/>
          <p:nvPr/>
        </p:nvSpPr>
        <p:spPr>
          <a:xfrm>
            <a:off x="114025" y="2295914"/>
            <a:ext cx="4453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processes x50 more token than a year ago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processes 480 trillion tokens a month – 50× more than a year ago – and almost 5x more than the 100 trillion tokens a month that Microsoft’s Satya Nadella said his company processed.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 7 million developers are using Gemini API - a five-fold increase since the last I/O.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usage on Vertex AI has surged more than 40 times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 costs keep falling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search AI Mode (rolling out in the U.S.) and AI Overviews (already serving 1.5 billion users monthly)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a:r>
            <a:r>
              <a:rPr lang="en" sz="1200" b="1">
                <a:solidFill>
                  <a:srgbClr val="FF0000"/>
                </a:solidFill>
                <a:latin typeface="Calibri"/>
                <a:ea typeface="Calibri"/>
                <a:cs typeface="Calibri"/>
                <a:sym typeface="Calibri"/>
              </a:rPr>
              <a:t>World Model</a:t>
            </a:r>
            <a:r>
              <a:rPr lang="en" sz="1200">
                <a:solidFill>
                  <a:schemeClr val="dk1"/>
                </a:solidFill>
                <a:latin typeface="Calibri"/>
                <a:ea typeface="Calibri"/>
                <a:cs typeface="Calibri"/>
                <a:sym typeface="Calibri"/>
              </a:rPr>
              <a:t>" - artificial intelligence initiative aimed at developing a foundational AI system that can understand, simulate, and interact with the physical world much like a human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https://venturebeat.com/ai/googles-world-model-bet-building-the-ai-operating-layer-before-microsoft-captures-the-ui/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0" name="Google Shape;180;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05250" y="2644338"/>
            <a:ext cx="3288450" cy="20922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Why Gemini</a:t>
            </a:r>
            <a:endParaRPr sz="2000" b="1" i="0" u="none" strike="noStrike" cap="none">
              <a:solidFill>
                <a:schemeClr val="dk1"/>
              </a:solidFill>
              <a:latin typeface="Calibri"/>
              <a:ea typeface="Calibri"/>
              <a:cs typeface="Calibri"/>
              <a:sym typeface="Calibri"/>
            </a:endParaRPr>
          </a:p>
        </p:txBody>
      </p:sp>
      <p:sp>
        <p:nvSpPr>
          <p:cNvPr id="186" name="Google Shape;186;p23"/>
          <p:cNvSpPr txBox="1"/>
          <p:nvPr/>
        </p:nvSpPr>
        <p:spPr>
          <a:xfrm>
            <a:off x="55075" y="379150"/>
            <a:ext cx="32088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Why Google's AI model is named "Gemini"?</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Gemini is the Latin word for "twins".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 may be symbolizing the merger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of Google's DeepMind and Google Brain teams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into one unit called Google DeepMind.</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Gemini is also a star constellation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represents two mythological Greek twins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Castor and Pollux. The "Gemini" thus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metaphorically represents the dual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nature and combined strength.</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Also, the model was developed as multimodal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(dual nature) at a time when all LLMs were just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plain text models.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Also Google may have been inspired by NASA's Project Gemini (1965-66),</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its pioneering spirit, innovation and exploration.</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(NASA programs: Mercury, Gemini, Apollo).</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Gemini was also the predecessor of the Apollo program. Maybe "Apollo" model is coming ?</a:t>
            </a:r>
            <a:endParaRPr sz="1200" b="1">
              <a:solidFill>
                <a:srgbClr val="FF0000"/>
              </a:solidFill>
              <a:latin typeface="Calibri"/>
              <a:ea typeface="Calibri"/>
              <a:cs typeface="Calibri"/>
              <a:sym typeface="Calibri"/>
            </a:endParaRPr>
          </a:p>
        </p:txBody>
      </p:sp>
      <p:pic>
        <p:nvPicPr>
          <p:cNvPr id="187" name="Google Shape;187;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947775" y="52750"/>
            <a:ext cx="1679450" cy="1343552"/>
          </a:xfrm>
          <a:prstGeom prst="rect">
            <a:avLst/>
          </a:prstGeom>
          <a:noFill/>
          <a:ln>
            <a:noFill/>
          </a:ln>
        </p:spPr>
      </p:pic>
      <p:pic>
        <p:nvPicPr>
          <p:cNvPr id="188" name="Google Shape;188;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79522" y="3535875"/>
            <a:ext cx="2183251" cy="1562375"/>
          </a:xfrm>
          <a:prstGeom prst="rect">
            <a:avLst/>
          </a:prstGeom>
          <a:noFill/>
          <a:ln>
            <a:noFill/>
          </a:ln>
        </p:spPr>
      </p:pic>
      <p:pic>
        <p:nvPicPr>
          <p:cNvPr id="189" name="Google Shape;189;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947778" y="3536200"/>
            <a:ext cx="2183251" cy="1561718"/>
          </a:xfrm>
          <a:prstGeom prst="rect">
            <a:avLst/>
          </a:prstGeom>
          <a:noFill/>
          <a:ln>
            <a:noFill/>
          </a:ln>
        </p:spPr>
      </p:pic>
      <p:pic>
        <p:nvPicPr>
          <p:cNvPr id="190" name="Google Shape;190;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947776" y="1554663"/>
            <a:ext cx="1679451" cy="1938437"/>
          </a:xfrm>
          <a:prstGeom prst="rect">
            <a:avLst/>
          </a:prstGeom>
          <a:noFill/>
          <a:ln>
            <a:noFill/>
          </a:ln>
        </p:spPr>
      </p:pic>
      <p:pic>
        <p:nvPicPr>
          <p:cNvPr id="191" name="Google Shape;191;p23" title="gemini.jpg"/>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712975" y="52750"/>
            <a:ext cx="2293586" cy="344034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3820</Words>
  <Application>Microsoft Macintosh PowerPoint</Application>
  <PresentationFormat>On-screen Show (16:9)</PresentationFormat>
  <Paragraphs>421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Victor Mono</vt:lpstr>
      <vt:lpstr>Roboto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2025-05-30T17:55:19Z</dcterms:modified>
</cp:coreProperties>
</file>