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0"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5" name="Google Shape;55;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2f671184e19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2f671184e19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2f671184e19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2f671184e19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f7828c7b4f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2f7828c7b4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f03ac7ac9f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g2f03ac7ac9f_0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2f5a4c13872_2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2" name="Google Shape;222;g2f5a4c13872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2" name="Google Shape;62;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f740293b1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f740293b19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f5a4c13872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g2f5a4c13872_0_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f671184e19_2_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9" name="Google Shape;89;g2f671184e19_2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f679ef89cf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2" name="Google Shape;102;g2f679ef89cf_0_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f744a435f4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g2f744a435f4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f7a95c03b1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2f7a95c03b1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f671184e19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2f671184e1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amedeveloper.com/business/how-valve-hires-how-it-fires-and-how-much-it-pays"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hyperlink" Target="https://cdn.cloudflare.steamstatic.com/apps/valve/Valve_NewEmployeeHandbook.pdf" TargetMode="External"/></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hyperlink" Target="https://github.com/rapidsai/cudf" TargetMode="External"/><Relationship Id="rId7" Type="http://schemas.openxmlformats.org/officeDocument/2006/relationships/image" Target="../media/image21.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rapids.ai" TargetMode="External"/><Relationship Id="rId5" Type="http://schemas.openxmlformats.org/officeDocument/2006/relationships/hyperlink" Target="https://pola.rs" TargetMode="External"/><Relationship Id="rId4" Type="http://schemas.openxmlformats.org/officeDocument/2006/relationships/hyperlink" Target="https://pola.rs/posts/polars-on-gpu/" TargetMode="External"/><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hyperlink" Target="https://github.com/AnswerDotAI/fasthtml/tree/main/examples" TargetMode="External"/><Relationship Id="rId13" Type="http://schemas.openxmlformats.org/officeDocument/2006/relationships/image" Target="../media/image25.png"/><Relationship Id="rId18" Type="http://schemas.openxmlformats.org/officeDocument/2006/relationships/hyperlink" Target="https://vercel.com" TargetMode="External"/><Relationship Id="rId3" Type="http://schemas.openxmlformats.org/officeDocument/2006/relationships/hyperlink" Target="https://fastht.ml" TargetMode="External"/><Relationship Id="rId7" Type="http://schemas.openxmlformats.org/officeDocument/2006/relationships/hyperlink" Target="https://github.com/AnswerDotAI/fasthtml-tut" TargetMode="External"/><Relationship Id="rId12" Type="http://schemas.openxmlformats.org/officeDocument/2006/relationships/image" Target="../media/image24.png"/><Relationship Id="rId17" Type="http://schemas.openxmlformats.org/officeDocument/2006/relationships/hyperlink" Target="https://v0.dev" TargetMode="External"/><Relationship Id="rId2" Type="http://schemas.openxmlformats.org/officeDocument/2006/relationships/notesSlide" Target="../notesSlides/notesSlide12.xml"/><Relationship Id="rId16" Type="http://schemas.openxmlformats.org/officeDocument/2006/relationships/hyperlink" Target="https://langchain-ai.github.io/langgraph" TargetMode="External"/><Relationship Id="rId1" Type="http://schemas.openxmlformats.org/officeDocument/2006/relationships/slideLayout" Target="../slideLayouts/slideLayout1.xml"/><Relationship Id="rId6" Type="http://schemas.openxmlformats.org/officeDocument/2006/relationships/hyperlink" Target="https://docs.fastht.ml/tutorials/by_example.html" TargetMode="External"/><Relationship Id="rId11" Type="http://schemas.openxmlformats.org/officeDocument/2006/relationships/hyperlink" Target="https://www.youtube.com/watch?v=evAb2x34Jqk" TargetMode="External"/><Relationship Id="rId5" Type="http://schemas.openxmlformats.org/officeDocument/2006/relationships/hyperlink" Target="https://docs.fastht.ml" TargetMode="External"/><Relationship Id="rId15" Type="http://schemas.openxmlformats.org/officeDocument/2006/relationships/hyperlink" Target="https://www.langchain.com/langgraph" TargetMode="External"/><Relationship Id="rId10" Type="http://schemas.openxmlformats.org/officeDocument/2006/relationships/hyperlink" Target="https://h2x.answer.ai" TargetMode="External"/><Relationship Id="rId4" Type="http://schemas.openxmlformats.org/officeDocument/2006/relationships/hyperlink" Target="https://about.fastht.ml" TargetMode="External"/><Relationship Id="rId9" Type="http://schemas.openxmlformats.org/officeDocument/2006/relationships/hyperlink" Target="https://www.youtube.com/watch?v=Auqrm7WFc0I" TargetMode="External"/><Relationship Id="rId1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4.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0.png"/><Relationship Id="rId4" Type="http://schemas.openxmlformats.org/officeDocument/2006/relationships/image" Target="../media/image29.png"/></Relationships>
</file>

<file path=ppt/slides/_rels/slide15.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1.png"/><Relationship Id="rId7" Type="http://schemas.openxmlformats.org/officeDocument/2006/relationships/hyperlink" Target="https://www.pcmag.com/news/dell-makes-cuts-to-boost-ai-pivot-reportedly-laying-off-12500-employees"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hyperlink" Target="https://x.com/burkov/status/1819214183881187828" TargetMode="External"/><Relationship Id="rId4" Type="http://schemas.openxmlformats.org/officeDocument/2006/relationships/hyperlink" Target="https://layoffs.fyi"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cerebras.ai" TargetMode="External"/><Relationship Id="rId7"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3.jpeg"/><Relationship Id="rId5" Type="http://schemas.openxmlformats.org/officeDocument/2006/relationships/hyperlink" Target="https://www.servethehome.com/cerebras-enters-ai-inference-blows-away-tiny-nvidia-h100-gpus-by-besting-hbm/" TargetMode="External"/><Relationship Id="rId4" Type="http://schemas.openxmlformats.org/officeDocument/2006/relationships/hyperlink" Target="https://cerebras.ai/blog/introducing-cerebras-inference-ai-at-instant-speed" TargetMode="External"/><Relationship Id="rId9"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inference.cerebras.ai"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hyperlink" Target="https://www.youtube.com/watch?v=3f3d1Ej5PVc" TargetMode="External"/><Relationship Id="rId7" Type="http://schemas.openxmlformats.org/officeDocument/2006/relationships/hyperlink" Target="https://x.com/AnthropicAI/status/1826667671364272301"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s://github.com/timescale/pgvectorscale" TargetMode="External"/><Relationship Id="rId4" Type="http://schemas.openxmlformats.org/officeDocument/2006/relationships/hyperlink" Target="https://www.zdnet.com/article/salesforce-unveils-ai-agents-for-sales-teams-heres-how-they-help/" TargetMode="External"/><Relationship Id="rId9" Type="http://schemas.openxmlformats.org/officeDocument/2006/relationships/hyperlink" Target="https://aistudio.google.com" TargetMode="External"/></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s://arxiv.org/pdf/2408.11326" TargetMode="External"/><Relationship Id="rId7" Type="http://schemas.openxmlformats.org/officeDocument/2006/relationships/hyperlink" Target="https://claude.ai/chat/5ccd3c69-d2df-4b69-bdee-78c92190354e"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hyperlink" Target="https://claude.site/artifacts/61e95bd8-906b-48f7-b905-60161630aae2" TargetMode="External"/><Relationship Id="rId5" Type="http://schemas.openxmlformats.org/officeDocument/2006/relationships/hyperlink" Target="https://github.com/NirDiamant/RAG_Techniques/tree/main/all_rag_techniques" TargetMode="External"/><Relationship Id="rId4" Type="http://schemas.openxmlformats.org/officeDocument/2006/relationships/hyperlink" Target="https://github.com/NirDiamant/RAG_Techniques" TargetMode="External"/><Relationship Id="rId9" Type="http://schemas.openxmlformats.org/officeDocument/2006/relationships/hyperlink" Target="https://docs.anthropic.com/en/release-notes/system-prompts"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s://www.theverge.com/2024/8/29/24231685/openai-chatgpt-200-million-weekly-users" TargetMode="External"/><Relationship Id="rId3" Type="http://schemas.openxmlformats.org/officeDocument/2006/relationships/hyperlink" Target="https://twitter.com/AlphaSignalAI/status/1713243769762349448" TargetMode="External"/><Relationship Id="rId7" Type="http://schemas.openxmlformats.org/officeDocument/2006/relationships/hyperlink" Target="https://medium.com/@cognidownunder/openais-strawberry-and-orion-the-next-leap-in-ai-evolution-eba8d661e0a9"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hyperlink" Target="https://www.investing.com/news/economy-news/openai-in-talks-to-secure-new-funding-at-100b-valuation-3591817" TargetMode="External"/><Relationship Id="rId10" Type="http://schemas.openxmlformats.org/officeDocument/2006/relationships/image" Target="../media/image13.png"/><Relationship Id="rId4" Type="http://schemas.openxmlformats.org/officeDocument/2006/relationships/hyperlink" Target="https://research.google/blog/speculative-rag-enhancing-retrieval-augmented-generation-through-drafting/" TargetMode="External"/><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hyperlink" Target="https://magic.dev" TargetMode="External"/><Relationship Id="rId13" Type="http://schemas.openxmlformats.org/officeDocument/2006/relationships/hyperlink" Target="https://huggingface.co/collections/Qwen/qwen2-vl-66cee7455501d7126940800d" TargetMode="External"/><Relationship Id="rId3" Type="http://schemas.openxmlformats.org/officeDocument/2006/relationships/hyperlink" Target="https://gamengen.github.io" TargetMode="External"/><Relationship Id="rId7" Type="http://schemas.openxmlformats.org/officeDocument/2006/relationships/hyperlink" Target="https://www.theverge.com/2024/8/28/24229068/california-sb-1047-ai-safety-bill-passed-state-assembly-governor-newsom-signature" TargetMode="External"/><Relationship Id="rId12"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hyperlink" Target="https://venturebeat.com/ai/meta-leads-open-source-ai-boom-llama-downloads-surge-10x-year-over-year/" TargetMode="External"/><Relationship Id="rId5" Type="http://schemas.openxmlformats.org/officeDocument/2006/relationships/hyperlink" Target="https://arxiv.org/pdf/2408.15998" TargetMode="External"/><Relationship Id="rId15" Type="http://schemas.openxmlformats.org/officeDocument/2006/relationships/image" Target="../media/image17.png"/><Relationship Id="rId10" Type="http://schemas.openxmlformats.org/officeDocument/2006/relationships/image" Target="../media/image15.png"/><Relationship Id="rId4" Type="http://schemas.openxmlformats.org/officeDocument/2006/relationships/hyperlink" Target="https://www.youtube.com/watch?v=SBdDt4BUIW0" TargetMode="External"/><Relationship Id="rId9" Type="http://schemas.openxmlformats.org/officeDocument/2006/relationships/hyperlink" Target="https://magic.dev/blog/100m-token-context-windows" TargetMode="External"/><Relationship Id="rId14" Type="http://schemas.openxmlformats.org/officeDocument/2006/relationships/hyperlink" Target="https://x.com/minchoi/status/1829543584489668927"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en.wikipedia.org/wiki/Mike_Harrington" TargetMode="External"/><Relationship Id="rId3" Type="http://schemas.openxmlformats.org/officeDocument/2006/relationships/hyperlink" Target="https://www.valvesoftware.com/en/" TargetMode="External"/><Relationship Id="rId7" Type="http://schemas.openxmlformats.org/officeDocument/2006/relationships/image" Target="../media/image19.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hyperlink" Target="https://en.wikipedia.org/wiki/Gabe_Newell" TargetMode="External"/><Relationship Id="rId4" Type="http://schemas.openxmlformats.org/officeDocument/2006/relationships/hyperlink" Target="https://en.wikipedia.org/wiki/Valve_Corpora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p:nvPr/>
        </p:nvSpPr>
        <p:spPr>
          <a:xfrm>
            <a:off x="83860" y="1135871"/>
            <a:ext cx="4420200" cy="3879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Cerebras Waffle-Scale Engine</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inference.cerebras.ai - 1,800 tok/sec</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Jamba 1.5 is not good</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Salesforce Einstein AI Agents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Phi-3.5 - 3 new models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Gemini 1.5 - 3 new models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PostgreSQL pgvectorscale extension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added support for LaTeX</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Automating Thought of Search (ToS)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Advanced RAG Techniques - Community Hub</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System Prompts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Anthropic Artifacts</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Speculative RAG: draft + selection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ChatGPT transforms equations to python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to raise money at $100 Bln valuation</a:t>
            </a:r>
            <a:endParaRPr sz="1500" b="1">
              <a:solidFill>
                <a:srgbClr val="3C78D8"/>
              </a:solidFill>
              <a:latin typeface="Calibri"/>
              <a:ea typeface="Calibri"/>
              <a:cs typeface="Calibri"/>
              <a:sym typeface="Calibri"/>
            </a:endParaRPr>
          </a:p>
          <a:p>
            <a:pPr marL="228600" lvl="0" indent="-209550" algn="l" rtl="0">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 Orion &amp; Strawberry</a:t>
            </a:r>
            <a:endParaRPr sz="1500" b="1">
              <a:solidFill>
                <a:srgbClr val="3C78D8"/>
              </a:solidFill>
              <a:latin typeface="Calibri"/>
              <a:ea typeface="Calibri"/>
              <a:cs typeface="Calibri"/>
              <a:sym typeface="Calibri"/>
            </a:endParaRPr>
          </a:p>
        </p:txBody>
      </p:sp>
      <p:sp>
        <p:nvSpPr>
          <p:cNvPr id="58" name="Google Shape;58;p14"/>
          <p:cNvSpPr txBox="1"/>
          <p:nvPr/>
        </p:nvSpPr>
        <p:spPr>
          <a:xfrm>
            <a:off x="4633738" y="1132319"/>
            <a:ext cx="4420200" cy="3879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ChatGPT hits 200 million weekly users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GameNGen simulates DOOM</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California AI safety bill, SB 1047</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Magic coding startup secures $320M</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Magic has 100 Mln tokens context length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"Eagle" works with high resolution images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Big investments into AI in US and Europe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Alibaba releases Qwen2-VL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Llama 350 Mln downloads on HF</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Valve - Steam, Gaming - and AI</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Valve - no managers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Rapids cuDF - Pandas &amp; Polars Dataframes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How to create AI web-apps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 - English</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"Arena" Leaderboard - Coding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Tech Layoffs in 2024</a:t>
            </a:r>
            <a:endParaRPr sz="1500" b="1">
              <a:solidFill>
                <a:srgbClr val="3C78D8"/>
              </a:solidFill>
              <a:latin typeface="Calibri"/>
              <a:ea typeface="Calibri"/>
              <a:cs typeface="Calibri"/>
              <a:sym typeface="Calibri"/>
            </a:endParaRPr>
          </a:p>
        </p:txBody>
      </p:sp>
      <p:sp>
        <p:nvSpPr>
          <p:cNvPr id="59" name="Google Shape;59;p14"/>
          <p:cNvSpPr txBox="1"/>
          <p:nvPr/>
        </p:nvSpPr>
        <p:spPr>
          <a:xfrm>
            <a:off x="3030500" y="115875"/>
            <a:ext cx="2539200" cy="9420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2400" b="1">
                <a:solidFill>
                  <a:srgbClr val="3C78D8"/>
                </a:solidFill>
                <a:latin typeface="Calibri"/>
                <a:ea typeface="Calibri"/>
                <a:cs typeface="Calibri"/>
                <a:sym typeface="Calibri"/>
              </a:rPr>
              <a:t>August 30</a:t>
            </a:r>
            <a:r>
              <a:rPr lang="en" sz="2400" b="1" i="0" u="none" strike="noStrike" cap="none">
                <a:solidFill>
                  <a:srgbClr val="3C78D8"/>
                </a:solidFill>
                <a:latin typeface="Calibri"/>
                <a:ea typeface="Calibri"/>
                <a:cs typeface="Calibri"/>
                <a:sym typeface="Calibri"/>
              </a:rPr>
              <a:t>, 2024</a:t>
            </a:r>
            <a:endParaRPr sz="2400" b="1" i="0" u="none" strike="noStrike" cap="none">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p:nvPr/>
        </p:nvSpPr>
        <p:spPr>
          <a:xfrm>
            <a:off x="40335" y="50166"/>
            <a:ext cx="306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Valve - no managers</a:t>
            </a:r>
            <a:endParaRPr sz="2000" b="1">
              <a:solidFill>
                <a:schemeClr val="dk1"/>
              </a:solidFill>
              <a:latin typeface="Calibri"/>
              <a:ea typeface="Calibri"/>
              <a:cs typeface="Calibri"/>
              <a:sym typeface="Calibri"/>
            </a:endParaRPr>
          </a:p>
        </p:txBody>
      </p:sp>
      <p:sp>
        <p:nvSpPr>
          <p:cNvPr id="155" name="Google Shape;155;p23"/>
          <p:cNvSpPr txBox="1"/>
          <p:nvPr/>
        </p:nvSpPr>
        <p:spPr>
          <a:xfrm>
            <a:off x="40325" y="501924"/>
            <a:ext cx="4491300" cy="263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How Valve hires, how it fires, and how much it pays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https://www.gamedeveloper.com/business/how-valve-hires-how-it-fires-and-how-much-it-pays</a:t>
            </a:r>
            <a:endParaRPr sz="10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Valve - created Steam, Half-Life, ...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no managers - see new employee handbook:</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4"/>
              </a:rPr>
              <a:t>https://cdn.cloudflare.steamstatic.com/apps/valve/Valve_NewEmployeeHandbook.pdf</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hiring process - forming a search committee, interviewing, achieving consensus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payment - base + bonus. Bonus may be x10 of the base. Mutual assessment.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firing - rare, complicated</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people work spontaneously, without bosses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easy to move inside company</a:t>
            </a:r>
            <a:endParaRPr sz="1300">
              <a:solidFill>
                <a:schemeClr val="dk1"/>
              </a:solidFill>
              <a:latin typeface="Calibri"/>
              <a:ea typeface="Calibri"/>
              <a:cs typeface="Calibri"/>
              <a:sym typeface="Calibri"/>
            </a:endParaRPr>
          </a:p>
        </p:txBody>
      </p:sp>
      <p:sp>
        <p:nvSpPr>
          <p:cNvPr id="156" name="Google Shape;156;p23"/>
          <p:cNvSpPr txBox="1"/>
          <p:nvPr/>
        </p:nvSpPr>
        <p:spPr>
          <a:xfrm>
            <a:off x="4572650" y="101599"/>
            <a:ext cx="4491300" cy="261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Every year, Valve's staff judge each other through a series of meetings that result in an overall ranking of every employee, and that ranking determines who receives higher salaries in the next year.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With no managers to communicate exactly how the judgements should be made, or how the resulting pay changes will be decided—presumably by the board of directors, which Valve still has—the effects on employee behavior seem quite noticeable.</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People tend to do riskier projects near the beginning of the year,</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and then they'd go back to the more well-known ones as it gets closer to review time</a:t>
            </a:r>
            <a:endParaRPr sz="1300">
              <a:solidFill>
                <a:schemeClr val="dk1"/>
              </a:solidFill>
              <a:latin typeface="Calibri"/>
              <a:ea typeface="Calibri"/>
              <a:cs typeface="Calibri"/>
              <a:sym typeface="Calibri"/>
            </a:endParaRPr>
          </a:p>
        </p:txBody>
      </p:sp>
      <p:pic>
        <p:nvPicPr>
          <p:cNvPr id="157" name="Google Shape;157;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34450" y="2829325"/>
            <a:ext cx="2952500" cy="2272375"/>
          </a:xfrm>
          <a:prstGeom prst="rect">
            <a:avLst/>
          </a:prstGeom>
          <a:noFill/>
          <a:ln>
            <a:noFill/>
          </a:ln>
        </p:spPr>
      </p:pic>
      <p:sp>
        <p:nvSpPr>
          <p:cNvPr id="158" name="Google Shape;158;p23"/>
          <p:cNvSpPr txBox="1"/>
          <p:nvPr/>
        </p:nvSpPr>
        <p:spPr>
          <a:xfrm>
            <a:off x="44820" y="3362724"/>
            <a:ext cx="44913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In 2012 .. 2021 the total number of employees was steady between 325 and 375 employees. But total spending on gross pay for all employees was growing from $300 Mln to $450 Mln (inflation adjusted). Thus the mean gross pay per employee grew from $0.48 Mln to $1.32 Mln. The top 35 members of the Admin department were averaging $4.5 Mln per year in 2021</a:t>
            </a:r>
            <a:endParaRPr sz="13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4"/>
          <p:cNvSpPr txBox="1"/>
          <p:nvPr/>
        </p:nvSpPr>
        <p:spPr>
          <a:xfrm>
            <a:off x="56400" y="58200"/>
            <a:ext cx="470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Rapids cuDF - Pandas &amp; Polars DataFrames</a:t>
            </a:r>
            <a:endParaRPr sz="2000" b="1">
              <a:solidFill>
                <a:schemeClr val="dk1"/>
              </a:solidFill>
              <a:latin typeface="Calibri"/>
              <a:ea typeface="Calibri"/>
              <a:cs typeface="Calibri"/>
              <a:sym typeface="Calibri"/>
            </a:endParaRPr>
          </a:p>
        </p:txBody>
      </p:sp>
      <p:sp>
        <p:nvSpPr>
          <p:cNvPr id="164" name="Google Shape;164;p24"/>
          <p:cNvSpPr txBox="1"/>
          <p:nvPr/>
        </p:nvSpPr>
        <p:spPr>
          <a:xfrm>
            <a:off x="88550" y="469775"/>
            <a:ext cx="42996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RAPIDs cuDF - fast Python DataFrame library from Nvidia</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It basically ports Numpy, Pandas, and Polars to run on Nvidia GPUs.</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It also supports Apache Arrow columnar memory format.</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200">
                <a:solidFill>
                  <a:schemeClr val="dk1"/>
                </a:solidFill>
                <a:latin typeface="Calibri"/>
                <a:ea typeface="Calibri"/>
                <a:cs typeface="Calibri"/>
                <a:sym typeface="Calibri"/>
              </a:rPr>
              <a:t>Result - calculations on DataFrames are much faster.</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https://github.com/rapidsai/cudf</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https://pola.rs/posts/polars-on-gpu/</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https://pola.rs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https://rapids.ai</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Polars cuDF can achieve up to x150 times faster processing times for a 5 GB dataset.</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Polars is generally faster than Pandas (with or without Nvidia Cuda).</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Alternative way to speedup calculations is to use CPUs with large number of cores. For example AMD Epyc:</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AMD EPYC 7763 - 128 cores</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AMD EPYC 7642 - 96 cores - $941 at Walmart</a:t>
            </a:r>
            <a:endParaRPr sz="1200">
              <a:solidFill>
                <a:schemeClr val="dk1"/>
              </a:solidFill>
              <a:latin typeface="Calibri"/>
              <a:ea typeface="Calibri"/>
              <a:cs typeface="Calibri"/>
              <a:sym typeface="Calibri"/>
            </a:endParaRPr>
          </a:p>
          <a:p>
            <a:pPr marL="457200" lvl="0" indent="-30480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AMD EPYC 7F72 - 48 cores</a:t>
            </a:r>
            <a:endParaRPr sz="1200">
              <a:solidFill>
                <a:schemeClr val="dk1"/>
              </a:solidFill>
              <a:latin typeface="Calibri"/>
              <a:ea typeface="Calibri"/>
              <a:cs typeface="Calibri"/>
              <a:sym typeface="Calibri"/>
            </a:endParaRPr>
          </a:p>
          <a:p>
            <a:pPr marL="0" lvl="0" indent="0" algn="l" rtl="0">
              <a:spcBef>
                <a:spcPts val="0"/>
              </a:spcBef>
              <a:spcAft>
                <a:spcPts val="0"/>
              </a:spcAft>
              <a:buNone/>
            </a:pP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Polars is written in Rust and can do multithreading to take advantage of multiple CPU cores.</a:t>
            </a:r>
            <a:endParaRPr sz="1200">
              <a:solidFill>
                <a:schemeClr val="dk1"/>
              </a:solidFill>
              <a:latin typeface="Calibri"/>
              <a:ea typeface="Calibri"/>
              <a:cs typeface="Calibri"/>
              <a:sym typeface="Calibri"/>
            </a:endParaRPr>
          </a:p>
        </p:txBody>
      </p:sp>
      <p:pic>
        <p:nvPicPr>
          <p:cNvPr id="165" name="Google Shape;165;p2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5416324" y="141950"/>
            <a:ext cx="3634076" cy="2253001"/>
          </a:xfrm>
          <a:prstGeom prst="rect">
            <a:avLst/>
          </a:prstGeom>
          <a:noFill/>
          <a:ln w="9525" cap="flat" cmpd="sng">
            <a:solidFill>
              <a:srgbClr val="FF0000"/>
            </a:solidFill>
            <a:prstDash val="solid"/>
            <a:round/>
            <a:headEnd type="none" w="sm" len="sm"/>
            <a:tailEnd type="none" w="sm" len="sm"/>
          </a:ln>
        </p:spPr>
      </p:pic>
      <p:pic>
        <p:nvPicPr>
          <p:cNvPr id="166" name="Google Shape;166;p24"/>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446350" y="3277425"/>
            <a:ext cx="2115474" cy="1711550"/>
          </a:xfrm>
          <a:prstGeom prst="rect">
            <a:avLst/>
          </a:prstGeom>
          <a:noFill/>
          <a:ln w="9525" cap="flat" cmpd="sng">
            <a:solidFill>
              <a:srgbClr val="FF0000"/>
            </a:solidFill>
            <a:prstDash val="solid"/>
            <a:round/>
            <a:headEnd type="none" w="sm" len="sm"/>
            <a:tailEnd type="none" w="sm" len="sm"/>
          </a:ln>
        </p:spPr>
      </p:pic>
      <p:pic>
        <p:nvPicPr>
          <p:cNvPr id="167" name="Google Shape;167;p24"/>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6620025" y="3257125"/>
            <a:ext cx="2384225" cy="1752150"/>
          </a:xfrm>
          <a:prstGeom prst="rect">
            <a:avLst/>
          </a:prstGeom>
          <a:noFill/>
          <a:ln w="9525" cap="flat" cmpd="sng">
            <a:solidFill>
              <a:srgbClr val="FF0000"/>
            </a:solidFill>
            <a:prstDash val="solid"/>
            <a:round/>
            <a:headEnd type="none" w="sm" len="sm"/>
            <a:tailEnd type="none" w="sm" len="sm"/>
          </a:ln>
        </p:spPr>
      </p:pic>
      <p:sp>
        <p:nvSpPr>
          <p:cNvPr id="168" name="Google Shape;168;p24"/>
          <p:cNvSpPr txBox="1"/>
          <p:nvPr/>
        </p:nvSpPr>
        <p:spPr>
          <a:xfrm>
            <a:off x="6838500" y="2963800"/>
            <a:ext cx="1885200" cy="21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Apache Arrow Data Format</a:t>
            </a:r>
            <a:endParaRPr sz="13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5"/>
          <p:cNvSpPr txBox="1"/>
          <p:nvPr/>
        </p:nvSpPr>
        <p:spPr>
          <a:xfrm>
            <a:off x="56400" y="58200"/>
            <a:ext cx="44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How to create AI web-apps</a:t>
            </a:r>
            <a:endParaRPr sz="2000" b="1">
              <a:solidFill>
                <a:schemeClr val="dk1"/>
              </a:solidFill>
              <a:latin typeface="Calibri"/>
              <a:ea typeface="Calibri"/>
              <a:cs typeface="Calibri"/>
              <a:sym typeface="Calibri"/>
            </a:endParaRPr>
          </a:p>
        </p:txBody>
      </p:sp>
      <p:sp>
        <p:nvSpPr>
          <p:cNvPr id="174" name="Google Shape;174;p25"/>
          <p:cNvSpPr txBox="1"/>
          <p:nvPr/>
        </p:nvSpPr>
        <p:spPr>
          <a:xfrm>
            <a:off x="237175" y="446300"/>
            <a:ext cx="4057200" cy="158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FastHTML - python</a:t>
            </a:r>
            <a:endParaRPr sz="1200" b="1">
              <a:solidFill>
                <a:srgbClr val="FF0000"/>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3"/>
              </a:rPr>
              <a:t>https://fastht.ml</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4"/>
              </a:rPr>
              <a:t>https://about.fastht.ml</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https://docs.fastht.ml</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6"/>
              </a:rPr>
              <a:t>https://docs.fastht.ml/tutorials/by_example.html</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https://github.com/AnswerDotAI/fasthtml-tut</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https://github.com/AnswerDotAI/fasthtml/tree/main/examples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https://www.youtube.com/watch?v=Auqrm7WFc0I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0"/>
              </a:rPr>
              <a:t>https://h2x.answer.ai</a:t>
            </a:r>
            <a:r>
              <a:rPr lang="en" sz="1000">
                <a:solidFill>
                  <a:schemeClr val="dk1"/>
                </a:solidFill>
                <a:latin typeface="Calibri"/>
                <a:ea typeface="Calibri"/>
                <a:cs typeface="Calibri"/>
                <a:sym typeface="Calibri"/>
              </a:rPr>
              <a:t>  - to convert HTML to FastHTML syntax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1"/>
              </a:rPr>
              <a:t>https://www.youtube.com/watch?v=evAb2x34Jqk</a:t>
            </a:r>
            <a:r>
              <a:rPr lang="en" sz="1000">
                <a:solidFill>
                  <a:schemeClr val="dk1"/>
                </a:solidFill>
                <a:latin typeface="Calibri"/>
                <a:ea typeface="Calibri"/>
                <a:cs typeface="Calibri"/>
                <a:sym typeface="Calibri"/>
              </a:rPr>
              <a:t>  - good short demo </a:t>
            </a:r>
            <a:endParaRPr sz="1000">
              <a:solidFill>
                <a:schemeClr val="dk1"/>
              </a:solidFill>
              <a:latin typeface="Calibri"/>
              <a:ea typeface="Calibri"/>
              <a:cs typeface="Calibri"/>
              <a:sym typeface="Calibri"/>
            </a:endParaRPr>
          </a:p>
        </p:txBody>
      </p:sp>
      <p:pic>
        <p:nvPicPr>
          <p:cNvPr id="175" name="Google Shape;175;p25"/>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4419475" y="472675"/>
            <a:ext cx="2742425" cy="1535750"/>
          </a:xfrm>
          <a:prstGeom prst="rect">
            <a:avLst/>
          </a:prstGeom>
          <a:noFill/>
          <a:ln w="9525" cap="flat" cmpd="sng">
            <a:solidFill>
              <a:srgbClr val="FF0000"/>
            </a:solidFill>
            <a:prstDash val="solid"/>
            <a:round/>
            <a:headEnd type="none" w="sm" len="sm"/>
            <a:tailEnd type="none" w="sm" len="sm"/>
          </a:ln>
        </p:spPr>
      </p:pic>
      <p:pic>
        <p:nvPicPr>
          <p:cNvPr id="176" name="Google Shape;176;p25"/>
          <p:cNvPicPr preferRelativeResize="0"/>
          <p:nvPr/>
        </p:nvPicPr>
        <p:blipFill>
          <a:blip r:embed="rId13" cstate="email">
            <a:alphaModFix/>
            <a:extLst>
              <a:ext uri="{28A0092B-C50C-407E-A947-70E740481C1C}">
                <a14:useLocalDpi xmlns:a14="http://schemas.microsoft.com/office/drawing/2010/main"/>
              </a:ext>
            </a:extLst>
          </a:blip>
          <a:stretch>
            <a:fillRect/>
          </a:stretch>
        </p:blipFill>
        <p:spPr>
          <a:xfrm>
            <a:off x="4953003" y="2641475"/>
            <a:ext cx="2730222" cy="1535750"/>
          </a:xfrm>
          <a:prstGeom prst="rect">
            <a:avLst/>
          </a:prstGeom>
          <a:noFill/>
          <a:ln w="9525" cap="flat" cmpd="sng">
            <a:solidFill>
              <a:srgbClr val="FF0000"/>
            </a:solidFill>
            <a:prstDash val="solid"/>
            <a:round/>
            <a:headEnd type="none" w="sm" len="sm"/>
            <a:tailEnd type="none" w="sm" len="sm"/>
          </a:ln>
        </p:spPr>
      </p:pic>
      <p:pic>
        <p:nvPicPr>
          <p:cNvPr id="177" name="Google Shape;177;p25"/>
          <p:cNvPicPr preferRelativeResize="0"/>
          <p:nvPr/>
        </p:nvPicPr>
        <p:blipFill>
          <a:blip r:embed="rId14" cstate="email">
            <a:alphaModFix/>
            <a:extLst>
              <a:ext uri="{28A0092B-C50C-407E-A947-70E740481C1C}">
                <a14:useLocalDpi xmlns:a14="http://schemas.microsoft.com/office/drawing/2010/main"/>
              </a:ext>
            </a:extLst>
          </a:blip>
          <a:stretch>
            <a:fillRect/>
          </a:stretch>
        </p:blipFill>
        <p:spPr>
          <a:xfrm>
            <a:off x="1480025" y="2641482"/>
            <a:ext cx="2730227" cy="1712292"/>
          </a:xfrm>
          <a:prstGeom prst="rect">
            <a:avLst/>
          </a:prstGeom>
          <a:noFill/>
          <a:ln w="9525" cap="flat" cmpd="sng">
            <a:solidFill>
              <a:srgbClr val="FF0000"/>
            </a:solidFill>
            <a:prstDash val="solid"/>
            <a:round/>
            <a:headEnd type="none" w="sm" len="sm"/>
            <a:tailEnd type="none" w="sm" len="sm"/>
          </a:ln>
        </p:spPr>
      </p:pic>
      <p:sp>
        <p:nvSpPr>
          <p:cNvPr id="178" name="Google Shape;178;p25"/>
          <p:cNvSpPr txBox="1"/>
          <p:nvPr/>
        </p:nvSpPr>
        <p:spPr>
          <a:xfrm>
            <a:off x="4953000" y="4244425"/>
            <a:ext cx="27423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LangGraph - python</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15"/>
              </a:rPr>
              <a:t>https://www.langchain.com/langgraph</a:t>
            </a:r>
            <a:r>
              <a:rPr lang="en" sz="1000">
                <a:solidFill>
                  <a:schemeClr val="dk1"/>
                </a:solidFill>
                <a:latin typeface="Calibri"/>
                <a:ea typeface="Calibri"/>
                <a:cs typeface="Calibri"/>
                <a:sym typeface="Calibri"/>
              </a:rPr>
              <a:t> </a:t>
            </a:r>
            <a:br>
              <a:rPr lang="en" sz="10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16"/>
              </a:rPr>
              <a:t>https://langchain-ai.github.io/langgraph</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79" name="Google Shape;179;p25"/>
          <p:cNvSpPr txBox="1"/>
          <p:nvPr/>
        </p:nvSpPr>
        <p:spPr>
          <a:xfrm>
            <a:off x="1467608" y="4405500"/>
            <a:ext cx="27423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v0 by Vercel </a:t>
            </a:r>
            <a:r>
              <a:rPr lang="en" sz="1300">
                <a:solidFill>
                  <a:schemeClr val="dk1"/>
                </a:solidFill>
                <a:latin typeface="Calibri"/>
                <a:ea typeface="Calibri"/>
                <a:cs typeface="Calibri"/>
                <a:sym typeface="Calibri"/>
              </a:rPr>
              <a:t>- Next.js React framework</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17"/>
              </a:rPr>
              <a:t>https://v0.dev</a:t>
            </a:r>
            <a:r>
              <a:rPr lang="en" sz="1000">
                <a:solidFill>
                  <a:schemeClr val="dk1"/>
                </a:solidFill>
                <a:latin typeface="Calibri"/>
                <a:ea typeface="Calibri"/>
                <a:cs typeface="Calibri"/>
                <a:sym typeface="Calibri"/>
              </a:rPr>
              <a:t> </a:t>
            </a:r>
            <a:br>
              <a:rPr lang="en" sz="10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18"/>
              </a:rPr>
              <a:t>https://vercel.com</a:t>
            </a:r>
            <a:endParaRPr sz="10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6"/>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#models: 136.</a:t>
            </a:r>
            <a:endParaRPr sz="1100">
              <a:solidFill>
                <a:srgbClr val="1F2937"/>
              </a:solidFill>
              <a:highlight>
                <a:srgbClr val="FFFFFF"/>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#votes: 1,765,444.</a:t>
            </a:r>
            <a:endParaRPr sz="1100">
              <a:solidFill>
                <a:srgbClr val="1F2937"/>
              </a:solidFill>
              <a:highlight>
                <a:srgbClr val="FFFFFF"/>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Last updated: 2024-08-27</a:t>
            </a:r>
            <a:endParaRPr sz="1100">
              <a:solidFill>
                <a:srgbClr val="1F2937"/>
              </a:solidFill>
              <a:highlight>
                <a:srgbClr val="FFFFFF"/>
              </a:highlight>
              <a:latin typeface="Calibri"/>
              <a:ea typeface="Calibri"/>
              <a:cs typeface="Calibri"/>
              <a:sym typeface="Calibri"/>
            </a:endParaRPr>
          </a:p>
        </p:txBody>
      </p:sp>
      <p:sp>
        <p:nvSpPr>
          <p:cNvPr id="185" name="Google Shape;185;p26"/>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186" name="Google Shape;186;p26"/>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187" name="Google Shape;187;p26"/>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188" name="Google Shape;188;p26"/>
          <p:cNvSpPr txBox="1"/>
          <p:nvPr/>
        </p:nvSpPr>
        <p:spPr>
          <a:xfrm>
            <a:off x="2588736" y="42796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189" name="Google Shape;189;p26"/>
          <p:cNvSpPr/>
          <p:nvPr/>
        </p:nvSpPr>
        <p:spPr>
          <a:xfrm>
            <a:off x="5235575" y="22637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0" name="Google Shape;190;p26"/>
          <p:cNvSpPr/>
          <p:nvPr/>
        </p:nvSpPr>
        <p:spPr>
          <a:xfrm>
            <a:off x="402268" y="236732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1" name="Google Shape;191;p26"/>
          <p:cNvSpPr/>
          <p:nvPr/>
        </p:nvSpPr>
        <p:spPr>
          <a:xfrm>
            <a:off x="402268" y="308840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2" name="Google Shape;192;p26"/>
          <p:cNvSpPr/>
          <p:nvPr/>
        </p:nvSpPr>
        <p:spPr>
          <a:xfrm>
            <a:off x="4939038" y="211274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3" name="Google Shape;193;p26"/>
          <p:cNvSpPr/>
          <p:nvPr/>
        </p:nvSpPr>
        <p:spPr>
          <a:xfrm>
            <a:off x="4939045" y="4302452"/>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4" name="Google Shape;194;p26"/>
          <p:cNvSpPr/>
          <p:nvPr/>
        </p:nvSpPr>
        <p:spPr>
          <a:xfrm>
            <a:off x="4939045" y="3585133"/>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5" name="Google Shape;195;p26"/>
          <p:cNvSpPr/>
          <p:nvPr/>
        </p:nvSpPr>
        <p:spPr>
          <a:xfrm>
            <a:off x="4939045" y="381658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196" name="Google Shape;196;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69300" y="750825"/>
            <a:ext cx="3419213" cy="4256852"/>
          </a:xfrm>
          <a:prstGeom prst="rect">
            <a:avLst/>
          </a:prstGeom>
          <a:noFill/>
          <a:ln w="9525" cap="flat" cmpd="sng">
            <a:solidFill>
              <a:srgbClr val="FF0000"/>
            </a:solidFill>
            <a:prstDash val="solid"/>
            <a:round/>
            <a:headEnd type="none" w="sm" len="sm"/>
            <a:tailEnd type="none" w="sm" len="sm"/>
          </a:ln>
        </p:spPr>
      </p:pic>
      <p:pic>
        <p:nvPicPr>
          <p:cNvPr id="197" name="Google Shape;197;p2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107000" y="734250"/>
            <a:ext cx="3419213" cy="4256852"/>
          </a:xfrm>
          <a:prstGeom prst="rect">
            <a:avLst/>
          </a:prstGeom>
          <a:noFill/>
          <a:ln w="9525" cap="flat" cmpd="sng">
            <a:solidFill>
              <a:srgbClr val="FF0000"/>
            </a:solidFill>
            <a:prstDash val="solid"/>
            <a:round/>
            <a:headEnd type="none" w="sm" len="sm"/>
            <a:tailEnd type="none" w="sm" len="sm"/>
          </a:ln>
        </p:spPr>
      </p:pic>
      <p:sp>
        <p:nvSpPr>
          <p:cNvPr id="198" name="Google Shape;198;p26"/>
          <p:cNvSpPr/>
          <p:nvPr/>
        </p:nvSpPr>
        <p:spPr>
          <a:xfrm>
            <a:off x="402268" y="457315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9" name="Google Shape;199;p26"/>
          <p:cNvSpPr/>
          <p:nvPr/>
        </p:nvSpPr>
        <p:spPr>
          <a:xfrm>
            <a:off x="4939045" y="4795707"/>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7"/>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205" name="Google Shape;205;p27"/>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206" name="Google Shape;206;p27"/>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07" name="Google Shape;207;p27"/>
          <p:cNvSpPr txBox="1"/>
          <p:nvPr/>
        </p:nvSpPr>
        <p:spPr>
          <a:xfrm>
            <a:off x="3186581" y="444363"/>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sp>
        <p:nvSpPr>
          <p:cNvPr id="208" name="Google Shape;208;p27"/>
          <p:cNvSpPr/>
          <p:nvPr/>
        </p:nvSpPr>
        <p:spPr>
          <a:xfrm>
            <a:off x="5235575" y="226378"/>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9" name="Google Shape;209;p27"/>
          <p:cNvSpPr/>
          <p:nvPr/>
        </p:nvSpPr>
        <p:spPr>
          <a:xfrm>
            <a:off x="509885" y="262817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0" name="Google Shape;210;p27"/>
          <p:cNvSpPr/>
          <p:nvPr/>
        </p:nvSpPr>
        <p:spPr>
          <a:xfrm>
            <a:off x="509885" y="3355321"/>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1" name="Google Shape;211;p27"/>
          <p:cNvSpPr/>
          <p:nvPr/>
        </p:nvSpPr>
        <p:spPr>
          <a:xfrm>
            <a:off x="5272534" y="129670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2" name="Google Shape;212;p27"/>
          <p:cNvSpPr/>
          <p:nvPr/>
        </p:nvSpPr>
        <p:spPr>
          <a:xfrm>
            <a:off x="5272534" y="155187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3" name="Google Shape;213;p27"/>
          <p:cNvSpPr/>
          <p:nvPr/>
        </p:nvSpPr>
        <p:spPr>
          <a:xfrm>
            <a:off x="5272534" y="2534866"/>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4" name="Google Shape;214;p27"/>
          <p:cNvSpPr/>
          <p:nvPr/>
        </p:nvSpPr>
        <p:spPr>
          <a:xfrm>
            <a:off x="5272534" y="278405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5" name="Google Shape;215;p27"/>
          <p:cNvSpPr txBox="1"/>
          <p:nvPr/>
        </p:nvSpPr>
        <p:spPr>
          <a:xfrm>
            <a:off x="5430489" y="25825"/>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#models: 136.</a:t>
            </a:r>
            <a:endParaRPr sz="1100">
              <a:solidFill>
                <a:srgbClr val="1F2937"/>
              </a:solidFill>
              <a:highlight>
                <a:srgbClr val="FFFFFF"/>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Total #votes: 1,765,444.</a:t>
            </a:r>
            <a:endParaRPr sz="1100">
              <a:solidFill>
                <a:srgbClr val="1F2937"/>
              </a:solidFill>
              <a:highlight>
                <a:srgbClr val="FFFFFF"/>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rgbClr val="FFFFFF"/>
                </a:highlight>
                <a:latin typeface="Calibri"/>
                <a:ea typeface="Calibri"/>
                <a:cs typeface="Calibri"/>
                <a:sym typeface="Calibri"/>
              </a:rPr>
              <a:t>Last updated: 2024-08-27</a:t>
            </a:r>
            <a:endParaRPr sz="1100">
              <a:solidFill>
                <a:srgbClr val="1F2937"/>
              </a:solidFill>
              <a:highlight>
                <a:srgbClr val="FFFFFF"/>
              </a:highlight>
              <a:latin typeface="Calibri"/>
              <a:ea typeface="Calibri"/>
              <a:cs typeface="Calibri"/>
              <a:sym typeface="Calibri"/>
            </a:endParaRPr>
          </a:p>
        </p:txBody>
      </p:sp>
      <p:sp>
        <p:nvSpPr>
          <p:cNvPr id="216" name="Google Shape;216;p27"/>
          <p:cNvSpPr/>
          <p:nvPr/>
        </p:nvSpPr>
        <p:spPr>
          <a:xfrm>
            <a:off x="5272534" y="3534004"/>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7" name="Google Shape;217;p27"/>
          <p:cNvSpPr/>
          <p:nvPr/>
        </p:nvSpPr>
        <p:spPr>
          <a:xfrm>
            <a:off x="5272534" y="4533129"/>
            <a:ext cx="125400" cy="125400"/>
          </a:xfrm>
          <a:prstGeom prst="ellipse">
            <a:avLst/>
          </a:prstGeom>
          <a:solidFill>
            <a:srgbClr val="6AA84F"/>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18" name="Google Shape;218;p2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70733" y="749075"/>
            <a:ext cx="3442928" cy="4286376"/>
          </a:xfrm>
          <a:prstGeom prst="rect">
            <a:avLst/>
          </a:prstGeom>
          <a:noFill/>
          <a:ln w="9525" cap="flat" cmpd="sng">
            <a:solidFill>
              <a:srgbClr val="FF0000"/>
            </a:solidFill>
            <a:prstDash val="solid"/>
            <a:round/>
            <a:headEnd type="none" w="sm" len="sm"/>
            <a:tailEnd type="none" w="sm" len="sm"/>
          </a:ln>
        </p:spPr>
      </p:pic>
      <p:pic>
        <p:nvPicPr>
          <p:cNvPr id="219" name="Google Shape;219;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437183" y="704725"/>
            <a:ext cx="3442928" cy="428637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pic>
        <p:nvPicPr>
          <p:cNvPr id="224" name="Google Shape;224;p2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113875" y="661850"/>
            <a:ext cx="6117401" cy="2640708"/>
          </a:xfrm>
          <a:prstGeom prst="rect">
            <a:avLst/>
          </a:prstGeom>
          <a:noFill/>
          <a:ln>
            <a:noFill/>
          </a:ln>
        </p:spPr>
      </p:pic>
      <p:sp>
        <p:nvSpPr>
          <p:cNvPr id="225" name="Google Shape;225;p28"/>
          <p:cNvSpPr/>
          <p:nvPr/>
        </p:nvSpPr>
        <p:spPr>
          <a:xfrm>
            <a:off x="2619545" y="2269245"/>
            <a:ext cx="146700" cy="450300"/>
          </a:xfrm>
          <a:prstGeom prst="rect">
            <a:avLst/>
          </a:prstGeom>
          <a:noFill/>
          <a:ln w="2857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6" name="Google Shape;226;p28"/>
          <p:cNvSpPr txBox="1"/>
          <p:nvPr/>
        </p:nvSpPr>
        <p:spPr>
          <a:xfrm>
            <a:off x="72300" y="76200"/>
            <a:ext cx="262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in 2024</a:t>
            </a:r>
            <a:endParaRPr sz="2000" b="1" i="0" u="none" strike="noStrike" cap="none">
              <a:solidFill>
                <a:srgbClr val="000000"/>
              </a:solidFill>
              <a:latin typeface="Calibri"/>
              <a:ea typeface="Calibri"/>
              <a:cs typeface="Calibri"/>
              <a:sym typeface="Calibri"/>
            </a:endParaRPr>
          </a:p>
        </p:txBody>
      </p:sp>
      <p:sp>
        <p:nvSpPr>
          <p:cNvPr id="227" name="Google Shape;227;p28"/>
          <p:cNvSpPr txBox="1"/>
          <p:nvPr/>
        </p:nvSpPr>
        <p:spPr>
          <a:xfrm>
            <a:off x="6291625" y="1099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4"/>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sp>
        <p:nvSpPr>
          <p:cNvPr id="228" name="Google Shape;228;p28"/>
          <p:cNvSpPr txBox="1"/>
          <p:nvPr/>
        </p:nvSpPr>
        <p:spPr>
          <a:xfrm>
            <a:off x="6360250" y="1414900"/>
            <a:ext cx="2693100" cy="723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300" b="1">
                <a:solidFill>
                  <a:srgbClr val="FF0000"/>
                </a:solidFill>
                <a:latin typeface="Calibri"/>
                <a:ea typeface="Calibri"/>
                <a:cs typeface="Calibri"/>
                <a:sym typeface="Calibri"/>
              </a:rPr>
              <a:t>Intel</a:t>
            </a:r>
            <a:r>
              <a:rPr lang="en" sz="1300">
                <a:latin typeface="Calibri"/>
                <a:ea typeface="Calibri"/>
                <a:cs typeface="Calibri"/>
                <a:sym typeface="Calibri"/>
              </a:rPr>
              <a:t> is firing 15% of its personnel (about 15,000 jobs) - Aug 1, 2024</a:t>
            </a:r>
            <a:endParaRPr sz="1300">
              <a:latin typeface="Calibri"/>
              <a:ea typeface="Calibri"/>
              <a:cs typeface="Calibri"/>
              <a:sym typeface="Calibri"/>
            </a:endParaRPr>
          </a:p>
          <a:p>
            <a:pPr marL="0" marR="0" lvl="0" indent="0" algn="l" rtl="0">
              <a:lnSpc>
                <a:spcPct val="100000"/>
              </a:lnSpc>
              <a:spcBef>
                <a:spcPts val="0"/>
              </a:spcBef>
              <a:spcAft>
                <a:spcPts val="0"/>
              </a:spcAft>
              <a:buNone/>
            </a:pPr>
            <a:r>
              <a:rPr lang="en" sz="900" u="sng">
                <a:solidFill>
                  <a:schemeClr val="hlink"/>
                </a:solidFill>
                <a:latin typeface="Calibri"/>
                <a:ea typeface="Calibri"/>
                <a:cs typeface="Calibri"/>
                <a:sym typeface="Calibri"/>
                <a:hlinkClick r:id="rId5"/>
              </a:rPr>
              <a:t>https://x.com/burkov/status/1819214183881187828</a:t>
            </a:r>
            <a:r>
              <a:rPr lang="en" sz="900">
                <a:latin typeface="Calibri"/>
                <a:ea typeface="Calibri"/>
                <a:cs typeface="Calibri"/>
                <a:sym typeface="Calibri"/>
              </a:rPr>
              <a:t>  </a:t>
            </a:r>
            <a:endParaRPr sz="900" b="0" i="0" u="none" strike="noStrike" cap="none">
              <a:solidFill>
                <a:srgbClr val="000000"/>
              </a:solidFill>
              <a:latin typeface="Calibri"/>
              <a:ea typeface="Calibri"/>
              <a:cs typeface="Calibri"/>
              <a:sym typeface="Calibri"/>
            </a:endParaRPr>
          </a:p>
        </p:txBody>
      </p:sp>
      <p:sp>
        <p:nvSpPr>
          <p:cNvPr id="229" name="Google Shape;229;p28"/>
          <p:cNvSpPr/>
          <p:nvPr/>
        </p:nvSpPr>
        <p:spPr>
          <a:xfrm>
            <a:off x="5372509" y="2277263"/>
            <a:ext cx="146700" cy="450300"/>
          </a:xfrm>
          <a:prstGeom prst="rect">
            <a:avLst/>
          </a:prstGeom>
          <a:noFill/>
          <a:ln w="28575" cap="flat" cmpd="sng">
            <a:solidFill>
              <a:srgbClr val="FF00FF"/>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0" name="Google Shape;230;p28"/>
          <p:cNvSpPr/>
          <p:nvPr/>
        </p:nvSpPr>
        <p:spPr>
          <a:xfrm>
            <a:off x="5576300" y="2504675"/>
            <a:ext cx="859200" cy="79200"/>
          </a:xfrm>
          <a:prstGeom prst="leftArrow">
            <a:avLst>
              <a:gd name="adj1" fmla="val 50000"/>
              <a:gd name="adj2" fmla="val 50000"/>
            </a:avLst>
          </a:prstGeom>
          <a:solidFill>
            <a:srgbClr val="FF0000"/>
          </a:solidFill>
          <a:ln w="9525"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pic>
        <p:nvPicPr>
          <p:cNvPr id="231" name="Google Shape;231;p28"/>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8594623" y="1098400"/>
            <a:ext cx="549377" cy="384900"/>
          </a:xfrm>
          <a:prstGeom prst="rect">
            <a:avLst/>
          </a:prstGeom>
          <a:noFill/>
          <a:ln>
            <a:noFill/>
          </a:ln>
        </p:spPr>
      </p:pic>
      <p:sp>
        <p:nvSpPr>
          <p:cNvPr id="232" name="Google Shape;232;p28"/>
          <p:cNvSpPr txBox="1"/>
          <p:nvPr/>
        </p:nvSpPr>
        <p:spPr>
          <a:xfrm>
            <a:off x="6360250" y="2798175"/>
            <a:ext cx="2693100" cy="1462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None/>
            </a:pPr>
            <a:r>
              <a:rPr lang="en" sz="1300" b="1">
                <a:solidFill>
                  <a:srgbClr val="FF0000"/>
                </a:solidFill>
                <a:latin typeface="Calibri"/>
                <a:ea typeface="Calibri"/>
                <a:cs typeface="Calibri"/>
                <a:sym typeface="Calibri"/>
              </a:rPr>
              <a:t>Dell</a:t>
            </a:r>
            <a:r>
              <a:rPr lang="en" sz="1300">
                <a:latin typeface="Calibri"/>
                <a:ea typeface="Calibri"/>
                <a:cs typeface="Calibri"/>
                <a:sym typeface="Calibri"/>
              </a:rPr>
              <a:t> Technologies is firing 10%  (12,500 employees). This follows a previous round of 13,000 layoffs. The cuts mainly impact sales and marketing divisions.</a:t>
            </a:r>
            <a:endParaRPr sz="1300">
              <a:latin typeface="Calibri"/>
              <a:ea typeface="Calibri"/>
              <a:cs typeface="Calibri"/>
              <a:sym typeface="Calibri"/>
            </a:endParaRPr>
          </a:p>
          <a:p>
            <a:pPr marL="0" marR="0" lvl="0" indent="0" algn="l" rtl="0">
              <a:lnSpc>
                <a:spcPct val="100000"/>
              </a:lnSpc>
              <a:spcBef>
                <a:spcPts val="0"/>
              </a:spcBef>
              <a:spcAft>
                <a:spcPts val="0"/>
              </a:spcAft>
              <a:buNone/>
            </a:pPr>
            <a:r>
              <a:rPr lang="en" sz="900" u="sng">
                <a:solidFill>
                  <a:schemeClr val="hlink"/>
                </a:solidFill>
                <a:latin typeface="Calibri"/>
                <a:ea typeface="Calibri"/>
                <a:cs typeface="Calibri"/>
                <a:sym typeface="Calibri"/>
                <a:hlinkClick r:id="rId7"/>
              </a:rPr>
              <a:t>https://www.pcmag.com/news/dell-makes-cuts-to-boost-ai-pivot-reportedly-laying-off-12500-employees</a:t>
            </a:r>
            <a:r>
              <a:rPr lang="en" sz="900">
                <a:latin typeface="Calibri"/>
                <a:ea typeface="Calibri"/>
                <a:cs typeface="Calibri"/>
                <a:sym typeface="Calibri"/>
              </a:rPr>
              <a:t> </a:t>
            </a:r>
            <a:endParaRPr sz="900">
              <a:latin typeface="Calibri"/>
              <a:ea typeface="Calibri"/>
              <a:cs typeface="Calibri"/>
              <a:sym typeface="Calibri"/>
            </a:endParaRPr>
          </a:p>
        </p:txBody>
      </p:sp>
      <p:pic>
        <p:nvPicPr>
          <p:cNvPr id="233" name="Google Shape;233;p2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8606318" y="2341563"/>
            <a:ext cx="525988" cy="526001"/>
          </a:xfrm>
          <a:prstGeom prst="rect">
            <a:avLst/>
          </a:prstGeom>
          <a:noFill/>
          <a:ln>
            <a:noFill/>
          </a:ln>
        </p:spPr>
      </p:pic>
      <p:cxnSp>
        <p:nvCxnSpPr>
          <p:cNvPr id="234" name="Google Shape;234;p28"/>
          <p:cNvCxnSpPr/>
          <p:nvPr/>
        </p:nvCxnSpPr>
        <p:spPr>
          <a:xfrm rot="10800000">
            <a:off x="3727388" y="447476"/>
            <a:ext cx="0" cy="30231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9"/>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pic>
        <p:nvPicPr>
          <p:cNvPr id="64" name="Google Shape;64;p15"/>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65" name="Google Shape;65;p15"/>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66" name="Google Shape;66;p15"/>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67" name="Google Shape;67;p15"/>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68" name="Google Shape;68;p15"/>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69" name="Google Shape;69;p15"/>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p:nvPr/>
        </p:nvSpPr>
        <p:spPr>
          <a:xfrm>
            <a:off x="0" y="-110000"/>
            <a:ext cx="4345800" cy="5694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Clr>
                <a:schemeClr val="dk1"/>
              </a:buClr>
              <a:buSzPts val="1100"/>
              <a:buFont typeface="Arial"/>
              <a:buNone/>
            </a:pPr>
            <a:r>
              <a:rPr lang="en" sz="2500" b="1">
                <a:solidFill>
                  <a:schemeClr val="dk1"/>
                </a:solidFill>
                <a:latin typeface="Calibri"/>
                <a:ea typeface="Calibri"/>
                <a:cs typeface="Calibri"/>
                <a:sym typeface="Calibri"/>
              </a:rPr>
              <a:t>Cerebras Waffle-Scale Engine</a:t>
            </a:r>
            <a:endParaRPr sz="2500" b="1">
              <a:latin typeface="Calibri"/>
              <a:ea typeface="Calibri"/>
              <a:cs typeface="Calibri"/>
              <a:sym typeface="Calibri"/>
            </a:endParaRPr>
          </a:p>
        </p:txBody>
      </p:sp>
      <p:sp>
        <p:nvSpPr>
          <p:cNvPr id="75" name="Google Shape;75;p16"/>
          <p:cNvSpPr txBox="1"/>
          <p:nvPr/>
        </p:nvSpPr>
        <p:spPr>
          <a:xfrm>
            <a:off x="84025" y="353542"/>
            <a:ext cx="4261800" cy="1252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18275" tIns="18275" rIns="18275" bIns="18275" anchor="t" anchorCtr="0">
            <a:spAutoFit/>
          </a:bodyPr>
          <a:lstStyle/>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Cerebras</a:t>
            </a:r>
            <a:r>
              <a:rPr lang="en" sz="1300">
                <a:latin typeface="Calibri"/>
                <a:ea typeface="Calibri"/>
                <a:cs typeface="Calibri"/>
                <a:sym typeface="Calibri"/>
              </a:rPr>
              <a:t> </a:t>
            </a:r>
            <a:r>
              <a:rPr lang="en" sz="1300" b="1">
                <a:solidFill>
                  <a:srgbClr val="3C78D8"/>
                </a:solidFill>
                <a:latin typeface="Calibri"/>
                <a:ea typeface="Calibri"/>
                <a:cs typeface="Calibri"/>
                <a:sym typeface="Calibri"/>
              </a:rPr>
              <a:t>WSE (Waffle-Scale Engine) - huge 8.5"x8.5" chip</a:t>
            </a:r>
            <a:endParaRPr sz="1300" b="1">
              <a:solidFill>
                <a:srgbClr val="3C78D8"/>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Company: Cerebras - </a:t>
            </a:r>
            <a:r>
              <a:rPr lang="en" sz="1300" u="sng">
                <a:solidFill>
                  <a:schemeClr val="hlink"/>
                </a:solidFill>
                <a:latin typeface="Calibri"/>
                <a:ea typeface="Calibri"/>
                <a:cs typeface="Calibri"/>
                <a:sym typeface="Calibri"/>
                <a:hlinkClick r:id="rId3"/>
              </a:rPr>
              <a:t>https://cerebras.ai</a:t>
            </a:r>
            <a:r>
              <a:rPr lang="en" sz="13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CS-3 has 900K vs 15K cores in Nvidia H100</a:t>
            </a:r>
            <a:endParaRPr sz="1300">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latin typeface="Calibri"/>
                <a:ea typeface="Calibri"/>
                <a:cs typeface="Calibri"/>
                <a:sym typeface="Calibri"/>
              </a:rPr>
              <a:t>CS-3 has 21,000TB/sec vs  3TB/s memory bandwidth</a:t>
            </a:r>
            <a:endParaRPr sz="1300">
              <a:latin typeface="Calibri"/>
              <a:ea typeface="Calibri"/>
              <a:cs typeface="Calibri"/>
              <a:sym typeface="Calibri"/>
            </a:endParaRPr>
          </a:p>
          <a:p>
            <a:pPr marL="1143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https://cerebras.ai/blog/introducing-cerebras-inference-ai-at-instant-speed</a:t>
            </a:r>
            <a:r>
              <a:rPr lang="en" sz="900">
                <a:latin typeface="Calibri"/>
                <a:ea typeface="Calibri"/>
                <a:cs typeface="Calibri"/>
                <a:sym typeface="Calibri"/>
              </a:rPr>
              <a:t> </a:t>
            </a:r>
            <a:endParaRPr sz="900">
              <a:latin typeface="Calibri"/>
              <a:ea typeface="Calibri"/>
              <a:cs typeface="Calibri"/>
              <a:sym typeface="Calibri"/>
            </a:endParaRPr>
          </a:p>
          <a:p>
            <a:pPr marL="1143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https://www.servethehome.com/cerebras-enters-ai-inference-blows-away-tiny-nvidia-h100-gpus-by-besting-hbm/</a:t>
            </a:r>
            <a:endParaRPr sz="900">
              <a:latin typeface="Calibri"/>
              <a:ea typeface="Calibri"/>
              <a:cs typeface="Calibri"/>
              <a:sym typeface="Calibri"/>
            </a:endParaRPr>
          </a:p>
        </p:txBody>
      </p:sp>
      <p:pic>
        <p:nvPicPr>
          <p:cNvPr id="76" name="Google Shape;76;p1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409325" y="83200"/>
            <a:ext cx="4661376" cy="2622026"/>
          </a:xfrm>
          <a:prstGeom prst="rect">
            <a:avLst/>
          </a:prstGeom>
          <a:noFill/>
          <a:ln w="9525" cap="flat" cmpd="sng">
            <a:solidFill>
              <a:srgbClr val="FF0000"/>
            </a:solidFill>
            <a:prstDash val="solid"/>
            <a:round/>
            <a:headEnd type="none" w="sm" len="sm"/>
            <a:tailEnd type="none" w="sm" len="sm"/>
          </a:ln>
        </p:spPr>
      </p:pic>
      <p:pic>
        <p:nvPicPr>
          <p:cNvPr id="77" name="Google Shape;77;p16"/>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84025" y="1625166"/>
            <a:ext cx="4261801" cy="2177357"/>
          </a:xfrm>
          <a:prstGeom prst="rect">
            <a:avLst/>
          </a:prstGeom>
          <a:noFill/>
          <a:ln w="9525" cap="flat" cmpd="sng">
            <a:solidFill>
              <a:srgbClr val="FF0000"/>
            </a:solidFill>
            <a:prstDash val="solid"/>
            <a:round/>
            <a:headEnd type="none" w="sm" len="sm"/>
            <a:tailEnd type="none" w="sm" len="sm"/>
          </a:ln>
        </p:spPr>
      </p:pic>
      <p:pic>
        <p:nvPicPr>
          <p:cNvPr id="78" name="Google Shape;78;p16"/>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1312225" y="3852120"/>
            <a:ext cx="1893867" cy="1252800"/>
          </a:xfrm>
          <a:prstGeom prst="rect">
            <a:avLst/>
          </a:prstGeom>
          <a:noFill/>
          <a:ln w="9525" cap="flat" cmpd="sng">
            <a:solidFill>
              <a:srgbClr val="FF0000"/>
            </a:solidFill>
            <a:prstDash val="solid"/>
            <a:round/>
            <a:headEnd type="none" w="sm" len="sm"/>
            <a:tailEnd type="none" w="sm" len="sm"/>
          </a:ln>
        </p:spPr>
      </p:pic>
      <p:pic>
        <p:nvPicPr>
          <p:cNvPr id="79" name="Google Shape;79;p1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82393" y="2764350"/>
            <a:ext cx="4119066" cy="23310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7"/>
          <p:cNvSpPr txBox="1"/>
          <p:nvPr/>
        </p:nvSpPr>
        <p:spPr>
          <a:xfrm>
            <a:off x="40327" y="50175"/>
            <a:ext cx="2552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inference.cerebras.ai</a:t>
            </a:r>
            <a:endParaRPr sz="2000" b="1">
              <a:solidFill>
                <a:schemeClr val="dk1"/>
              </a:solidFill>
              <a:latin typeface="Calibri"/>
              <a:ea typeface="Calibri"/>
              <a:cs typeface="Calibri"/>
              <a:sym typeface="Calibri"/>
            </a:endParaRPr>
          </a:p>
        </p:txBody>
      </p:sp>
      <p:sp>
        <p:nvSpPr>
          <p:cNvPr id="85" name="Google Shape;85;p17"/>
          <p:cNvSpPr txBox="1"/>
          <p:nvPr/>
        </p:nvSpPr>
        <p:spPr>
          <a:xfrm>
            <a:off x="1108600" y="1150425"/>
            <a:ext cx="22797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Try Cerebras inference:</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https://inference.cerebras.ai</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Use Llama3.1-70b or 8b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(435 or 1828 tokens/sec)</a:t>
            </a:r>
            <a:endParaRPr sz="1300">
              <a:solidFill>
                <a:schemeClr val="dk1"/>
              </a:solidFill>
              <a:latin typeface="Calibri"/>
              <a:ea typeface="Calibri"/>
              <a:cs typeface="Calibri"/>
              <a:sym typeface="Calibri"/>
            </a:endParaRPr>
          </a:p>
        </p:txBody>
      </p:sp>
      <p:pic>
        <p:nvPicPr>
          <p:cNvPr id="86" name="Google Shape;86;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451375" y="104150"/>
            <a:ext cx="4612601" cy="493997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8"/>
          <p:cNvSpPr txBox="1"/>
          <p:nvPr/>
        </p:nvSpPr>
        <p:spPr>
          <a:xfrm>
            <a:off x="40335" y="50166"/>
            <a:ext cx="306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1</a:t>
            </a:r>
            <a:endParaRPr sz="2000" b="1">
              <a:solidFill>
                <a:schemeClr val="dk1"/>
              </a:solidFill>
              <a:latin typeface="Calibri"/>
              <a:ea typeface="Calibri"/>
              <a:cs typeface="Calibri"/>
              <a:sym typeface="Calibri"/>
            </a:endParaRPr>
          </a:p>
        </p:txBody>
      </p:sp>
      <p:sp>
        <p:nvSpPr>
          <p:cNvPr id="92" name="Google Shape;92;p18"/>
          <p:cNvSpPr txBox="1"/>
          <p:nvPr/>
        </p:nvSpPr>
        <p:spPr>
          <a:xfrm>
            <a:off x="40325" y="425724"/>
            <a:ext cx="4491300" cy="403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Jamba 1.5 is not good</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3"/>
              </a:rPr>
              <a:t>https://www.youtube.com/watch?v=3f3d1Ej5PVc</a:t>
            </a:r>
            <a:r>
              <a:rPr lang="en" sz="1200">
                <a:solidFill>
                  <a:schemeClr val="dk1"/>
                </a:solidFill>
                <a:latin typeface="Calibri"/>
                <a:ea typeface="Calibri"/>
                <a:cs typeface="Calibri"/>
                <a:sym typeface="Calibri"/>
              </a:rPr>
              <a:t> tests Jamba 1.5 large</a:t>
            </a:r>
            <a:endParaRPr sz="1200">
              <a:solidFill>
                <a:schemeClr val="dk1"/>
              </a:solidFill>
              <a:latin typeface="Calibri"/>
              <a:ea typeface="Calibri"/>
              <a:cs typeface="Calibri"/>
              <a:sym typeface="Calibri"/>
            </a:endParaRPr>
          </a:p>
        </p:txBody>
      </p:sp>
      <p:sp>
        <p:nvSpPr>
          <p:cNvPr id="93" name="Google Shape;93;p18"/>
          <p:cNvSpPr txBox="1"/>
          <p:nvPr/>
        </p:nvSpPr>
        <p:spPr>
          <a:xfrm>
            <a:off x="45481" y="913718"/>
            <a:ext cx="4491300" cy="1419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Salesforce</a:t>
            </a:r>
            <a:r>
              <a:rPr lang="en" sz="1300">
                <a:latin typeface="Calibri"/>
                <a:ea typeface="Calibri"/>
                <a:cs typeface="Calibri"/>
                <a:sym typeface="Calibri"/>
              </a:rPr>
              <a:t> has unveiled two AI agents:</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Einstein SDR Agent</a:t>
            </a:r>
            <a:r>
              <a:rPr lang="en" sz="1300">
                <a:latin typeface="Calibri"/>
                <a:ea typeface="Calibri"/>
                <a:cs typeface="Calibri"/>
                <a:sym typeface="Calibri"/>
              </a:rPr>
              <a:t> - talks to inbound prospects (Sales Development Representative)</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b="1">
                <a:solidFill>
                  <a:srgbClr val="FF0000"/>
                </a:solidFill>
                <a:latin typeface="Calibri"/>
                <a:ea typeface="Calibri"/>
                <a:cs typeface="Calibri"/>
                <a:sym typeface="Calibri"/>
              </a:rPr>
              <a:t>Einstein Sales Coach Agent</a:t>
            </a:r>
            <a:r>
              <a:rPr lang="en" sz="1300">
                <a:latin typeface="Calibri"/>
                <a:ea typeface="Calibri"/>
                <a:cs typeface="Calibri"/>
                <a:sym typeface="Calibri"/>
              </a:rPr>
              <a:t> - provides real-time selling guidance to sales teams</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4"/>
              </a:rPr>
              <a:t>https://www.zdnet.com/article/salesforce-unveils-ai-agents-for-sales-teams-heres-how-they-help/</a:t>
            </a:r>
            <a:endParaRPr sz="1300">
              <a:solidFill>
                <a:schemeClr val="dk1"/>
              </a:solidFill>
              <a:latin typeface="Calibri"/>
              <a:ea typeface="Calibri"/>
              <a:cs typeface="Calibri"/>
              <a:sym typeface="Calibri"/>
            </a:endParaRPr>
          </a:p>
        </p:txBody>
      </p:sp>
      <p:sp>
        <p:nvSpPr>
          <p:cNvPr id="94" name="Google Shape;94;p18"/>
          <p:cNvSpPr txBox="1"/>
          <p:nvPr/>
        </p:nvSpPr>
        <p:spPr>
          <a:xfrm>
            <a:off x="45481" y="2394582"/>
            <a:ext cx="44913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Microsoft Phi-3.5</a:t>
            </a:r>
            <a:r>
              <a:rPr lang="en" sz="1300">
                <a:solidFill>
                  <a:schemeClr val="dk1"/>
                </a:solidFill>
                <a:latin typeface="Calibri"/>
                <a:ea typeface="Calibri"/>
                <a:cs typeface="Calibri"/>
                <a:sym typeface="Calibri"/>
              </a:rPr>
              <a:t> - </a:t>
            </a:r>
            <a:r>
              <a:rPr lang="en" sz="1300">
                <a:latin typeface="Calibri"/>
                <a:ea typeface="Calibri"/>
                <a:cs typeface="Calibri"/>
                <a:sym typeface="Calibri"/>
              </a:rPr>
              <a:t>open-source (MIT license) models:</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Phi-3.5-mini-instruct</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Phi-3.5-MoE-instruct</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Phi-3.5-vision-instruct,</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available for developers on Hugging Face, small - but good</a:t>
            </a:r>
            <a:endParaRPr sz="1300">
              <a:solidFill>
                <a:schemeClr val="dk1"/>
              </a:solidFill>
              <a:latin typeface="Calibri"/>
              <a:ea typeface="Calibri"/>
              <a:cs typeface="Calibri"/>
              <a:sym typeface="Calibri"/>
            </a:endParaRPr>
          </a:p>
        </p:txBody>
      </p:sp>
      <p:sp>
        <p:nvSpPr>
          <p:cNvPr id="95" name="Google Shape;95;p18"/>
          <p:cNvSpPr txBox="1"/>
          <p:nvPr/>
        </p:nvSpPr>
        <p:spPr>
          <a:xfrm>
            <a:off x="4587731" y="578118"/>
            <a:ext cx="4491300" cy="181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pgvectorscale</a:t>
            </a:r>
            <a:r>
              <a:rPr lang="en" sz="1300">
                <a:latin typeface="Calibri"/>
                <a:ea typeface="Calibri"/>
                <a:cs typeface="Calibri"/>
                <a:sym typeface="Calibri"/>
              </a:rPr>
              <a:t> - an extension for PostreSQL database</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written in Rust</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high performance embedding search</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cost-efficient storage for AI applications.</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5"/>
              </a:rPr>
              <a:t>https://github.com/timescale/pgvectorscale</a:t>
            </a:r>
            <a:r>
              <a:rPr lang="en" sz="1300">
                <a:latin typeface="Calibri"/>
                <a:ea typeface="Calibri"/>
                <a:cs typeface="Calibri"/>
                <a:sym typeface="Calibri"/>
              </a:rPr>
              <a:t> </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achieves 28x lower p95 latency and 16x higher query throughput compared to Pinecone's storage optimized (s1) index for approximate nearest neighbor queries at 99% recall, all at 75% less cost when self-hosted on AWS EC2.</a:t>
            </a:r>
            <a:endParaRPr sz="1300">
              <a:latin typeface="Calibri"/>
              <a:ea typeface="Calibri"/>
              <a:cs typeface="Calibri"/>
              <a:sym typeface="Calibri"/>
            </a:endParaRPr>
          </a:p>
        </p:txBody>
      </p:sp>
      <p:pic>
        <p:nvPicPr>
          <p:cNvPr id="96" name="Google Shape;96;p1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889027" y="-3"/>
            <a:ext cx="2189996" cy="514775"/>
          </a:xfrm>
          <a:prstGeom prst="rect">
            <a:avLst/>
          </a:prstGeom>
          <a:noFill/>
          <a:ln>
            <a:noFill/>
          </a:ln>
        </p:spPr>
      </p:pic>
      <p:sp>
        <p:nvSpPr>
          <p:cNvPr id="97" name="Google Shape;97;p18"/>
          <p:cNvSpPr txBox="1"/>
          <p:nvPr/>
        </p:nvSpPr>
        <p:spPr>
          <a:xfrm>
            <a:off x="7102125" y="3123975"/>
            <a:ext cx="1977000" cy="92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Anthropic</a:t>
            </a:r>
            <a:r>
              <a:rPr lang="en" sz="1300">
                <a:latin typeface="Calibri"/>
                <a:ea typeface="Calibri"/>
                <a:cs typeface="Calibri"/>
                <a:sym typeface="Calibri"/>
              </a:rPr>
              <a:t> added support for LaTeX rendering in Claude Web interface. - </a:t>
            </a:r>
            <a:r>
              <a:rPr lang="en" sz="1000" u="sng">
                <a:solidFill>
                  <a:schemeClr val="hlink"/>
                </a:solidFill>
                <a:latin typeface="Calibri"/>
                <a:ea typeface="Calibri"/>
                <a:cs typeface="Calibri"/>
                <a:sym typeface="Calibri"/>
                <a:hlinkClick r:id="rId7"/>
              </a:rPr>
              <a:t>https://x.com/AnthropicAI/status/1826667671364272301</a:t>
            </a:r>
            <a:endParaRPr sz="1300">
              <a:latin typeface="Calibri"/>
              <a:ea typeface="Calibri"/>
              <a:cs typeface="Calibri"/>
              <a:sym typeface="Calibri"/>
            </a:endParaRPr>
          </a:p>
        </p:txBody>
      </p:sp>
      <p:pic>
        <p:nvPicPr>
          <p:cNvPr id="98" name="Google Shape;98;p18"/>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33375" y="2460676"/>
            <a:ext cx="2372151" cy="2623725"/>
          </a:xfrm>
          <a:prstGeom prst="rect">
            <a:avLst/>
          </a:prstGeom>
          <a:noFill/>
          <a:ln w="9525" cap="flat" cmpd="sng">
            <a:solidFill>
              <a:srgbClr val="FF0000"/>
            </a:solidFill>
            <a:prstDash val="solid"/>
            <a:round/>
            <a:headEnd type="none" w="sm" len="sm"/>
            <a:tailEnd type="none" w="sm" len="sm"/>
          </a:ln>
        </p:spPr>
      </p:pic>
      <p:sp>
        <p:nvSpPr>
          <p:cNvPr id="99" name="Google Shape;99;p18"/>
          <p:cNvSpPr txBox="1"/>
          <p:nvPr/>
        </p:nvSpPr>
        <p:spPr>
          <a:xfrm>
            <a:off x="40331" y="3510588"/>
            <a:ext cx="44913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- 3 new experimental models at AI Studio</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b="1">
                <a:solidFill>
                  <a:srgbClr val="3C78D8"/>
                </a:solidFill>
                <a:latin typeface="Calibri"/>
                <a:ea typeface="Calibri"/>
                <a:cs typeface="Calibri"/>
                <a:sym typeface="Calibri"/>
              </a:rPr>
              <a:t>Gemini 1.5 Flash-8B</a:t>
            </a:r>
            <a:r>
              <a:rPr lang="en" sz="1300">
                <a:solidFill>
                  <a:schemeClr val="dk1"/>
                </a:solidFill>
                <a:latin typeface="Calibri"/>
                <a:ea typeface="Calibri"/>
                <a:cs typeface="Calibri"/>
                <a:sym typeface="Calibri"/>
              </a:rPr>
              <a:t> - </a:t>
            </a:r>
            <a:r>
              <a:rPr lang="en" sz="1300">
                <a:latin typeface="Calibri"/>
                <a:ea typeface="Calibri"/>
                <a:cs typeface="Calibri"/>
                <a:sym typeface="Calibri"/>
              </a:rPr>
              <a:t>new smaller model</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b="1">
                <a:solidFill>
                  <a:srgbClr val="3C78D8"/>
                </a:solidFill>
                <a:latin typeface="Calibri"/>
                <a:ea typeface="Calibri"/>
                <a:cs typeface="Calibri"/>
                <a:sym typeface="Calibri"/>
              </a:rPr>
              <a:t>Gemini 1.5 Pro </a:t>
            </a:r>
            <a:r>
              <a:rPr lang="en" sz="1300">
                <a:latin typeface="Calibri"/>
                <a:ea typeface="Calibri"/>
                <a:cs typeface="Calibri"/>
                <a:sym typeface="Calibri"/>
              </a:rPr>
              <a:t>- better at coding &amp; complex prompts</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b="1">
                <a:solidFill>
                  <a:srgbClr val="3C78D8"/>
                </a:solidFill>
                <a:latin typeface="Calibri"/>
                <a:ea typeface="Calibri"/>
                <a:cs typeface="Calibri"/>
                <a:sym typeface="Calibri"/>
              </a:rPr>
              <a:t>Gemini 1.5 Flash</a:t>
            </a:r>
            <a:r>
              <a:rPr lang="en" sz="1300">
                <a:solidFill>
                  <a:schemeClr val="dk1"/>
                </a:solidFill>
                <a:latin typeface="Calibri"/>
                <a:ea typeface="Calibri"/>
                <a:cs typeface="Calibri"/>
                <a:sym typeface="Calibri"/>
              </a:rPr>
              <a:t> - </a:t>
            </a:r>
            <a:r>
              <a:rPr lang="en" sz="1300">
                <a:latin typeface="Calibri"/>
                <a:ea typeface="Calibri"/>
                <a:cs typeface="Calibri"/>
                <a:sym typeface="Calibri"/>
              </a:rPr>
              <a:t>significantly improved </a:t>
            </a:r>
            <a:br>
              <a:rPr lang="en" sz="1300">
                <a:latin typeface="Calibri"/>
                <a:ea typeface="Calibri"/>
                <a:cs typeface="Calibri"/>
                <a:sym typeface="Calibri"/>
              </a:rPr>
            </a:br>
            <a:r>
              <a:rPr lang="en" sz="1300" u="sng">
                <a:solidFill>
                  <a:schemeClr val="hlink"/>
                </a:solidFill>
                <a:latin typeface="Calibri"/>
                <a:ea typeface="Calibri"/>
                <a:cs typeface="Calibri"/>
                <a:sym typeface="Calibri"/>
                <a:hlinkClick r:id="rId9"/>
              </a:rPr>
              <a:t>https://aistudio.google.com</a:t>
            </a:r>
            <a:r>
              <a:rPr lang="en" sz="1300">
                <a:latin typeface="Calibri"/>
                <a:ea typeface="Calibri"/>
                <a:cs typeface="Calibri"/>
                <a:sym typeface="Calibri"/>
              </a:rPr>
              <a:t> </a:t>
            </a:r>
            <a:endParaRPr sz="1300">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9"/>
          <p:cNvSpPr txBox="1"/>
          <p:nvPr/>
        </p:nvSpPr>
        <p:spPr>
          <a:xfrm>
            <a:off x="40335" y="50166"/>
            <a:ext cx="30675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2</a:t>
            </a:r>
            <a:endParaRPr sz="2000" b="1">
              <a:solidFill>
                <a:schemeClr val="dk1"/>
              </a:solidFill>
              <a:latin typeface="Calibri"/>
              <a:ea typeface="Calibri"/>
              <a:cs typeface="Calibri"/>
              <a:sym typeface="Calibri"/>
            </a:endParaRPr>
          </a:p>
        </p:txBody>
      </p:sp>
      <p:sp>
        <p:nvSpPr>
          <p:cNvPr id="105" name="Google Shape;105;p19"/>
          <p:cNvSpPr txBox="1"/>
          <p:nvPr/>
        </p:nvSpPr>
        <p:spPr>
          <a:xfrm>
            <a:off x="40325" y="425724"/>
            <a:ext cx="4491300" cy="261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Automating Thought of Search (ToS)</a:t>
            </a:r>
            <a:r>
              <a:rPr lang="en" sz="1300">
                <a:latin typeface="Calibri"/>
                <a:ea typeface="Calibri"/>
                <a:cs typeface="Calibri"/>
                <a:sym typeface="Calibri"/>
              </a:rPr>
              <a:t> - from </a:t>
            </a:r>
            <a:r>
              <a:rPr lang="en" sz="1300">
                <a:solidFill>
                  <a:schemeClr val="dk1"/>
                </a:solidFill>
                <a:latin typeface="Calibri"/>
                <a:ea typeface="Calibri"/>
                <a:cs typeface="Calibri"/>
                <a:sym typeface="Calibri"/>
              </a:rPr>
              <a:t>Cornell University &amp; IBM Research - </a:t>
            </a:r>
            <a:r>
              <a:rPr lang="en" sz="1300" u="sng">
                <a:solidFill>
                  <a:schemeClr val="hlink"/>
                </a:solidFill>
                <a:latin typeface="Calibri"/>
                <a:ea typeface="Calibri"/>
                <a:cs typeface="Calibri"/>
                <a:sym typeface="Calibri"/>
                <a:hlinkClick r:id="rId3"/>
              </a:rPr>
              <a:t>https://arxiv.org/pdf/2408.11326</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"we automate ToS (AutoToS), completely taking the human out of the loop of solving planning problems.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b="1">
                <a:solidFill>
                  <a:srgbClr val="FF0000"/>
                </a:solidFill>
                <a:latin typeface="Calibri"/>
                <a:ea typeface="Calibri"/>
                <a:cs typeface="Calibri"/>
                <a:sym typeface="Calibri"/>
              </a:rPr>
              <a:t>AutoToS</a:t>
            </a:r>
            <a:r>
              <a:rPr lang="en" sz="1300">
                <a:solidFill>
                  <a:schemeClr val="dk1"/>
                </a:solidFill>
                <a:latin typeface="Calibri"/>
                <a:ea typeface="Calibri"/>
                <a:cs typeface="Calibri"/>
                <a:sym typeface="Calibri"/>
              </a:rPr>
              <a:t> guides the language model step by step towards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the generation of sound and complete search components,</a:t>
            </a:r>
            <a:endParaRPr sz="13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300">
                <a:solidFill>
                  <a:schemeClr val="dk1"/>
                </a:solidFill>
                <a:latin typeface="Calibri"/>
                <a:ea typeface="Calibri"/>
                <a:cs typeface="Calibri"/>
                <a:sym typeface="Calibri"/>
              </a:rPr>
              <a:t>through feedback from both generic and domain specific unit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tests. </a:t>
            </a:r>
            <a:r>
              <a:rPr lang="en" sz="1300" b="1">
                <a:solidFill>
                  <a:srgbClr val="FF0000"/>
                </a:solidFill>
                <a:latin typeface="Calibri"/>
                <a:ea typeface="Calibri"/>
                <a:cs typeface="Calibri"/>
                <a:sym typeface="Calibri"/>
              </a:rPr>
              <a:t>We achieve 100% accuracy, with minimal feedback iterations, using LLMs of various sizes on all evaluated domains.</a:t>
            </a:r>
            <a:br>
              <a:rPr lang="en" sz="13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Step 1: Initial prompt</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Step 2: Goal function check</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Step 3: Successor function soundness check</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Step 4: Successor function completeness check</a:t>
            </a:r>
            <a:endParaRPr sz="1300" b="1">
              <a:solidFill>
                <a:srgbClr val="FF0000"/>
              </a:solidFill>
              <a:latin typeface="Calibri"/>
              <a:ea typeface="Calibri"/>
              <a:cs typeface="Calibri"/>
              <a:sym typeface="Calibri"/>
            </a:endParaRPr>
          </a:p>
        </p:txBody>
      </p:sp>
      <p:sp>
        <p:nvSpPr>
          <p:cNvPr id="106" name="Google Shape;106;p19"/>
          <p:cNvSpPr txBox="1"/>
          <p:nvPr/>
        </p:nvSpPr>
        <p:spPr>
          <a:xfrm>
            <a:off x="40325" y="3102370"/>
            <a:ext cx="44913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Advanced RAG Techniques: </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 Community-Driven Knowledge Hub</a:t>
            </a:r>
            <a:endParaRPr sz="1300">
              <a:solidFill>
                <a:schemeClr val="dk1"/>
              </a:solidFill>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https://github.com/NirDiamant/RAG_Techniques</a:t>
            </a:r>
            <a:r>
              <a:rPr lang="en" sz="900">
                <a:latin typeface="Calibri"/>
                <a:ea typeface="Calibri"/>
                <a:cs typeface="Calibri"/>
                <a:sym typeface="Calibri"/>
              </a:rPr>
              <a:t> </a:t>
            </a:r>
            <a:endParaRPr sz="900">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5"/>
              </a:rPr>
              <a:t>https://github.com/NirDiamant/RAG_Techniques/tree/main/all_rag_techniques</a:t>
            </a:r>
            <a:r>
              <a:rPr lang="en" sz="900">
                <a:latin typeface="Calibri"/>
                <a:ea typeface="Calibri"/>
                <a:cs typeface="Calibri"/>
                <a:sym typeface="Calibri"/>
              </a:rPr>
              <a:t>  </a:t>
            </a:r>
            <a:endParaRPr sz="900">
              <a:latin typeface="Calibri"/>
              <a:ea typeface="Calibri"/>
              <a:cs typeface="Calibri"/>
              <a:sym typeface="Calibri"/>
            </a:endParaRPr>
          </a:p>
        </p:txBody>
      </p:sp>
      <p:sp>
        <p:nvSpPr>
          <p:cNvPr id="107" name="Google Shape;107;p19"/>
          <p:cNvSpPr txBox="1"/>
          <p:nvPr/>
        </p:nvSpPr>
        <p:spPr>
          <a:xfrm>
            <a:off x="4604250" y="67932"/>
            <a:ext cx="4491300" cy="192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Anthropic Artifacts</a:t>
            </a:r>
            <a:r>
              <a:rPr lang="en" sz="1300">
                <a:latin typeface="Calibri"/>
                <a:ea typeface="Calibri"/>
                <a:cs typeface="Calibri"/>
                <a:sym typeface="Calibri"/>
              </a:rPr>
              <a:t> are now generally available.</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Artifacts are content made with Claude which appear in a sub-window alongside with a Claude chat. They may be:</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code snippets, text documents, graphics, diagrams, website designs, dashboards, interactive prototypes, etc.</a:t>
            </a:r>
            <a:endParaRPr sz="1300">
              <a:latin typeface="Calibri"/>
              <a:ea typeface="Calibri"/>
              <a:cs typeface="Calibri"/>
              <a:sym typeface="Calibri"/>
            </a:endParaRPr>
          </a:p>
          <a:p>
            <a:pPr marL="0" lvl="0" indent="0" algn="l" rtl="0">
              <a:spcBef>
                <a:spcPts val="0"/>
              </a:spcBef>
              <a:spcAft>
                <a:spcPts val="0"/>
              </a:spcAft>
              <a:buNone/>
            </a:pP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Example:</a:t>
            </a:r>
            <a:br>
              <a:rPr lang="en" sz="1300">
                <a:latin typeface="Calibri"/>
                <a:ea typeface="Calibri"/>
                <a:cs typeface="Calibri"/>
                <a:sym typeface="Calibri"/>
              </a:rPr>
            </a:br>
            <a:r>
              <a:rPr lang="en" sz="1000" u="sng">
                <a:solidFill>
                  <a:schemeClr val="hlink"/>
                </a:solidFill>
                <a:latin typeface="Calibri"/>
                <a:ea typeface="Calibri"/>
                <a:cs typeface="Calibri"/>
                <a:sym typeface="Calibri"/>
                <a:hlinkClick r:id="rId6"/>
              </a:rPr>
              <a:t>https://claude.site/artifacts/61e95bd8-906b-48f7-b905-60161630aae2</a:t>
            </a:r>
            <a:r>
              <a:rPr lang="en" sz="1000">
                <a:latin typeface="Calibri"/>
                <a:ea typeface="Calibri"/>
                <a:cs typeface="Calibri"/>
                <a:sym typeface="Calibri"/>
              </a:rPr>
              <a:t>  </a:t>
            </a:r>
            <a:endParaRPr sz="10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I can re-mix it into my Claude account:</a:t>
            </a:r>
            <a:br>
              <a:rPr lang="en" sz="1300">
                <a:latin typeface="Calibri"/>
                <a:ea typeface="Calibri"/>
                <a:cs typeface="Calibri"/>
                <a:sym typeface="Calibri"/>
              </a:rPr>
            </a:br>
            <a:r>
              <a:rPr lang="en" sz="1000" u="sng">
                <a:solidFill>
                  <a:schemeClr val="hlink"/>
                </a:solidFill>
                <a:latin typeface="Calibri"/>
                <a:ea typeface="Calibri"/>
                <a:cs typeface="Calibri"/>
                <a:sym typeface="Calibri"/>
                <a:hlinkClick r:id="rId7"/>
              </a:rPr>
              <a:t>https://claude.ai/chat/5ccd3c69-d2df-4b69-bdee-78c92190354e</a:t>
            </a:r>
            <a:r>
              <a:rPr lang="en" sz="1000">
                <a:latin typeface="Calibri"/>
                <a:ea typeface="Calibri"/>
                <a:cs typeface="Calibri"/>
                <a:sym typeface="Calibri"/>
              </a:rPr>
              <a:t> </a:t>
            </a:r>
            <a:endParaRPr sz="1000">
              <a:latin typeface="Calibri"/>
              <a:ea typeface="Calibri"/>
              <a:cs typeface="Calibri"/>
              <a:sym typeface="Calibri"/>
            </a:endParaRPr>
          </a:p>
        </p:txBody>
      </p:sp>
      <p:pic>
        <p:nvPicPr>
          <p:cNvPr id="108" name="Google Shape;108;p19"/>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04250" y="2081662"/>
            <a:ext cx="4491300" cy="2986883"/>
          </a:xfrm>
          <a:prstGeom prst="rect">
            <a:avLst/>
          </a:prstGeom>
          <a:noFill/>
          <a:ln w="9525" cap="flat" cmpd="sng">
            <a:solidFill>
              <a:srgbClr val="FF0000"/>
            </a:solidFill>
            <a:prstDash val="solid"/>
            <a:round/>
            <a:headEnd type="none" w="sm" len="sm"/>
            <a:tailEnd type="none" w="sm" len="sm"/>
          </a:ln>
        </p:spPr>
      </p:pic>
      <p:sp>
        <p:nvSpPr>
          <p:cNvPr id="109" name="Google Shape;109;p19"/>
          <p:cNvSpPr txBox="1"/>
          <p:nvPr/>
        </p:nvSpPr>
        <p:spPr>
          <a:xfrm>
            <a:off x="40325" y="3853491"/>
            <a:ext cx="44913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Anthropic System Prompts</a:t>
            </a:r>
            <a:r>
              <a:rPr lang="en" sz="1300">
                <a:latin typeface="Calibri"/>
                <a:ea typeface="Calibri"/>
                <a:cs typeface="Calibri"/>
                <a:sym typeface="Calibri"/>
              </a:rPr>
              <a:t>:</a:t>
            </a:r>
            <a:endParaRPr sz="1300">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9"/>
              </a:rPr>
              <a:t>https://docs.anthropic.com/en/release-notes/system-prompts</a:t>
            </a:r>
            <a:endParaRPr sz="1300" b="1">
              <a:solidFill>
                <a:srgbClr val="FF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0"/>
          <p:cNvSpPr txBox="1"/>
          <p:nvPr/>
        </p:nvSpPr>
        <p:spPr>
          <a:xfrm>
            <a:off x="40331" y="50175"/>
            <a:ext cx="1090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3</a:t>
            </a:r>
            <a:endParaRPr sz="2000" b="1">
              <a:solidFill>
                <a:schemeClr val="dk1"/>
              </a:solidFill>
              <a:latin typeface="Calibri"/>
              <a:ea typeface="Calibri"/>
              <a:cs typeface="Calibri"/>
              <a:sym typeface="Calibri"/>
            </a:endParaRPr>
          </a:p>
        </p:txBody>
      </p:sp>
      <p:sp>
        <p:nvSpPr>
          <p:cNvPr id="115" name="Google Shape;115;p20"/>
          <p:cNvSpPr txBox="1"/>
          <p:nvPr/>
        </p:nvSpPr>
        <p:spPr>
          <a:xfrm>
            <a:off x="51291" y="1361852"/>
            <a:ext cx="4491300" cy="37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 ChatGPT transforms equations to python functions</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3"/>
              </a:rPr>
              <a:t>https://twitter.com/AlphaSignalAI/status/1713243769762349448</a:t>
            </a:r>
            <a:endParaRPr sz="1000">
              <a:solidFill>
                <a:schemeClr val="dk1"/>
              </a:solidFill>
              <a:latin typeface="Calibri"/>
              <a:ea typeface="Calibri"/>
              <a:cs typeface="Calibri"/>
              <a:sym typeface="Calibri"/>
            </a:endParaRPr>
          </a:p>
        </p:txBody>
      </p:sp>
      <p:sp>
        <p:nvSpPr>
          <p:cNvPr id="116" name="Google Shape;116;p20"/>
          <p:cNvSpPr txBox="1"/>
          <p:nvPr/>
        </p:nvSpPr>
        <p:spPr>
          <a:xfrm>
            <a:off x="40331" y="386388"/>
            <a:ext cx="4491300" cy="92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Speculative RAG</a:t>
            </a:r>
            <a:r>
              <a:rPr lang="en" sz="1300">
                <a:latin typeface="Calibri"/>
                <a:ea typeface="Calibri"/>
                <a:cs typeface="Calibri"/>
                <a:sym typeface="Calibri"/>
              </a:rPr>
              <a:t>: uses </a:t>
            </a:r>
            <a:r>
              <a:rPr lang="en" sz="1300" b="1">
                <a:solidFill>
                  <a:srgbClr val="FF0000"/>
                </a:solidFill>
                <a:latin typeface="Calibri"/>
                <a:ea typeface="Calibri"/>
                <a:cs typeface="Calibri"/>
                <a:sym typeface="Calibri"/>
              </a:rPr>
              <a:t>Speculative Decoding: </a:t>
            </a:r>
            <a:r>
              <a:rPr lang="en" sz="1300">
                <a:latin typeface="Calibri"/>
                <a:ea typeface="Calibri"/>
                <a:cs typeface="Calibri"/>
                <a:sym typeface="Calibri"/>
              </a:rPr>
              <a:t>a smaller LM generates draft texts, then a larger LM used to verify and select the best draft. Result - better accuracy and faster speed. </a:t>
            </a:r>
            <a:endParaRPr sz="1300">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4"/>
              </a:rPr>
              <a:t>https://research.google/blog/speculative-rag-enhancing-retrieval-augmented-generation-through-drafting/</a:t>
            </a:r>
            <a:endParaRPr sz="1000">
              <a:latin typeface="Calibri"/>
              <a:ea typeface="Calibri"/>
              <a:cs typeface="Calibri"/>
              <a:sym typeface="Calibri"/>
            </a:endParaRPr>
          </a:p>
        </p:txBody>
      </p:sp>
      <p:sp>
        <p:nvSpPr>
          <p:cNvPr id="117" name="Google Shape;117;p20"/>
          <p:cNvSpPr txBox="1"/>
          <p:nvPr/>
        </p:nvSpPr>
        <p:spPr>
          <a:xfrm>
            <a:off x="51291" y="2195491"/>
            <a:ext cx="4491300" cy="132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a:t>
            </a:r>
            <a:r>
              <a:rPr lang="en" sz="1300">
                <a:solidFill>
                  <a:schemeClr val="dk1"/>
                </a:solidFill>
                <a:latin typeface="Calibri"/>
                <a:ea typeface="Calibri"/>
                <a:cs typeface="Calibri"/>
                <a:sym typeface="Calibri"/>
              </a:rPr>
              <a:t> is in talks to </a:t>
            </a:r>
            <a:r>
              <a:rPr lang="en" sz="1300" b="1">
                <a:solidFill>
                  <a:srgbClr val="FF0000"/>
                </a:solidFill>
                <a:latin typeface="Calibri"/>
                <a:ea typeface="Calibri"/>
                <a:cs typeface="Calibri"/>
                <a:sym typeface="Calibri"/>
              </a:rPr>
              <a:t>raise a massive amount of money</a:t>
            </a:r>
            <a:r>
              <a:rPr lang="en" sz="1300">
                <a:solidFill>
                  <a:schemeClr val="dk1"/>
                </a:solidFill>
                <a:latin typeface="Calibri"/>
                <a:ea typeface="Calibri"/>
                <a:cs typeface="Calibri"/>
                <a:sym typeface="Calibri"/>
              </a:rPr>
              <a:t>, potentially valuing the company at over </a:t>
            </a:r>
            <a:r>
              <a:rPr lang="en" sz="1300" b="1">
                <a:solidFill>
                  <a:srgbClr val="FF0000"/>
                </a:solidFill>
                <a:latin typeface="Calibri"/>
                <a:ea typeface="Calibri"/>
                <a:cs typeface="Calibri"/>
                <a:sym typeface="Calibri"/>
              </a:rPr>
              <a:t>$100 Bln</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Thrive Capital </a:t>
            </a:r>
            <a:r>
              <a:rPr lang="en" sz="1300">
                <a:solidFill>
                  <a:schemeClr val="dk1"/>
                </a:solidFill>
                <a:latin typeface="Calibri"/>
                <a:ea typeface="Calibri"/>
                <a:cs typeface="Calibri"/>
                <a:sym typeface="Calibri"/>
              </a:rPr>
              <a:t>is rumored to be leading the charge with a cool </a:t>
            </a:r>
            <a:r>
              <a:rPr lang="en" sz="1300" b="1">
                <a:solidFill>
                  <a:srgbClr val="FF0000"/>
                </a:solidFill>
                <a:latin typeface="Calibri"/>
                <a:ea typeface="Calibri"/>
                <a:cs typeface="Calibri"/>
                <a:sym typeface="Calibri"/>
              </a:rPr>
              <a:t>$1 Bln</a:t>
            </a:r>
            <a:r>
              <a:rPr lang="en" sz="1300">
                <a:solidFill>
                  <a:schemeClr val="dk1"/>
                </a:solidFill>
                <a:latin typeface="Calibri"/>
                <a:ea typeface="Calibri"/>
                <a:cs typeface="Calibri"/>
                <a:sym typeface="Calibri"/>
              </a:rPr>
              <a:t> investment, and Microsoft, already an OpenAI backer, is likely to join in.</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5"/>
              </a:rPr>
              <a:t>https://www.investing.com/news/economy-news/openai-in-talks-to-secure-new-funding-at-100b-valuation-3591817</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18" name="Google Shape;118;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965950" y="122675"/>
            <a:ext cx="3564825" cy="3535121"/>
          </a:xfrm>
          <a:prstGeom prst="rect">
            <a:avLst/>
          </a:prstGeom>
          <a:noFill/>
          <a:ln>
            <a:noFill/>
          </a:ln>
        </p:spPr>
      </p:pic>
      <p:sp>
        <p:nvSpPr>
          <p:cNvPr id="119" name="Google Shape;119;p20"/>
          <p:cNvSpPr txBox="1"/>
          <p:nvPr/>
        </p:nvSpPr>
        <p:spPr>
          <a:xfrm>
            <a:off x="51291" y="3567099"/>
            <a:ext cx="4491300" cy="152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 - Orion &amp; Strawberry.</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Orion will use high-quality synthetic data generated by Strawberry.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Using </a:t>
            </a:r>
            <a:r>
              <a:rPr lang="en" sz="1300" b="1">
                <a:solidFill>
                  <a:srgbClr val="FF0000"/>
                </a:solidFill>
                <a:latin typeface="Calibri"/>
                <a:ea typeface="Calibri"/>
                <a:cs typeface="Calibri"/>
                <a:sym typeface="Calibri"/>
              </a:rPr>
              <a:t>Star (Self-Taught Reasoner) technique from Stanford University</a:t>
            </a:r>
            <a:r>
              <a:rPr lang="en" sz="1300">
                <a:solidFill>
                  <a:schemeClr val="dk1"/>
                </a:solidFill>
                <a:latin typeface="Calibri"/>
                <a:ea typeface="Calibri"/>
                <a:cs typeface="Calibri"/>
                <a:sym typeface="Calibri"/>
              </a:rPr>
              <a:t>: generate explanations, then select and tune. Result - proactively self-improving model, better reasoning, less "hallucinations", better interaction and problem solving.</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7"/>
              </a:rPr>
              <a:t>https://medium.com/@cognidownunder/openais-strawberry-and-orion-the-next-leap-in-ai-evolution-eba8d661e0a9</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20" name="Google Shape;120;p20"/>
          <p:cNvSpPr txBox="1"/>
          <p:nvPr/>
        </p:nvSpPr>
        <p:spPr>
          <a:xfrm>
            <a:off x="51300" y="1786475"/>
            <a:ext cx="4491300" cy="35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OpenAI ChatGPT hits 200 million weekly users</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8"/>
              </a:rPr>
              <a:t>https://www.theverge.com/2024/8/29/24231685/openai-chatgpt-200-million-weekly-users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121" name="Google Shape;121;p20"/>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857500" y="3805602"/>
            <a:ext cx="1268410" cy="1296100"/>
          </a:xfrm>
          <a:prstGeom prst="rect">
            <a:avLst/>
          </a:prstGeom>
          <a:noFill/>
          <a:ln>
            <a:noFill/>
          </a:ln>
        </p:spPr>
      </p:pic>
      <p:pic>
        <p:nvPicPr>
          <p:cNvPr id="122" name="Google Shape;122;p20"/>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6194111" y="3822343"/>
            <a:ext cx="1268415" cy="126258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p:nvPr/>
        </p:nvSpPr>
        <p:spPr>
          <a:xfrm>
            <a:off x="40331" y="50175"/>
            <a:ext cx="1090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Misc 4</a:t>
            </a:r>
            <a:endParaRPr sz="2000" b="1">
              <a:solidFill>
                <a:schemeClr val="dk1"/>
              </a:solidFill>
              <a:latin typeface="Calibri"/>
              <a:ea typeface="Calibri"/>
              <a:cs typeface="Calibri"/>
              <a:sym typeface="Calibri"/>
            </a:endParaRPr>
          </a:p>
        </p:txBody>
      </p:sp>
      <p:sp>
        <p:nvSpPr>
          <p:cNvPr id="128" name="Google Shape;128;p21"/>
          <p:cNvSpPr txBox="1"/>
          <p:nvPr/>
        </p:nvSpPr>
        <p:spPr>
          <a:xfrm>
            <a:off x="40331" y="386388"/>
            <a:ext cx="4491300" cy="109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GameNGen simulates DOOM</a:t>
            </a:r>
            <a:endParaRPr sz="1300" b="1">
              <a:solidFill>
                <a:srgbClr val="FF0000"/>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AI system simulates the classic game DOOM in real-time</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running at over 20 frames on a single TPU chip</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each frame predicted by a diffusion model</a:t>
            </a:r>
            <a:endParaRPr sz="1300">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3"/>
              </a:rPr>
              <a:t>https://gamengen.github.io</a:t>
            </a:r>
            <a:r>
              <a:rPr lang="en" sz="900">
                <a:latin typeface="Calibri"/>
                <a:ea typeface="Calibri"/>
                <a:cs typeface="Calibri"/>
                <a:sym typeface="Calibri"/>
              </a:rPr>
              <a:t> </a:t>
            </a:r>
            <a:endParaRPr sz="900">
              <a:latin typeface="Calibri"/>
              <a:ea typeface="Calibri"/>
              <a:cs typeface="Calibri"/>
              <a:sym typeface="Calibri"/>
            </a:endParaRPr>
          </a:p>
          <a:p>
            <a:pPr marL="228600" lvl="0" indent="-114300" algn="l" rtl="0">
              <a:spcBef>
                <a:spcPts val="0"/>
              </a:spcBef>
              <a:spcAft>
                <a:spcPts val="0"/>
              </a:spcAft>
              <a:buSzPts val="900"/>
              <a:buFont typeface="Calibri"/>
              <a:buChar char="●"/>
            </a:pPr>
            <a:r>
              <a:rPr lang="en" sz="900" u="sng">
                <a:solidFill>
                  <a:schemeClr val="hlink"/>
                </a:solidFill>
                <a:latin typeface="Calibri"/>
                <a:ea typeface="Calibri"/>
                <a:cs typeface="Calibri"/>
                <a:sym typeface="Calibri"/>
                <a:hlinkClick r:id="rId4"/>
              </a:rPr>
              <a:t>https://www.youtube.com/watch?v=SBdDt4BUIW0</a:t>
            </a:r>
            <a:r>
              <a:rPr lang="en" sz="900">
                <a:latin typeface="Calibri"/>
                <a:ea typeface="Calibri"/>
                <a:cs typeface="Calibri"/>
                <a:sym typeface="Calibri"/>
              </a:rPr>
              <a:t> </a:t>
            </a:r>
            <a:endParaRPr sz="900">
              <a:latin typeface="Calibri"/>
              <a:ea typeface="Calibri"/>
              <a:cs typeface="Calibri"/>
              <a:sym typeface="Calibri"/>
            </a:endParaRPr>
          </a:p>
        </p:txBody>
      </p:sp>
      <p:sp>
        <p:nvSpPr>
          <p:cNvPr id="129" name="Google Shape;129;p21"/>
          <p:cNvSpPr txBox="1"/>
          <p:nvPr/>
        </p:nvSpPr>
        <p:spPr>
          <a:xfrm>
            <a:off x="49827" y="3727021"/>
            <a:ext cx="4491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Nvidia "Eagle"</a:t>
            </a:r>
            <a:r>
              <a:rPr lang="en" sz="1200">
                <a:solidFill>
                  <a:schemeClr val="dk1"/>
                </a:solidFill>
                <a:latin typeface="Calibri"/>
                <a:ea typeface="Calibri"/>
                <a:cs typeface="Calibri"/>
                <a:sym typeface="Calibri"/>
              </a:rPr>
              <a:t> - AI models that can process ultra-high-resolution images up to 1024x1024 pixels, tasks like visual question answering and document comprehension. - </a:t>
            </a:r>
            <a:r>
              <a:rPr lang="en" sz="1200" u="sng">
                <a:solidFill>
                  <a:schemeClr val="hlink"/>
                </a:solidFill>
                <a:latin typeface="Calibri"/>
                <a:ea typeface="Calibri"/>
                <a:cs typeface="Calibri"/>
                <a:sym typeface="Calibri"/>
                <a:hlinkClick r:id="rId5"/>
              </a:rPr>
              <a:t>https://arxiv.org/pdf/2408.15998</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30" name="Google Shape;130;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00775" y="50175"/>
            <a:ext cx="1844642" cy="1432124"/>
          </a:xfrm>
          <a:prstGeom prst="rect">
            <a:avLst/>
          </a:prstGeom>
          <a:noFill/>
          <a:ln>
            <a:noFill/>
          </a:ln>
        </p:spPr>
      </p:pic>
      <p:sp>
        <p:nvSpPr>
          <p:cNvPr id="131" name="Google Shape;131;p21"/>
          <p:cNvSpPr txBox="1"/>
          <p:nvPr/>
        </p:nvSpPr>
        <p:spPr>
          <a:xfrm>
            <a:off x="40316" y="1548400"/>
            <a:ext cx="44913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California</a:t>
            </a:r>
            <a:r>
              <a:rPr lang="en" sz="1300">
                <a:solidFill>
                  <a:schemeClr val="dk1"/>
                </a:solidFill>
                <a:latin typeface="Calibri"/>
                <a:ea typeface="Calibri"/>
                <a:cs typeface="Calibri"/>
                <a:sym typeface="Calibri"/>
              </a:rPr>
              <a:t>'s State Assembly has passed a groundbreaking </a:t>
            </a:r>
            <a:r>
              <a:rPr lang="en" sz="1300" b="1">
                <a:solidFill>
                  <a:srgbClr val="FF0000"/>
                </a:solidFill>
                <a:latin typeface="Calibri"/>
                <a:ea typeface="Calibri"/>
                <a:cs typeface="Calibri"/>
                <a:sym typeface="Calibri"/>
              </a:rPr>
              <a:t>AI safety bill, SB 1047</a:t>
            </a:r>
            <a:r>
              <a:rPr lang="en" sz="1300">
                <a:solidFill>
                  <a:schemeClr val="dk1"/>
                </a:solidFill>
                <a:latin typeface="Calibri"/>
                <a:ea typeface="Calibri"/>
                <a:cs typeface="Calibri"/>
                <a:sym typeface="Calibri"/>
              </a:rPr>
              <a:t>. The legislation requires AI companies to implement safety measures before training advanced models, including shutdown capabilities and risk assessments.</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7"/>
              </a:rPr>
              <a:t>https://www.theverge.com/2024/8/28/24229068/california-sb-1047-ai-safety-bill-passed-state-assembly-governor-newsom-signature</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32" name="Google Shape;132;p21"/>
          <p:cNvSpPr txBox="1"/>
          <p:nvPr/>
        </p:nvSpPr>
        <p:spPr>
          <a:xfrm>
            <a:off x="49826" y="2729750"/>
            <a:ext cx="40332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a:solidFill>
                  <a:schemeClr val="dk1"/>
                </a:solidFill>
                <a:latin typeface="Calibri"/>
                <a:ea typeface="Calibri"/>
                <a:cs typeface="Calibri"/>
                <a:sym typeface="Calibri"/>
              </a:rPr>
              <a:t>AI coding </a:t>
            </a:r>
            <a:r>
              <a:rPr lang="en" sz="1200" b="1">
                <a:solidFill>
                  <a:srgbClr val="FF0000"/>
                </a:solidFill>
                <a:latin typeface="Calibri"/>
                <a:ea typeface="Calibri"/>
                <a:cs typeface="Calibri"/>
                <a:sym typeface="Calibri"/>
              </a:rPr>
              <a:t>startup Magic</a:t>
            </a:r>
            <a:r>
              <a:rPr lang="en" sz="1200">
                <a:solidFill>
                  <a:schemeClr val="dk1"/>
                </a:solidFill>
                <a:latin typeface="Calibri"/>
                <a:ea typeface="Calibri"/>
                <a:cs typeface="Calibri"/>
                <a:sym typeface="Calibri"/>
              </a:rPr>
              <a:t> secures $320M and partners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with Google Cloud, total funding is $465M. </a:t>
            </a:r>
            <a:r>
              <a:rPr lang="en" sz="1200" u="sng">
                <a:solidFill>
                  <a:schemeClr val="hlink"/>
                </a:solidFill>
                <a:latin typeface="Calibri"/>
                <a:ea typeface="Calibri"/>
                <a:cs typeface="Calibri"/>
                <a:sym typeface="Calibri"/>
                <a:hlinkClick r:id="rId8"/>
              </a:rPr>
              <a:t>https://magic.dev</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Note: Magic  </a:t>
            </a:r>
            <a:r>
              <a:rPr lang="en" sz="1200" b="1">
                <a:solidFill>
                  <a:srgbClr val="FF0000"/>
                </a:solidFill>
                <a:latin typeface="Calibri"/>
                <a:ea typeface="Calibri"/>
                <a:cs typeface="Calibri"/>
                <a:sym typeface="Calibri"/>
              </a:rPr>
              <a:t>LTM-2-Mini</a:t>
            </a:r>
            <a:r>
              <a:rPr lang="en" sz="1200">
                <a:solidFill>
                  <a:schemeClr val="dk1"/>
                </a:solidFill>
                <a:latin typeface="Calibri"/>
                <a:ea typeface="Calibri"/>
                <a:cs typeface="Calibri"/>
                <a:sym typeface="Calibri"/>
              </a:rPr>
              <a:t> has 100 Mln tokens context length !! </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a:solidFill>
                  <a:schemeClr val="dk1"/>
                </a:solidFill>
                <a:latin typeface="Calibri"/>
                <a:ea typeface="Calibri"/>
                <a:cs typeface="Calibri"/>
                <a:sym typeface="Calibri"/>
              </a:rPr>
              <a:t>(not a typo). </a:t>
            </a:r>
            <a:r>
              <a:rPr lang="en" sz="1200" b="1">
                <a:solidFill>
                  <a:srgbClr val="3C78D8"/>
                </a:solidFill>
                <a:latin typeface="Calibri"/>
                <a:ea typeface="Calibri"/>
                <a:cs typeface="Calibri"/>
                <a:sym typeface="Calibri"/>
              </a:rPr>
              <a:t>LTM = Long-Term Memory</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200" u="sng">
                <a:solidFill>
                  <a:schemeClr val="hlink"/>
                </a:solidFill>
                <a:latin typeface="Calibri"/>
                <a:ea typeface="Calibri"/>
                <a:cs typeface="Calibri"/>
                <a:sym typeface="Calibri"/>
                <a:hlinkClick r:id="rId9"/>
              </a:rPr>
              <a:t>https://magic.dev/blog/100m-token-context-windows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133" name="Google Shape;133;p21"/>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191276" y="2919775"/>
            <a:ext cx="1301175" cy="403550"/>
          </a:xfrm>
          <a:prstGeom prst="rect">
            <a:avLst/>
          </a:prstGeom>
          <a:noFill/>
          <a:ln w="9525" cap="flat" cmpd="sng">
            <a:solidFill>
              <a:srgbClr val="FF0000"/>
            </a:solidFill>
            <a:prstDash val="solid"/>
            <a:round/>
            <a:headEnd type="none" w="sm" len="sm"/>
            <a:tailEnd type="none" w="sm" len="sm"/>
          </a:ln>
        </p:spPr>
      </p:pic>
      <p:sp>
        <p:nvSpPr>
          <p:cNvPr id="134" name="Google Shape;134;p21"/>
          <p:cNvSpPr txBox="1"/>
          <p:nvPr/>
        </p:nvSpPr>
        <p:spPr>
          <a:xfrm>
            <a:off x="49827" y="4344411"/>
            <a:ext cx="44913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AI Investments</a:t>
            </a:r>
            <a:endParaRPr sz="1200" b="1">
              <a:solidFill>
                <a:srgbClr val="FF0000"/>
              </a:solidFill>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US:</a:t>
            </a:r>
            <a:r>
              <a:rPr lang="en" sz="1200">
                <a:solidFill>
                  <a:schemeClr val="dk1"/>
                </a:solidFill>
                <a:latin typeface="Calibri"/>
                <a:ea typeface="Calibri"/>
                <a:cs typeface="Calibri"/>
                <a:sym typeface="Calibri"/>
              </a:rPr>
              <a:t> AI startups have achieved nearly </a:t>
            </a:r>
            <a:r>
              <a:rPr lang="en" sz="1200" b="1">
                <a:solidFill>
                  <a:srgbClr val="3C78D8"/>
                </a:solidFill>
                <a:latin typeface="Calibri"/>
                <a:ea typeface="Calibri"/>
                <a:cs typeface="Calibri"/>
                <a:sym typeface="Calibri"/>
              </a:rPr>
              <a:t>30 deals over $100M in 2024</a:t>
            </a:r>
            <a:endParaRPr sz="1200" b="1">
              <a:solidFill>
                <a:srgbClr val="3C78D8"/>
              </a:solidFill>
              <a:latin typeface="Calibri"/>
              <a:ea typeface="Calibri"/>
              <a:cs typeface="Calibri"/>
              <a:sym typeface="Calibri"/>
            </a:endParaRPr>
          </a:p>
          <a:p>
            <a:pPr marL="0" lvl="0" indent="0" algn="l" rtl="0">
              <a:spcBef>
                <a:spcPts val="0"/>
              </a:spcBef>
              <a:spcAft>
                <a:spcPts val="0"/>
              </a:spcAft>
              <a:buNone/>
            </a:pPr>
            <a:r>
              <a:rPr lang="en" sz="1200" b="1">
                <a:solidFill>
                  <a:srgbClr val="FF0000"/>
                </a:solidFill>
                <a:latin typeface="Calibri"/>
                <a:ea typeface="Calibri"/>
                <a:cs typeface="Calibri"/>
                <a:sym typeface="Calibri"/>
              </a:rPr>
              <a:t>Europe:</a:t>
            </a:r>
            <a:r>
              <a:rPr lang="en" sz="1200" b="1">
                <a:solidFill>
                  <a:schemeClr val="dk1"/>
                </a:solidFill>
                <a:latin typeface="Calibri"/>
                <a:ea typeface="Calibri"/>
                <a:cs typeface="Calibri"/>
                <a:sym typeface="Calibri"/>
              </a:rPr>
              <a:t> </a:t>
            </a:r>
            <a:r>
              <a:rPr lang="en" sz="1200" b="1">
                <a:solidFill>
                  <a:srgbClr val="3C78D8"/>
                </a:solidFill>
                <a:latin typeface="Calibri"/>
                <a:ea typeface="Calibri"/>
                <a:cs typeface="Calibri"/>
                <a:sym typeface="Calibri"/>
              </a:rPr>
              <a:t>WAYVE ($1B), Mistral AI (~$1B), Helsing ($484M), Poolside ($400M), DeepL ($320M), H ($220M), and Flo Health ($200M)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35" name="Google Shape;135;p21"/>
          <p:cNvSpPr txBox="1"/>
          <p:nvPr/>
        </p:nvSpPr>
        <p:spPr>
          <a:xfrm>
            <a:off x="5373750" y="3780300"/>
            <a:ext cx="3690300" cy="1249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Llama models ~ 350 Mln downloads on Hugging Face</a:t>
            </a:r>
            <a:r>
              <a:rPr lang="en" sz="1200">
                <a:solidFill>
                  <a:schemeClr val="dk1"/>
                </a:solidFill>
                <a:latin typeface="Calibri"/>
                <a:ea typeface="Calibri"/>
                <a:cs typeface="Calibri"/>
                <a:sym typeface="Calibri"/>
              </a:rPr>
              <a:t>, marking an over </a:t>
            </a:r>
            <a:r>
              <a:rPr lang="en" sz="1200" b="1">
                <a:solidFill>
                  <a:srgbClr val="3C78D8"/>
                </a:solidFill>
                <a:latin typeface="Calibri"/>
                <a:ea typeface="Calibri"/>
                <a:cs typeface="Calibri"/>
                <a:sym typeface="Calibri"/>
              </a:rPr>
              <a:t>x10-fold increase from a year ago</a:t>
            </a:r>
            <a:r>
              <a:rPr lang="en" sz="1200">
                <a:solidFill>
                  <a:schemeClr val="dk1"/>
                </a:solidFill>
                <a:latin typeface="Calibri"/>
                <a:ea typeface="Calibri"/>
                <a:cs typeface="Calibri"/>
                <a:sym typeface="Calibri"/>
              </a:rPr>
              <a:t>. Llama usage </a:t>
            </a:r>
            <a:r>
              <a:rPr lang="en" sz="1200" b="1">
                <a:solidFill>
                  <a:srgbClr val="3C78D8"/>
                </a:solidFill>
                <a:latin typeface="Calibri"/>
                <a:ea typeface="Calibri"/>
                <a:cs typeface="Calibri"/>
                <a:sym typeface="Calibri"/>
              </a:rPr>
              <a:t>doubled May through July 2024</a:t>
            </a:r>
            <a:r>
              <a:rPr lang="en" sz="1200">
                <a:solidFill>
                  <a:schemeClr val="dk1"/>
                </a:solidFill>
                <a:latin typeface="Calibri"/>
                <a:ea typeface="Calibri"/>
                <a:cs typeface="Calibri"/>
                <a:sym typeface="Calibri"/>
              </a:rPr>
              <a:t>. Adoption increases, including large enterprises like Zoom, Spotify, Infosys, AT&amp;T and Goldman Sachs.</a:t>
            </a:r>
            <a:endParaRPr sz="1200">
              <a:solidFill>
                <a:schemeClr val="dk1"/>
              </a:solidFill>
              <a:latin typeface="Calibri"/>
              <a:ea typeface="Calibri"/>
              <a:cs typeface="Calibri"/>
              <a:sym typeface="Calibri"/>
            </a:endParaRPr>
          </a:p>
          <a:p>
            <a:pPr marL="0" lvl="0" indent="0" algn="l" rtl="0">
              <a:spcBef>
                <a:spcPts val="0"/>
              </a:spcBef>
              <a:spcAft>
                <a:spcPts val="0"/>
              </a:spcAft>
              <a:buNone/>
            </a:pPr>
            <a:r>
              <a:rPr lang="en" sz="1000" u="sng">
                <a:solidFill>
                  <a:schemeClr val="hlink"/>
                </a:solidFill>
                <a:latin typeface="Calibri"/>
                <a:ea typeface="Calibri"/>
                <a:cs typeface="Calibri"/>
                <a:sym typeface="Calibri"/>
                <a:hlinkClick r:id="rId11"/>
              </a:rPr>
              <a:t>https://venturebeat.com/ai/meta-leads-open-source-ai-boom-llama-downloads-surge-10x-year-over-year/</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36" name="Google Shape;136;p21"/>
          <p:cNvPicPr preferRelativeResize="0"/>
          <p:nvPr/>
        </p:nvPicPr>
        <p:blipFill>
          <a:blip r:embed="rId12" cstate="email">
            <a:alphaModFix/>
            <a:extLst>
              <a:ext uri="{28A0092B-C50C-407E-A947-70E740481C1C}">
                <a14:useLocalDpi xmlns:a14="http://schemas.microsoft.com/office/drawing/2010/main"/>
              </a:ext>
            </a:extLst>
          </a:blip>
          <a:stretch>
            <a:fillRect/>
          </a:stretch>
        </p:blipFill>
        <p:spPr>
          <a:xfrm>
            <a:off x="7571769" y="2859994"/>
            <a:ext cx="1492175" cy="827900"/>
          </a:xfrm>
          <a:prstGeom prst="rect">
            <a:avLst/>
          </a:prstGeom>
          <a:noFill/>
          <a:ln>
            <a:noFill/>
          </a:ln>
        </p:spPr>
      </p:pic>
      <p:sp>
        <p:nvSpPr>
          <p:cNvPr id="137" name="Google Shape;137;p21"/>
          <p:cNvSpPr txBox="1"/>
          <p:nvPr/>
        </p:nvSpPr>
        <p:spPr>
          <a:xfrm>
            <a:off x="5115625" y="1548400"/>
            <a:ext cx="39486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Alibaba releases Qwen2-VL</a:t>
            </a:r>
            <a:r>
              <a:rPr lang="en" sz="1300">
                <a:latin typeface="Calibri"/>
                <a:ea typeface="Calibri"/>
                <a:cs typeface="Calibri"/>
                <a:sym typeface="Calibri"/>
              </a:rPr>
              <a:t>, SOTA vision model that can understand video up to 20 minutes and maintain flow of conversation in real-time. See on Huggingface</a:t>
            </a:r>
            <a:endParaRPr sz="1300">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13"/>
              </a:rPr>
              <a:t>https://huggingface.co/collections/Qwen/qwen2-vl-66cee7455501d7126940800d</a:t>
            </a:r>
            <a:r>
              <a:rPr lang="en" sz="900">
                <a:latin typeface="Calibri"/>
                <a:ea typeface="Calibri"/>
                <a:cs typeface="Calibri"/>
                <a:sym typeface="Calibri"/>
              </a:rPr>
              <a:t> </a:t>
            </a:r>
            <a:endParaRPr sz="900">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14"/>
              </a:rPr>
              <a:t>https://x.com/minchoi/status/1829543584489668927</a:t>
            </a:r>
            <a:endParaRPr sz="900">
              <a:solidFill>
                <a:schemeClr val="dk1"/>
              </a:solidFill>
              <a:latin typeface="Calibri"/>
              <a:ea typeface="Calibri"/>
              <a:cs typeface="Calibri"/>
              <a:sym typeface="Calibri"/>
            </a:endParaRPr>
          </a:p>
        </p:txBody>
      </p:sp>
      <p:pic>
        <p:nvPicPr>
          <p:cNvPr id="138" name="Google Shape;138;p21"/>
          <p:cNvPicPr preferRelativeResize="0"/>
          <p:nvPr/>
        </p:nvPicPr>
        <p:blipFill>
          <a:blip r:embed="rId15" cstate="email">
            <a:alphaModFix/>
            <a:extLst>
              <a:ext uri="{28A0092B-C50C-407E-A947-70E740481C1C}">
                <a14:useLocalDpi xmlns:a14="http://schemas.microsoft.com/office/drawing/2010/main"/>
              </a:ext>
            </a:extLst>
          </a:blip>
          <a:stretch>
            <a:fillRect/>
          </a:stretch>
        </p:blipFill>
        <p:spPr>
          <a:xfrm>
            <a:off x="7571775" y="365546"/>
            <a:ext cx="1492175" cy="100742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2"/>
          <p:cNvSpPr txBox="1"/>
          <p:nvPr/>
        </p:nvSpPr>
        <p:spPr>
          <a:xfrm>
            <a:off x="40321" y="50175"/>
            <a:ext cx="44913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Valve - Steam, Gaming - and AI</a:t>
            </a:r>
            <a:endParaRPr sz="2000" b="1">
              <a:solidFill>
                <a:schemeClr val="dk1"/>
              </a:solidFill>
              <a:latin typeface="Calibri"/>
              <a:ea typeface="Calibri"/>
              <a:cs typeface="Calibri"/>
              <a:sym typeface="Calibri"/>
            </a:endParaRPr>
          </a:p>
        </p:txBody>
      </p:sp>
      <p:sp>
        <p:nvSpPr>
          <p:cNvPr id="144" name="Google Shape;144;p22"/>
          <p:cNvSpPr txBox="1"/>
          <p:nvPr/>
        </p:nvSpPr>
        <p:spPr>
          <a:xfrm>
            <a:off x="40325" y="425724"/>
            <a:ext cx="4491300" cy="452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Valve Corporation</a:t>
            </a:r>
            <a:r>
              <a:rPr lang="en" sz="1300">
                <a:solidFill>
                  <a:schemeClr val="dk1"/>
                </a:solidFill>
                <a:latin typeface="Calibri"/>
                <a:ea typeface="Calibri"/>
                <a:cs typeface="Calibri"/>
                <a:sym typeface="Calibri"/>
              </a:rPr>
              <a:t> (a.k.a. Valve Software) - known for software distribution platform </a:t>
            </a:r>
            <a:r>
              <a:rPr lang="en" sz="1300" b="1">
                <a:solidFill>
                  <a:srgbClr val="FF0000"/>
                </a:solidFill>
                <a:latin typeface="Calibri"/>
                <a:ea typeface="Calibri"/>
                <a:cs typeface="Calibri"/>
                <a:sym typeface="Calibri"/>
              </a:rPr>
              <a:t>Steam </a:t>
            </a:r>
            <a:r>
              <a:rPr lang="en" sz="1300">
                <a:solidFill>
                  <a:schemeClr val="dk1"/>
                </a:solidFill>
                <a:latin typeface="Calibri"/>
                <a:ea typeface="Calibri"/>
                <a:cs typeface="Calibri"/>
                <a:sym typeface="Calibri"/>
              </a:rPr>
              <a:t>and game franchises </a:t>
            </a:r>
            <a:r>
              <a:rPr lang="en" sz="1300" b="1">
                <a:solidFill>
                  <a:srgbClr val="FF0000"/>
                </a:solidFill>
                <a:latin typeface="Calibri"/>
                <a:ea typeface="Calibri"/>
                <a:cs typeface="Calibri"/>
                <a:sym typeface="Calibri"/>
              </a:rPr>
              <a:t>Half-Life, Counter-Strike, Portal, Day of Defeat, Team Fortress, Left 4 Dead and Dota</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founded in 1996, private, near Seattle, WA</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number of employees - 336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worth ~ 7 Bln (as of March 2024, Bloomberg)</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 21 Mln per person :        TL;DR: Quality&gt;Quantity)</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132+ active monthly users (as of May 2024)</a:t>
            </a:r>
            <a:endParaRPr sz="1300">
              <a:solidFill>
                <a:schemeClr val="dk1"/>
              </a:solidFill>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3"/>
              </a:rPr>
              <a:t>https://www.valvesoftware.com/en/</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457200" lvl="0" indent="-292100" algn="l" rtl="0">
              <a:spcBef>
                <a:spcPts val="0"/>
              </a:spcBef>
              <a:spcAft>
                <a:spcPts val="0"/>
              </a:spcAft>
              <a:buSzPts val="1000"/>
              <a:buFont typeface="Calibri"/>
              <a:buChar char="●"/>
            </a:pPr>
            <a:r>
              <a:rPr lang="en" sz="1000" u="sng">
                <a:solidFill>
                  <a:schemeClr val="hlink"/>
                </a:solidFill>
                <a:latin typeface="Calibri"/>
                <a:ea typeface="Calibri"/>
                <a:cs typeface="Calibri"/>
                <a:sym typeface="Calibri"/>
                <a:hlinkClick r:id="rId4"/>
              </a:rPr>
              <a:t>https://en.wikipedia.org/wiki/Valve_Corporation</a:t>
            </a:r>
            <a:r>
              <a:rPr lang="en" sz="10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Valve Corporation's main source of profit is its </a:t>
            </a:r>
            <a:r>
              <a:rPr lang="en" sz="1300" b="1">
                <a:solidFill>
                  <a:srgbClr val="FF0000"/>
                </a:solidFill>
                <a:latin typeface="Calibri"/>
                <a:ea typeface="Calibri"/>
                <a:cs typeface="Calibri"/>
                <a:sym typeface="Calibri"/>
              </a:rPr>
              <a:t>Steam platform</a:t>
            </a:r>
            <a:r>
              <a:rPr lang="en" sz="1300">
                <a:solidFill>
                  <a:schemeClr val="dk1"/>
                </a:solidFill>
                <a:latin typeface="Calibri"/>
                <a:ea typeface="Calibri"/>
                <a:cs typeface="Calibri"/>
                <a:sym typeface="Calibri"/>
              </a:rPr>
              <a:t>, which is a major income generator for the company. Steam is a digital store that allows users to buy games and has an estimated </a:t>
            </a:r>
            <a:r>
              <a:rPr lang="en" sz="1300" b="1">
                <a:solidFill>
                  <a:srgbClr val="FF0000"/>
                </a:solidFill>
                <a:latin typeface="Calibri"/>
                <a:ea typeface="Calibri"/>
                <a:cs typeface="Calibri"/>
                <a:sym typeface="Calibri"/>
              </a:rPr>
              <a:t>50–70% market share of PC game downloads</a:t>
            </a:r>
            <a:r>
              <a:rPr lang="en" sz="1300">
                <a:solidFill>
                  <a:schemeClr val="dk1"/>
                </a:solidFill>
                <a:latin typeface="Calibri"/>
                <a:ea typeface="Calibri"/>
                <a:cs typeface="Calibri"/>
                <a:sym typeface="Calibri"/>
              </a:rPr>
              <a:t>. Valve originally created Steam to sell its own games, but it has since become a top digital store for many games.</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As Valve became its own publisher via Steam, it found the </a:t>
            </a:r>
            <a:r>
              <a:rPr lang="en" sz="1300" b="1">
                <a:solidFill>
                  <a:srgbClr val="3C78D8"/>
                </a:solidFill>
                <a:latin typeface="Calibri"/>
                <a:ea typeface="Calibri"/>
                <a:cs typeface="Calibri"/>
                <a:sym typeface="Calibri"/>
              </a:rPr>
              <a:t>hierarchical structure was hindering progress</a:t>
            </a:r>
            <a:r>
              <a:rPr lang="en" sz="1300">
                <a:solidFill>
                  <a:schemeClr val="dk1"/>
                </a:solidFill>
                <a:latin typeface="Calibri"/>
                <a:ea typeface="Calibri"/>
                <a:cs typeface="Calibri"/>
                <a:sym typeface="Calibri"/>
              </a:rPr>
              <a:t>. After completing Half-Life 2, Valve transitioned to a </a:t>
            </a:r>
            <a:r>
              <a:rPr lang="en" sz="1300" b="1">
                <a:solidFill>
                  <a:srgbClr val="3C78D8"/>
                </a:solidFill>
                <a:latin typeface="Calibri"/>
                <a:ea typeface="Calibri"/>
                <a:cs typeface="Calibri"/>
                <a:sym typeface="Calibri"/>
              </a:rPr>
              <a:t>flat organization</a:t>
            </a:r>
            <a:r>
              <a:rPr lang="en" sz="1300">
                <a:solidFill>
                  <a:schemeClr val="dk1"/>
                </a:solidFill>
                <a:latin typeface="Calibri"/>
                <a:ea typeface="Calibri"/>
                <a:cs typeface="Calibri"/>
                <a:sym typeface="Calibri"/>
              </a:rPr>
              <a:t>; outside of executive management, </a:t>
            </a:r>
            <a:r>
              <a:rPr lang="en" sz="1300" b="1">
                <a:solidFill>
                  <a:srgbClr val="FF0000"/>
                </a:solidFill>
                <a:latin typeface="Calibri"/>
                <a:ea typeface="Calibri"/>
                <a:cs typeface="Calibri"/>
                <a:sym typeface="Calibri"/>
              </a:rPr>
              <a:t>Valve does not have bosses, and uses an open allocation system</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p:txBody>
      </p:sp>
      <p:sp>
        <p:nvSpPr>
          <p:cNvPr id="145" name="Google Shape;145;p22"/>
          <p:cNvSpPr txBox="1"/>
          <p:nvPr/>
        </p:nvSpPr>
        <p:spPr>
          <a:xfrm>
            <a:off x="4695901" y="1697925"/>
            <a:ext cx="2117100" cy="1034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b="1">
                <a:solidFill>
                  <a:srgbClr val="FF0000"/>
                </a:solidFill>
                <a:latin typeface="Calibri"/>
                <a:ea typeface="Calibri"/>
                <a:cs typeface="Calibri"/>
                <a:sym typeface="Calibri"/>
              </a:rPr>
              <a:t>Gabe Logan Newell </a:t>
            </a:r>
            <a:endParaRPr b="1">
              <a:solidFill>
                <a:srgbClr val="FF0000"/>
              </a:solidFill>
              <a:latin typeface="Calibri"/>
              <a:ea typeface="Calibri"/>
              <a:cs typeface="Calibri"/>
              <a:sym typeface="Calibri"/>
            </a:endParaRPr>
          </a:p>
          <a:p>
            <a:pPr marL="0" lvl="0" indent="0" algn="ctr" rtl="0">
              <a:spcBef>
                <a:spcPts val="0"/>
              </a:spcBef>
              <a:spcAft>
                <a:spcPts val="0"/>
              </a:spcAft>
              <a:buNone/>
            </a:pPr>
            <a:r>
              <a:rPr lang="en" b="1">
                <a:solidFill>
                  <a:srgbClr val="FF0000"/>
                </a:solidFill>
                <a:latin typeface="Calibri"/>
                <a:ea typeface="Calibri"/>
                <a:cs typeface="Calibri"/>
                <a:sym typeface="Calibri"/>
              </a:rPr>
              <a:t>a.k.a Gaben</a:t>
            </a:r>
            <a:endParaRPr b="1">
              <a:solidFill>
                <a:srgbClr val="FF0000"/>
              </a:solidFill>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president &amp; co-founder</a:t>
            </a:r>
            <a:endParaRPr>
              <a:latin typeface="Calibri"/>
              <a:ea typeface="Calibri"/>
              <a:cs typeface="Calibri"/>
              <a:sym typeface="Calibri"/>
            </a:endParaRPr>
          </a:p>
          <a:p>
            <a:pPr marL="0" lvl="0" indent="0" algn="ctr" rtl="0">
              <a:spcBef>
                <a:spcPts val="0"/>
              </a:spcBef>
              <a:spcAft>
                <a:spcPts val="0"/>
              </a:spcAft>
              <a:buNone/>
            </a:pPr>
            <a:r>
              <a:rPr lang="en" sz="1200" u="sng">
                <a:solidFill>
                  <a:schemeClr val="hlink"/>
                </a:solidFill>
                <a:latin typeface="Calibri"/>
                <a:ea typeface="Calibri"/>
                <a:cs typeface="Calibri"/>
                <a:sym typeface="Calibri"/>
                <a:hlinkClick r:id="rId5"/>
              </a:rPr>
              <a:t>https://en.wikipedia.org/wiki/Gabe_Newell</a:t>
            </a:r>
            <a:endParaRPr sz="1200">
              <a:solidFill>
                <a:schemeClr val="dk1"/>
              </a:solidFill>
              <a:latin typeface="Calibri"/>
              <a:ea typeface="Calibri"/>
              <a:cs typeface="Calibri"/>
              <a:sym typeface="Calibri"/>
            </a:endParaRPr>
          </a:p>
        </p:txBody>
      </p:sp>
      <p:pic>
        <p:nvPicPr>
          <p:cNvPr id="146" name="Google Shape;146;p22"/>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051300" y="48839"/>
            <a:ext cx="1508525" cy="1607700"/>
          </a:xfrm>
          <a:prstGeom prst="rect">
            <a:avLst/>
          </a:prstGeom>
          <a:noFill/>
          <a:ln w="9525" cap="flat" cmpd="sng">
            <a:solidFill>
              <a:srgbClr val="FF0000"/>
            </a:solidFill>
            <a:prstDash val="solid"/>
            <a:round/>
            <a:headEnd type="none" w="sm" len="sm"/>
            <a:tailEnd type="none" w="sm" len="sm"/>
          </a:ln>
        </p:spPr>
      </p:pic>
      <p:pic>
        <p:nvPicPr>
          <p:cNvPr id="147" name="Google Shape;147;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415307" y="48839"/>
            <a:ext cx="1266593" cy="1607689"/>
          </a:xfrm>
          <a:prstGeom prst="rect">
            <a:avLst/>
          </a:prstGeom>
          <a:noFill/>
          <a:ln w="9525" cap="flat" cmpd="sng">
            <a:solidFill>
              <a:srgbClr val="FF0000"/>
            </a:solidFill>
            <a:prstDash val="solid"/>
            <a:round/>
            <a:headEnd type="none" w="sm" len="sm"/>
            <a:tailEnd type="none" w="sm" len="sm"/>
          </a:ln>
        </p:spPr>
      </p:pic>
      <p:sp>
        <p:nvSpPr>
          <p:cNvPr id="148" name="Google Shape;148;p22"/>
          <p:cNvSpPr txBox="1"/>
          <p:nvPr/>
        </p:nvSpPr>
        <p:spPr>
          <a:xfrm>
            <a:off x="6977296" y="1718250"/>
            <a:ext cx="2117100" cy="1249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b="1">
                <a:solidFill>
                  <a:srgbClr val="FF0000"/>
                </a:solidFill>
                <a:latin typeface="Calibri"/>
                <a:ea typeface="Calibri"/>
                <a:cs typeface="Calibri"/>
                <a:sym typeface="Calibri"/>
              </a:rPr>
              <a:t>Mike Harrington</a:t>
            </a:r>
            <a:endParaRPr b="1">
              <a:solidFill>
                <a:srgbClr val="FF0000"/>
              </a:solidFill>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co-founder,</a:t>
            </a:r>
            <a:endParaRPr>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director of development,</a:t>
            </a:r>
            <a:endParaRPr>
              <a:latin typeface="Calibri"/>
              <a:ea typeface="Calibri"/>
              <a:cs typeface="Calibri"/>
              <a:sym typeface="Calibri"/>
            </a:endParaRPr>
          </a:p>
          <a:p>
            <a:pPr marL="0" lvl="0" indent="0" algn="ctr" rtl="0">
              <a:spcBef>
                <a:spcPts val="0"/>
              </a:spcBef>
              <a:spcAft>
                <a:spcPts val="0"/>
              </a:spcAft>
              <a:buNone/>
            </a:pPr>
            <a:r>
              <a:rPr lang="en">
                <a:latin typeface="Calibri"/>
                <a:ea typeface="Calibri"/>
                <a:cs typeface="Calibri"/>
                <a:sym typeface="Calibri"/>
              </a:rPr>
              <a:t>left in 2000</a:t>
            </a:r>
            <a:endParaRPr>
              <a:latin typeface="Calibri"/>
              <a:ea typeface="Calibri"/>
              <a:cs typeface="Calibri"/>
              <a:sym typeface="Calibri"/>
            </a:endParaRPr>
          </a:p>
          <a:p>
            <a:pPr marL="0" lvl="0" indent="0" algn="ctr" rtl="0">
              <a:spcBef>
                <a:spcPts val="0"/>
              </a:spcBef>
              <a:spcAft>
                <a:spcPts val="0"/>
              </a:spcAft>
              <a:buNone/>
            </a:pPr>
            <a:r>
              <a:rPr lang="en" sz="1200" u="sng">
                <a:solidFill>
                  <a:schemeClr val="hlink"/>
                </a:solidFill>
                <a:latin typeface="Calibri"/>
                <a:ea typeface="Calibri"/>
                <a:cs typeface="Calibri"/>
                <a:sym typeface="Calibri"/>
                <a:hlinkClick r:id="rId8"/>
              </a:rPr>
              <a:t>https://en.wikipedia.org/wiki/Mike_Harrington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149" name="Google Shape;149;p22"/>
          <p:cNvSpPr txBox="1"/>
          <p:nvPr/>
        </p:nvSpPr>
        <p:spPr>
          <a:xfrm>
            <a:off x="4701228" y="3043573"/>
            <a:ext cx="43533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Valve recently decided to (temporarily) block AI games from Steam</a:t>
            </a:r>
            <a:r>
              <a:rPr lang="en" sz="1300">
                <a:latin typeface="Calibri"/>
                <a:ea typeface="Calibri"/>
                <a:cs typeface="Calibri"/>
                <a:sym typeface="Calibri"/>
              </a:rPr>
              <a:t> as it is working on how to integrate AI into the existing policies:</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copyright (AI-generated content, images)</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quality control</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consumer protection</a:t>
            </a:r>
            <a:endParaRPr sz="1300">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a:latin typeface="Calibri"/>
                <a:ea typeface="Calibri"/>
                <a:cs typeface="Calibri"/>
                <a:sym typeface="Calibri"/>
              </a:rPr>
              <a:t>ethical considerations (biases, discrimination, harmful negative stereotypes or ideologies).</a:t>
            </a:r>
            <a:endParaRPr sz="13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2536</Words>
  <Application>Microsoft Macintosh PowerPoint</Application>
  <PresentationFormat>On-screen Show (16:9)</PresentationFormat>
  <Paragraphs>242</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2024-08-30T20:47:51Z</dcterms:modified>
</cp:coreProperties>
</file>