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5143500" type="screen16x9"/>
  <p:notesSz cx="6858000" cy="9144000"/>
  <p:embeddedFontLst>
    <p:embeddedFont>
      <p:font typeface="Roboto Mono" pitchFamily="49"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304ae139572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4" name="Google Shape;144;g304ae139572_0_4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04ae139572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1" name="Google Shape;151;g304ae139572_0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04ae139572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8" name="Google Shape;168;g304ae139572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05f7c02008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5" name="Google Shape;175;g305f7c02008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049b430e1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3049b430e1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2f03ac7ac9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2f03ac7ac9f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05f7c02008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305f7c02008_2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2f5a4c1387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2f5a4c1387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0027a972e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g30027a972e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6" name="Google Shape;276;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3044cb3db6a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3044cb3db6a_0_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05a437372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g305a437372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305c55268a8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305c55268a8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044cb3db6a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3044cb3db6a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3058bfd013a_1_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0" name="Google Shape;110;g3058bfd013a_1_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3044d7783c6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g3044d7783c6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304a8896bd9_3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9" name="Google Shape;129;g304a8896bd9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rxiv.org/abs/2409.12136"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hyperlink" Target="https://www.marktechpost.com/2024/09/21/microsoft-releases-grin-moe-a-gradient-informed-mixture-of-experts-moe-model-for-efficient-and-scalable-deep-learning/"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1.jpeg"/><Relationship Id="rId13" Type="http://schemas.openxmlformats.org/officeDocument/2006/relationships/hyperlink" Target="https://molmo.allenai.org" TargetMode="External"/><Relationship Id="rId3" Type="http://schemas.openxmlformats.org/officeDocument/2006/relationships/hyperlink" Target="https://github.com/saoudrizwan/claude-dev" TargetMode="External"/><Relationship Id="rId7" Type="http://schemas.openxmlformats.org/officeDocument/2006/relationships/hyperlink" Target="https://techcrunch.com/2024/09/23/here-is-whats-illegal-under-californias-9-and-counting-new-ai-laws/" TargetMode="External"/><Relationship Id="rId12" Type="http://schemas.openxmlformats.org/officeDocument/2006/relationships/hyperlink" Target="https://console.groq.com/playground"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0.jpeg"/><Relationship Id="rId11" Type="http://schemas.openxmlformats.org/officeDocument/2006/relationships/image" Target="../media/image22.png"/><Relationship Id="rId5" Type="http://schemas.openxmlformats.org/officeDocument/2006/relationships/hyperlink" Target="https://www.youtube.com/watch?v=oC1bAUG-0uc" TargetMode="External"/><Relationship Id="rId10" Type="http://schemas.openxmlformats.org/officeDocument/2006/relationships/hyperlink" Target="https://gorilla.cs.berkeley.edu/leaderboard.html" TargetMode="External"/><Relationship Id="rId4" Type="http://schemas.openxmlformats.org/officeDocument/2006/relationships/hyperlink" Target="https://x.com/geoffkeighley/status/1836129684351791337" TargetMode="External"/><Relationship Id="rId9" Type="http://schemas.openxmlformats.org/officeDocument/2006/relationships/hyperlink" Target="https://bird-bench.github.io" TargetMode="External"/><Relationship Id="rId14" Type="http://schemas.openxmlformats.org/officeDocument/2006/relationships/hyperlink" Target="https://techcrunch.com/2024/09/25/ai2s-molmo-shows-open-source-can-meet-and-beat-closed-multimodal-models/"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x.com/OfficialLoganK/status/1838611055217385646"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3.xml.rels><?xml version="1.0" encoding="UTF-8" standalone="yes"?>
<Relationships xmlns="http://schemas.openxmlformats.org/package/2006/relationships"><Relationship Id="rId3" Type="http://schemas.openxmlformats.org/officeDocument/2006/relationships/hyperlink" Target="https://pub.towardsai.net/not-rag-but-rag-fusion-understanding-next-gen-info-retrieval-477788da02e2"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4.xml.rels><?xml version="1.0" encoding="UTF-8" standalone="yes"?>
<Relationships xmlns="http://schemas.openxmlformats.org/package/2006/relationships"><Relationship Id="rId3" Type="http://schemas.openxmlformats.org/officeDocument/2006/relationships/image" Target="../media/image25.jpeg"/><Relationship Id="rId7"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7.png"/><Relationship Id="rId5" Type="http://schemas.openxmlformats.org/officeDocument/2006/relationships/image" Target="../media/image26.jpeg"/><Relationship Id="rId4" Type="http://schemas.openxmlformats.org/officeDocument/2006/relationships/hyperlink" Target="https://www.claymath.org/millennium-problem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hyperlink" Target="https://redarena.ai/leaderboard"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image" Target="../media/image34.png"/><Relationship Id="rId4" Type="http://schemas.openxmlformats.org/officeDocument/2006/relationships/image" Target="../media/image33.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hyperlink" Target="https://layoffs.fyi" TargetMode="External"/></Relationships>
</file>

<file path=ppt/slides/_rels/slide19.xml.rels><?xml version="1.0" encoding="UTF-8" standalone="yes"?>
<Relationships xmlns="http://schemas.openxmlformats.org/package/2006/relationships"><Relationship Id="rId3" Type="http://schemas.openxmlformats.org/officeDocument/2006/relationships/image" Target="../media/image36.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7.png"/></Relationships>
</file>

<file path=ppt/slides/_rels/slide2.xml.rels><?xml version="1.0" encoding="UTF-8" standalone="yes"?>
<Relationships xmlns="http://schemas.openxmlformats.org/package/2006/relationships"><Relationship Id="rId8" Type="http://schemas.openxmlformats.org/officeDocument/2006/relationships/hyperlink" Target="https://twitter.com/AIatMeta/status/1838993953502515702" TargetMode="External"/><Relationship Id="rId13" Type="http://schemas.openxmlformats.org/officeDocument/2006/relationships/image" Target="../media/image3.png"/><Relationship Id="rId18" Type="http://schemas.openxmlformats.org/officeDocument/2006/relationships/hyperlink" Target="https://www.meta.com/quest/quest-3s/" TargetMode="External"/><Relationship Id="rId3" Type="http://schemas.openxmlformats.org/officeDocument/2006/relationships/hyperlink" Target="https://ai.meta.com/blog/llama-3-2-connect-2024-vision-edge-mobile-devices/" TargetMode="External"/><Relationship Id="rId7" Type="http://schemas.openxmlformats.org/officeDocument/2006/relationships/hyperlink" Target="https://github.com/meta-llama/llama-stack" TargetMode="External"/><Relationship Id="rId12" Type="http://schemas.openxmlformats.org/officeDocument/2006/relationships/image" Target="../media/image2.png"/><Relationship Id="rId17" Type="http://schemas.openxmlformats.org/officeDocument/2006/relationships/image" Target="../media/image5.jpeg"/><Relationship Id="rId2" Type="http://schemas.openxmlformats.org/officeDocument/2006/relationships/notesSlide" Target="../notesSlides/notesSlide2.xml"/><Relationship Id="rId16" Type="http://schemas.openxmlformats.org/officeDocument/2006/relationships/hyperlink" Target="https://about.fb.com/news/2024/09/introducing-orion-our-first-true-augmented-reality-glasses/" TargetMode="External"/><Relationship Id="rId1" Type="http://schemas.openxmlformats.org/officeDocument/2006/relationships/slideLayout" Target="../slideLayouts/slideLayout1.xml"/><Relationship Id="rId6" Type="http://schemas.openxmlformats.org/officeDocument/2006/relationships/hyperlink" Target="https://www.llama.com/llama-downloads/" TargetMode="External"/><Relationship Id="rId11" Type="http://schemas.openxmlformats.org/officeDocument/2006/relationships/hyperlink" Target="https://www.meta.com/connect/" TargetMode="External"/><Relationship Id="rId5" Type="http://schemas.openxmlformats.org/officeDocument/2006/relationships/hyperlink" Target="https://ollama.com/library/llama3.2" TargetMode="External"/><Relationship Id="rId15" Type="http://schemas.openxmlformats.org/officeDocument/2006/relationships/hyperlink" Target="https://about.fb.com/news/2024/09/metas-ai-product-news-connect/" TargetMode="External"/><Relationship Id="rId10" Type="http://schemas.openxmlformats.org/officeDocument/2006/relationships/image" Target="../media/image1.png"/><Relationship Id="rId19" Type="http://schemas.openxmlformats.org/officeDocument/2006/relationships/hyperlink" Target="https://www.youtube.com/watch?v=QciJ9ubeLQk" TargetMode="External"/><Relationship Id="rId4" Type="http://schemas.openxmlformats.org/officeDocument/2006/relationships/hyperlink" Target="https://www.llama.com" TargetMode="External"/><Relationship Id="rId9" Type="http://schemas.openxmlformats.org/officeDocument/2006/relationships/hyperlink" Target="https://huggingface.co/meta-llama" TargetMode="External"/><Relationship Id="rId1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hyperlink" Target="https://arxiv.org/pdf/2309.06275"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ia.samaltman.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hyperlink" Target="https://arxiv.org/abs/2408.03314"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2409.12917"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hyperlink" Target="https://www.marktechpost.com/2024/09/21/google-deepmind-introduced-self-correction-via-reinforcement-learning-score-a-new-ai-method-enhancing-large-language-models-accuracy-in-complex-mathematical-and-coding-tasks/"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notebooklm.google"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github.com/lamm-mit/PDF2Audio" TargetMode="External"/><Relationship Id="rId4" Type="http://schemas.openxmlformats.org/officeDocument/2006/relationships/hyperlink" Target="https://notebooklm.google.com"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techxplore.com/news/2024-09-google-deepmind-unveils-ai-based.html#google_vignette" TargetMode="External"/><Relationship Id="rId7" Type="http://schemas.openxmlformats.org/officeDocument/2006/relationships/hyperlink" Target="https://arxiv.org/abs/2409.12186"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hyperlink" Target="https://www.anthropic.com/news/contextual-retrieval" TargetMode="External"/><Relationship Id="rId3" Type="http://schemas.openxmlformats.org/officeDocument/2006/relationships/hyperlink" Target="https://developer.nvidia.com/blog/advancing-the-accuracy-efficiency-frontier-with-llama-3-1-nemotron-51b/" TargetMode="External"/><Relationship Id="rId7" Type="http://schemas.openxmlformats.org/officeDocument/2006/relationships/hyperlink" Target="https://huggingface.co/upstage/solar-pro-preview-instruct"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www.upstage.ai/products/solar-pro-preview" TargetMode="External"/><Relationship Id="rId11" Type="http://schemas.openxmlformats.org/officeDocument/2006/relationships/image" Target="../media/image18.png"/><Relationship Id="rId5" Type="http://schemas.openxmlformats.org/officeDocument/2006/relationships/image" Target="../media/image15.png"/><Relationship Id="rId10" Type="http://schemas.openxmlformats.org/officeDocument/2006/relationships/image" Target="../media/image17.jpeg"/><Relationship Id="rId4" Type="http://schemas.openxmlformats.org/officeDocument/2006/relationships/hyperlink" Target="https://www.engadget.com/ai/jony-ive-confirms-hes-working-with-sam-altman-on-a-secret-project-163201291.html" TargetMode="External"/><Relationship Id="rId9"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100009" y="983471"/>
            <a:ext cx="4420200" cy="412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Meta Connect, Llama3.2</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Re-Reading Improves Reasoning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Sam Altman Post - an Intelligence Age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Optimal Scaling of Models' Compute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"SCoRe"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NotebookLM Research Assistant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PDF to Audio Converter</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Qwen 2.5 is better at coding than o1-preview</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goes Nuclear!</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hands: ALOHA Unleashed &amp; DemoStart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 Llama 3.1-Nemotron-51B</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Anthropic at $40 Bln Valuation</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South Korea - Solar Pro Preview</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Mira Murati +2 - leaving OpenAI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Jony Ive (former APple) + OpenAI </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Anthropic's Contextual Retrieval </a:t>
            </a:r>
            <a:endParaRPr sz="1600" b="1">
              <a:solidFill>
                <a:srgbClr val="3C78D8"/>
              </a:solidFill>
              <a:latin typeface="Calibri"/>
              <a:ea typeface="Calibri"/>
              <a:cs typeface="Calibri"/>
              <a:sym typeface="Calibri"/>
            </a:endParaRPr>
          </a:p>
        </p:txBody>
      </p:sp>
      <p:sp>
        <p:nvSpPr>
          <p:cNvPr id="58" name="Google Shape;58;p14"/>
          <p:cNvSpPr txBox="1"/>
          <p:nvPr/>
        </p:nvSpPr>
        <p:spPr>
          <a:xfrm>
            <a:off x="4633738" y="979919"/>
            <a:ext cx="4420200" cy="4125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Microsoft GRIN MoE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GraphRAG vs Traditional RAG vs Vector RAG</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ClaudeDev VSCode extension</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Bird Bench - Text-to-SQL Leaderboard</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Berkeley Function-Calling Leaderboard update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Electronic Arts games  follow language cmd-s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California has 9 new AI laws</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AVM (Advanced Voice Mode)</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GroqCloud's new LLaVA v1.5 7B model </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Gemini Price Cuts and Better Quality</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RAG Fusion</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Will AI solve CMI Millennium Prize Problems ?</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"Arena" Leaderboard - English</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"Arena" Leaderboard - Coding</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Jailbreak Arena Leaderboard</a:t>
            </a:r>
            <a:endParaRPr sz="1600" b="1">
              <a:solidFill>
                <a:srgbClr val="3C78D8"/>
              </a:solidFill>
              <a:latin typeface="Calibri"/>
              <a:ea typeface="Calibri"/>
              <a:cs typeface="Calibri"/>
              <a:sym typeface="Calibri"/>
            </a:endParaRPr>
          </a:p>
          <a:p>
            <a:pPr marL="228600" marR="0" lvl="0" indent="-215900" algn="l" rtl="0">
              <a:lnSpc>
                <a:spcPct val="100000"/>
              </a:lnSpc>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Tech Layoffs in 2024</a:t>
            </a:r>
            <a:endParaRPr sz="1600" b="1">
              <a:solidFill>
                <a:srgbClr val="3C78D8"/>
              </a:solidFill>
              <a:latin typeface="Calibri"/>
              <a:ea typeface="Calibri"/>
              <a:cs typeface="Calibri"/>
              <a:sym typeface="Calibri"/>
            </a:endParaRPr>
          </a:p>
        </p:txBody>
      </p:sp>
      <p:sp>
        <p:nvSpPr>
          <p:cNvPr id="59" name="Google Shape;59;p14"/>
          <p:cNvSpPr txBox="1"/>
          <p:nvPr/>
        </p:nvSpPr>
        <p:spPr>
          <a:xfrm>
            <a:off x="2582350" y="38325"/>
            <a:ext cx="3890100" cy="880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2000" b="1">
                <a:solidFill>
                  <a:srgbClr val="3C78D8"/>
                </a:solidFill>
                <a:latin typeface="Calibri"/>
                <a:ea typeface="Calibri"/>
                <a:cs typeface="Calibri"/>
                <a:sym typeface="Calibri"/>
              </a:rPr>
              <a:t>September 27</a:t>
            </a:r>
            <a:r>
              <a:rPr lang="en" sz="2000" b="1" i="0" u="none" strike="noStrike" cap="none">
                <a:solidFill>
                  <a:srgbClr val="3C78D8"/>
                </a:solidFill>
                <a:latin typeface="Calibri"/>
                <a:ea typeface="Calibri"/>
                <a:cs typeface="Calibri"/>
                <a:sym typeface="Calibri"/>
              </a:rPr>
              <a:t>, 2024</a:t>
            </a:r>
            <a:endParaRPr sz="2000" b="1" i="0" u="none" strike="noStrike" cap="none">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3"/>
          <p:cNvSpPr txBox="1"/>
          <p:nvPr/>
        </p:nvSpPr>
        <p:spPr>
          <a:xfrm>
            <a:off x="91750" y="22650"/>
            <a:ext cx="2456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Microsoft GRIN MoE</a:t>
            </a:r>
            <a:endParaRPr sz="2000" b="1">
              <a:solidFill>
                <a:schemeClr val="dk1"/>
              </a:solidFill>
              <a:latin typeface="Calibri"/>
              <a:ea typeface="Calibri"/>
              <a:cs typeface="Calibri"/>
              <a:sym typeface="Calibri"/>
            </a:endParaRPr>
          </a:p>
        </p:txBody>
      </p:sp>
      <p:sp>
        <p:nvSpPr>
          <p:cNvPr id="147" name="Google Shape;147;p23"/>
          <p:cNvSpPr txBox="1"/>
          <p:nvPr/>
        </p:nvSpPr>
        <p:spPr>
          <a:xfrm>
            <a:off x="47900" y="510125"/>
            <a:ext cx="4702800" cy="2081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Microsoft GRIN MoE</a:t>
            </a:r>
            <a:r>
              <a:rPr lang="en" sz="1300">
                <a:solidFill>
                  <a:schemeClr val="dk1"/>
                </a:solidFill>
                <a:latin typeface="Calibri"/>
                <a:ea typeface="Calibri"/>
                <a:cs typeface="Calibri"/>
                <a:sym typeface="Calibri"/>
              </a:rPr>
              <a:t>: A </a:t>
            </a:r>
            <a:r>
              <a:rPr lang="en" sz="1300" b="1">
                <a:solidFill>
                  <a:srgbClr val="3C78D8"/>
                </a:solidFill>
                <a:latin typeface="Calibri"/>
                <a:ea typeface="Calibri"/>
                <a:cs typeface="Calibri"/>
                <a:sym typeface="Calibri"/>
              </a:rPr>
              <a:t>Gradient-Informed Mixture of Experts Model</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https://arxiv.org/abs/2409.12136</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https://www.marktechpost.com/2024/09/21/microsoft-releases-grin-moe-a-gradient-informed-mixture-of-experts-moe-model-for-efficient-and-scalable-deep-learning/</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model uses gradient estimation for expert routing.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MoE layers consists of 16 experts, and only the top 2 are activated for each input token. Each expert is implemented as a GLU (Gated Linear Unit) network. SparseMixer-v2, a key component that estimates gradients related to expert routing, replacing conventional methods that use gating gradients as proxies.</a:t>
            </a:r>
            <a:endParaRPr sz="1300">
              <a:solidFill>
                <a:schemeClr val="dk1"/>
              </a:solidFill>
              <a:latin typeface="Calibri"/>
              <a:ea typeface="Calibri"/>
              <a:cs typeface="Calibri"/>
              <a:sym typeface="Calibri"/>
            </a:endParaRPr>
          </a:p>
        </p:txBody>
      </p:sp>
      <p:pic>
        <p:nvPicPr>
          <p:cNvPr id="148" name="Google Shape;148;p23"/>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836150" y="29575"/>
            <a:ext cx="4281876" cy="44251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4"/>
          <p:cNvSpPr txBox="1"/>
          <p:nvPr/>
        </p:nvSpPr>
        <p:spPr>
          <a:xfrm>
            <a:off x="91750" y="22650"/>
            <a:ext cx="994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3</a:t>
            </a:r>
            <a:endParaRPr sz="2000" b="1">
              <a:solidFill>
                <a:schemeClr val="dk1"/>
              </a:solidFill>
              <a:latin typeface="Calibri"/>
              <a:ea typeface="Calibri"/>
              <a:cs typeface="Calibri"/>
              <a:sym typeface="Calibri"/>
            </a:endParaRPr>
          </a:p>
        </p:txBody>
      </p:sp>
      <p:sp>
        <p:nvSpPr>
          <p:cNvPr id="154" name="Google Shape;154;p24"/>
          <p:cNvSpPr txBox="1"/>
          <p:nvPr/>
        </p:nvSpPr>
        <p:spPr>
          <a:xfrm>
            <a:off x="91750" y="357725"/>
            <a:ext cx="44343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GraphRAG</a:t>
            </a:r>
            <a:r>
              <a:rPr lang="en" sz="1300">
                <a:solidFill>
                  <a:schemeClr val="dk1"/>
                </a:solidFill>
                <a:latin typeface="Calibri"/>
                <a:ea typeface="Calibri"/>
                <a:cs typeface="Calibri"/>
                <a:sym typeface="Calibri"/>
              </a:rPr>
              <a:t>  - uses Knowledge Graphs (KG, Graph DB). Pros- very good for data with complex relationships.  Cons - complexity, maintenance.</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Traditional RAG</a:t>
            </a:r>
            <a:r>
              <a:rPr lang="en" sz="1300">
                <a:solidFill>
                  <a:schemeClr val="dk1"/>
                </a:solidFill>
                <a:latin typeface="Calibri"/>
                <a:ea typeface="Calibri"/>
                <a:cs typeface="Calibri"/>
                <a:sym typeface="Calibri"/>
              </a:rPr>
              <a:t> - uses </a:t>
            </a:r>
            <a:r>
              <a:rPr lang="en" sz="1300" b="1">
                <a:solidFill>
                  <a:srgbClr val="3C78D8"/>
                </a:solidFill>
                <a:latin typeface="Calibri"/>
                <a:ea typeface="Calibri"/>
                <a:cs typeface="Calibri"/>
                <a:sym typeface="Calibri"/>
              </a:rPr>
              <a:t>keyword matching</a:t>
            </a:r>
            <a:r>
              <a:rPr lang="en" sz="1300">
                <a:solidFill>
                  <a:schemeClr val="dk1"/>
                </a:solidFill>
                <a:latin typeface="Calibri"/>
                <a:ea typeface="Calibri"/>
                <a:cs typeface="Calibri"/>
                <a:sym typeface="Calibri"/>
              </a:rPr>
              <a:t> and other full-text search techniques. Can not understand semantic meaning</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Vector RAG</a:t>
            </a:r>
            <a:r>
              <a:rPr lang="en" sz="1300">
                <a:solidFill>
                  <a:schemeClr val="dk1"/>
                </a:solidFill>
                <a:latin typeface="Calibri"/>
                <a:ea typeface="Calibri"/>
                <a:cs typeface="Calibri"/>
                <a:sym typeface="Calibri"/>
              </a:rPr>
              <a:t> - semantic search, similarity search (vector embeddings). Efficient for handling large data.</a:t>
            </a:r>
            <a:endParaRPr sz="1300">
              <a:solidFill>
                <a:schemeClr val="dk1"/>
              </a:solidFill>
              <a:latin typeface="Calibri"/>
              <a:ea typeface="Calibri"/>
              <a:cs typeface="Calibri"/>
              <a:sym typeface="Calibri"/>
            </a:endParaRPr>
          </a:p>
        </p:txBody>
      </p:sp>
      <p:sp>
        <p:nvSpPr>
          <p:cNvPr id="155" name="Google Shape;155;p24"/>
          <p:cNvSpPr txBox="1"/>
          <p:nvPr/>
        </p:nvSpPr>
        <p:spPr>
          <a:xfrm>
            <a:off x="91750" y="1833452"/>
            <a:ext cx="3634200" cy="557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ClaudeDev</a:t>
            </a:r>
            <a:r>
              <a:rPr lang="en" sz="1300">
                <a:solidFill>
                  <a:schemeClr val="dk1"/>
                </a:solidFill>
                <a:latin typeface="Calibri"/>
                <a:ea typeface="Calibri"/>
                <a:cs typeface="Calibri"/>
                <a:sym typeface="Calibri"/>
              </a:rPr>
              <a:t> - an extension for </a:t>
            </a:r>
            <a:r>
              <a:rPr lang="en" sz="1300" b="1">
                <a:solidFill>
                  <a:srgbClr val="FF0000"/>
                </a:solidFill>
                <a:latin typeface="Calibri"/>
                <a:ea typeface="Calibri"/>
                <a:cs typeface="Calibri"/>
                <a:sym typeface="Calibri"/>
              </a:rPr>
              <a:t>VS Code</a:t>
            </a:r>
            <a:r>
              <a:rPr lang="en" sz="1300">
                <a:solidFill>
                  <a:schemeClr val="dk1"/>
                </a:solidFill>
                <a:latin typeface="Calibri"/>
                <a:ea typeface="Calibri"/>
                <a:cs typeface="Calibri"/>
                <a:sym typeface="Calibri"/>
              </a:rPr>
              <a:t>.- download from VS Code Extension Marketplace - and use</a:t>
            </a:r>
            <a:endParaRPr sz="13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https://github.com/saoudrizwan/claude-dev</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6" name="Google Shape;156;p24"/>
          <p:cNvSpPr txBox="1"/>
          <p:nvPr/>
        </p:nvSpPr>
        <p:spPr>
          <a:xfrm>
            <a:off x="4631825" y="129125"/>
            <a:ext cx="4434300" cy="92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Electronic Arts</a:t>
            </a:r>
            <a:r>
              <a:rPr lang="en" sz="1300">
                <a:solidFill>
                  <a:schemeClr val="dk1"/>
                </a:solidFill>
                <a:latin typeface="Calibri"/>
                <a:ea typeface="Calibri"/>
                <a:cs typeface="Calibri"/>
                <a:sym typeface="Calibri"/>
              </a:rPr>
              <a:t> demonstrated a new AI-driven concept for </a:t>
            </a:r>
            <a:r>
              <a:rPr lang="en" sz="1300" b="1">
                <a:solidFill>
                  <a:srgbClr val="6AA84F"/>
                </a:solidFill>
                <a:latin typeface="Calibri"/>
                <a:ea typeface="Calibri"/>
                <a:cs typeface="Calibri"/>
                <a:sym typeface="Calibri"/>
              </a:rPr>
              <a:t>user-generated video game content</a:t>
            </a:r>
            <a:r>
              <a:rPr lang="en" sz="1300">
                <a:solidFill>
                  <a:schemeClr val="dk1"/>
                </a:solidFill>
                <a:latin typeface="Calibri"/>
                <a:ea typeface="Calibri"/>
                <a:cs typeface="Calibri"/>
                <a:sym typeface="Calibri"/>
              </a:rPr>
              <a:t>. </a:t>
            </a:r>
            <a:r>
              <a:rPr lang="en" sz="1300" b="1">
                <a:solidFill>
                  <a:srgbClr val="3C78D8"/>
                </a:solidFill>
                <a:latin typeface="Calibri"/>
                <a:ea typeface="Calibri"/>
                <a:cs typeface="Calibri"/>
                <a:sym typeface="Calibri"/>
              </a:rPr>
              <a:t>Players can create and modify games in real-time using natural language commands</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https://x.com/geoffkeighley/status/1836129684351791337</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5"/>
              </a:rPr>
              <a:t>https://www.youtube.com/watch?v=oC1bAUG-0uc</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57" name="Google Shape;157;p24"/>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953775" y="1118326"/>
            <a:ext cx="2112350" cy="1182925"/>
          </a:xfrm>
          <a:prstGeom prst="rect">
            <a:avLst/>
          </a:prstGeom>
          <a:noFill/>
          <a:ln w="9525" cap="flat" cmpd="sng">
            <a:solidFill>
              <a:srgbClr val="FF0000"/>
            </a:solidFill>
            <a:prstDash val="solid"/>
            <a:round/>
            <a:headEnd type="none" w="sm" len="sm"/>
            <a:tailEnd type="none" w="sm" len="sm"/>
          </a:ln>
        </p:spPr>
      </p:pic>
      <p:sp>
        <p:nvSpPr>
          <p:cNvPr id="158" name="Google Shape;158;p24"/>
          <p:cNvSpPr txBox="1"/>
          <p:nvPr/>
        </p:nvSpPr>
        <p:spPr>
          <a:xfrm>
            <a:off x="5498775" y="1143950"/>
            <a:ext cx="1407600" cy="97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California has 9 new AI laws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7"/>
              </a:rPr>
              <a:t>https://techcrunch.com/2024/09/23/here-is-whats-illegal-under-californias-9-and-counting-new-ai-laws/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59" name="Google Shape;159;p24"/>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631825" y="1143950"/>
            <a:ext cx="819553" cy="1062575"/>
          </a:xfrm>
          <a:prstGeom prst="rect">
            <a:avLst/>
          </a:prstGeom>
          <a:noFill/>
          <a:ln w="9525" cap="flat" cmpd="sng">
            <a:solidFill>
              <a:srgbClr val="FF0000"/>
            </a:solidFill>
            <a:prstDash val="solid"/>
            <a:round/>
            <a:headEnd type="none" w="sm" len="sm"/>
            <a:tailEnd type="none" w="sm" len="sm"/>
          </a:ln>
        </p:spPr>
      </p:pic>
      <p:sp>
        <p:nvSpPr>
          <p:cNvPr id="160" name="Google Shape;160;p24"/>
          <p:cNvSpPr txBox="1"/>
          <p:nvPr/>
        </p:nvSpPr>
        <p:spPr>
          <a:xfrm>
            <a:off x="4631825" y="2363750"/>
            <a:ext cx="31605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AVM (Advanced Voice Mode)</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five new voices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better accent understanding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better conversation flow</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rolled out to ChatGPT Plus &amp; Teams users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new custom instructions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new memory features</a:t>
            </a:r>
            <a:endParaRPr sz="1300">
              <a:solidFill>
                <a:schemeClr val="dk1"/>
              </a:solidFill>
              <a:latin typeface="Calibri"/>
              <a:ea typeface="Calibri"/>
              <a:cs typeface="Calibri"/>
              <a:sym typeface="Calibri"/>
            </a:endParaRPr>
          </a:p>
        </p:txBody>
      </p:sp>
      <p:sp>
        <p:nvSpPr>
          <p:cNvPr id="161" name="Google Shape;161;p24"/>
          <p:cNvSpPr txBox="1"/>
          <p:nvPr/>
        </p:nvSpPr>
        <p:spPr>
          <a:xfrm>
            <a:off x="91750" y="2449438"/>
            <a:ext cx="36342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Bird Bench - Text-to-SQL Leaderboard</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9"/>
              </a:rPr>
              <a:t>https://bird-bench.github.io</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62" name="Google Shape;162;p24"/>
          <p:cNvSpPr txBox="1"/>
          <p:nvPr/>
        </p:nvSpPr>
        <p:spPr>
          <a:xfrm>
            <a:off x="91750" y="2871548"/>
            <a:ext cx="36342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Berkeley Function-Calling Leaderboard - updated</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10"/>
              </a:rPr>
              <a:t>https://gorilla.cs.berkeley.edu/leaderboard.html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63" name="Google Shape;163;p24"/>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7878400" y="2363750"/>
            <a:ext cx="1187725" cy="1718282"/>
          </a:xfrm>
          <a:prstGeom prst="rect">
            <a:avLst/>
          </a:prstGeom>
          <a:noFill/>
          <a:ln w="9525" cap="flat" cmpd="sng">
            <a:solidFill>
              <a:srgbClr val="FF0000"/>
            </a:solidFill>
            <a:prstDash val="solid"/>
            <a:round/>
            <a:headEnd type="none" w="sm" len="sm"/>
            <a:tailEnd type="none" w="sm" len="sm"/>
          </a:ln>
        </p:spPr>
      </p:pic>
      <p:sp>
        <p:nvSpPr>
          <p:cNvPr id="164" name="Google Shape;164;p24"/>
          <p:cNvSpPr txBox="1"/>
          <p:nvPr/>
        </p:nvSpPr>
        <p:spPr>
          <a:xfrm>
            <a:off x="4631825" y="3855603"/>
            <a:ext cx="31605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GroqCloud's new LLaVA v1.5 7B model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analyze images - </a:t>
            </a:r>
            <a:r>
              <a:rPr lang="en" sz="900" u="sng">
                <a:solidFill>
                  <a:schemeClr val="hlink"/>
                </a:solidFill>
                <a:latin typeface="Calibri"/>
                <a:ea typeface="Calibri"/>
                <a:cs typeface="Calibri"/>
                <a:sym typeface="Calibri"/>
                <a:hlinkClick r:id="rId12"/>
              </a:rPr>
              <a:t>https://console.groq.com/playground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models dropdown menu in top-right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select "llava-v1.5-7b-4096-preview".</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upload your image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Enter prompt - and submit</a:t>
            </a:r>
            <a:endParaRPr sz="1300">
              <a:solidFill>
                <a:schemeClr val="dk1"/>
              </a:solidFill>
              <a:latin typeface="Calibri"/>
              <a:ea typeface="Calibri"/>
              <a:cs typeface="Calibri"/>
              <a:sym typeface="Calibri"/>
            </a:endParaRPr>
          </a:p>
        </p:txBody>
      </p:sp>
      <p:sp>
        <p:nvSpPr>
          <p:cNvPr id="165" name="Google Shape;165;p24"/>
          <p:cNvSpPr txBox="1"/>
          <p:nvPr/>
        </p:nvSpPr>
        <p:spPr>
          <a:xfrm>
            <a:off x="91750" y="3289491"/>
            <a:ext cx="3634200" cy="1296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Ai2’s Molmo - open-source</a:t>
            </a:r>
            <a:r>
              <a:rPr lang="en" sz="13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13"/>
              </a:rPr>
              <a:t>https://molmo.allenai.org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Molmo (multimodal open language model) is a </a:t>
            </a:r>
            <a:r>
              <a:rPr lang="en" sz="1300" b="1">
                <a:solidFill>
                  <a:srgbClr val="3C78D8"/>
                </a:solidFill>
                <a:latin typeface="Calibri"/>
                <a:ea typeface="Calibri"/>
                <a:cs typeface="Calibri"/>
                <a:sym typeface="Calibri"/>
              </a:rPr>
              <a:t>visual understanding engine</a:t>
            </a:r>
            <a:r>
              <a:rPr lang="en" sz="1300">
                <a:solidFill>
                  <a:schemeClr val="dk1"/>
                </a:solidFill>
                <a:latin typeface="Calibri"/>
                <a:ea typeface="Calibri"/>
                <a:cs typeface="Calibri"/>
                <a:sym typeface="Calibri"/>
              </a:rPr>
              <a:t>. Sizes 1B, 7B, 72B.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The model performs on par with the likes of GPT-4o, Gemini 1.5 Pro, and Claude-3.5 Sonnet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14"/>
              </a:rPr>
              <a:t>https://techcrunch.com/2024/09/25/ai2s-molmo-shows-open-source-can-meet-and-beat-closed-multimodal-models/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5"/>
          <p:cNvSpPr txBox="1"/>
          <p:nvPr/>
        </p:nvSpPr>
        <p:spPr>
          <a:xfrm>
            <a:off x="91750" y="22650"/>
            <a:ext cx="4590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Gemini - price cuts, better quality</a:t>
            </a:r>
            <a:endParaRPr sz="2000" b="1">
              <a:solidFill>
                <a:schemeClr val="dk1"/>
              </a:solidFill>
              <a:latin typeface="Calibri"/>
              <a:ea typeface="Calibri"/>
              <a:cs typeface="Calibri"/>
              <a:sym typeface="Calibri"/>
            </a:endParaRPr>
          </a:p>
        </p:txBody>
      </p:sp>
      <p:sp>
        <p:nvSpPr>
          <p:cNvPr id="171" name="Google Shape;171;p25"/>
          <p:cNvSpPr txBox="1"/>
          <p:nvPr/>
        </p:nvSpPr>
        <p:spPr>
          <a:xfrm>
            <a:off x="91750" y="510125"/>
            <a:ext cx="4420800" cy="382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Gemini Price Cuts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https://x.com/OfficialLoganK/status/1838611055217385646</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Two new production-ready models came out: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Gemini-1.5-Pro-002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Gemini-1.5-Flash-002</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better quality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20% boost in math benchmarks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2x faster output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3x lower latency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improved long context understanding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 million tokens in context length</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improved vision capabilities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reduced pricing for Gemini 1.5 Pro, especially for prompts under 128K tokens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default filters switched to opt-in, giving developers more control over model configuration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updated Flash 8B experimental model</a:t>
            </a:r>
            <a:endParaRPr sz="1300">
              <a:solidFill>
                <a:schemeClr val="dk1"/>
              </a:solidFill>
              <a:latin typeface="Calibri"/>
              <a:ea typeface="Calibri"/>
              <a:cs typeface="Calibri"/>
              <a:sym typeface="Calibri"/>
            </a:endParaRPr>
          </a:p>
        </p:txBody>
      </p:sp>
      <p:pic>
        <p:nvPicPr>
          <p:cNvPr id="172" name="Google Shape;172;p2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82650" y="510125"/>
            <a:ext cx="4294224" cy="23542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6"/>
          <p:cNvSpPr txBox="1"/>
          <p:nvPr/>
        </p:nvSpPr>
        <p:spPr>
          <a:xfrm>
            <a:off x="91750" y="22650"/>
            <a:ext cx="1386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RAG Fusion</a:t>
            </a:r>
            <a:endParaRPr sz="2000" b="1">
              <a:solidFill>
                <a:schemeClr val="dk1"/>
              </a:solidFill>
              <a:latin typeface="Calibri"/>
              <a:ea typeface="Calibri"/>
              <a:cs typeface="Calibri"/>
              <a:sym typeface="Calibri"/>
            </a:endParaRPr>
          </a:p>
        </p:txBody>
      </p:sp>
      <p:sp>
        <p:nvSpPr>
          <p:cNvPr id="178" name="Google Shape;178;p26"/>
          <p:cNvSpPr txBox="1"/>
          <p:nvPr/>
        </p:nvSpPr>
        <p:spPr>
          <a:xfrm>
            <a:off x="91750" y="510125"/>
            <a:ext cx="4408800" cy="252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RAG Fusion</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https://pub.towardsai.net/not-rag-but-rag-fusion-understanding-next-gen-info-retrieval-477788da02e2</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User submits query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system generates several similar or related queries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These multiple queries then used for vector similarity search to get multiple result sets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Reciprocal Rank Fusion combines the results from all the searches and ranks them considering their relevance across all the different queries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Then results are re-ranked to prioritize the most relevant ones.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Finally the output is generated</a:t>
            </a:r>
            <a:endParaRPr sz="1300">
              <a:solidFill>
                <a:schemeClr val="dk1"/>
              </a:solidFill>
              <a:latin typeface="Calibri"/>
              <a:ea typeface="Calibri"/>
              <a:cs typeface="Calibri"/>
              <a:sym typeface="Calibri"/>
            </a:endParaRPr>
          </a:p>
        </p:txBody>
      </p:sp>
      <p:pic>
        <p:nvPicPr>
          <p:cNvPr id="179" name="Google Shape;179;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52950" y="152400"/>
            <a:ext cx="4338652" cy="470743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7"/>
          <p:cNvSpPr txBox="1"/>
          <p:nvPr/>
        </p:nvSpPr>
        <p:spPr>
          <a:xfrm>
            <a:off x="91750" y="22650"/>
            <a:ext cx="4853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Will AI solve Millennium Prize Problems ? </a:t>
            </a:r>
            <a:endParaRPr sz="2000" b="1">
              <a:solidFill>
                <a:schemeClr val="dk1"/>
              </a:solidFill>
              <a:latin typeface="Calibri"/>
              <a:ea typeface="Calibri"/>
              <a:cs typeface="Calibri"/>
              <a:sym typeface="Calibri"/>
            </a:endParaRPr>
          </a:p>
        </p:txBody>
      </p:sp>
      <p:sp>
        <p:nvSpPr>
          <p:cNvPr id="185" name="Google Shape;185;p27"/>
          <p:cNvSpPr txBox="1"/>
          <p:nvPr/>
        </p:nvSpPr>
        <p:spPr>
          <a:xfrm>
            <a:off x="91750" y="1658875"/>
            <a:ext cx="4017300" cy="334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Birch and Swinnerton-Dyer Conjecture</a:t>
            </a:r>
            <a:r>
              <a:rPr lang="en" sz="1200">
                <a:solidFill>
                  <a:schemeClr val="dk1"/>
                </a:solidFill>
                <a:latin typeface="Calibri"/>
                <a:ea typeface="Calibri"/>
                <a:cs typeface="Calibri"/>
                <a:sym typeface="Calibri"/>
              </a:rPr>
              <a:t>: This conjecture deals with elliptic curves and attempts to connect the number of rational points on an elliptic curve to the behavior of an associated L-function.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Hodge Conjecture</a:t>
            </a:r>
            <a:r>
              <a:rPr lang="en" sz="1200">
                <a:solidFill>
                  <a:schemeClr val="dk1"/>
                </a:solidFill>
                <a:latin typeface="Calibri"/>
                <a:ea typeface="Calibri"/>
                <a:cs typeface="Calibri"/>
                <a:sym typeface="Calibri"/>
              </a:rPr>
              <a:t>: This conjecture lies in the realm of algebraic geometry and suggests that certain geometric objects called Hodge cycles can be expressed as combinations of algebraic cycles.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Navier-Stokes Existence and Smoothness</a:t>
            </a:r>
            <a:r>
              <a:rPr lang="en" sz="1200">
                <a:solidFill>
                  <a:schemeClr val="dk1"/>
                </a:solidFill>
                <a:latin typeface="Calibri"/>
                <a:ea typeface="Calibri"/>
                <a:cs typeface="Calibri"/>
                <a:sym typeface="Calibri"/>
              </a:rPr>
              <a:t>: These equations describe the motion of fluids, but it's unknown whether smooth solutions always exist for given initial conditions.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P versus NP Problem</a:t>
            </a:r>
            <a:r>
              <a:rPr lang="en" sz="1200">
                <a:solidFill>
                  <a:schemeClr val="dk1"/>
                </a:solidFill>
                <a:latin typeface="Calibri"/>
                <a:ea typeface="Calibri"/>
                <a:cs typeface="Calibri"/>
                <a:sym typeface="Calibri"/>
              </a:rPr>
              <a:t>: A central problem in theoretical computer science, this asks whether every problem whose solution can be quickly verified can also be quickly solved.</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Riemann Hypothesis</a:t>
            </a:r>
            <a:r>
              <a:rPr lang="en" sz="1200">
                <a:solidFill>
                  <a:schemeClr val="dk1"/>
                </a:solidFill>
                <a:latin typeface="Calibri"/>
                <a:ea typeface="Calibri"/>
                <a:cs typeface="Calibri"/>
                <a:sym typeface="Calibri"/>
              </a:rPr>
              <a:t>: This conjecture concerns the distribution of prime numbers and states that all non-trivial zeros of the Riemann zeta function lie on a particular vertical line in the complex plane.</a:t>
            </a:r>
            <a:endParaRPr sz="1200">
              <a:solidFill>
                <a:schemeClr val="dk1"/>
              </a:solidFill>
              <a:latin typeface="Calibri"/>
              <a:ea typeface="Calibri"/>
              <a:cs typeface="Calibri"/>
              <a:sym typeface="Calibri"/>
            </a:endParaRPr>
          </a:p>
        </p:txBody>
      </p:sp>
      <p:sp>
        <p:nvSpPr>
          <p:cNvPr id="186" name="Google Shape;186;p27"/>
          <p:cNvSpPr txBox="1"/>
          <p:nvPr/>
        </p:nvSpPr>
        <p:spPr>
          <a:xfrm>
            <a:off x="4157375" y="2120900"/>
            <a:ext cx="3783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Yang-Mills Existence and Mass Gap</a:t>
            </a:r>
            <a:r>
              <a:rPr lang="en" sz="1200">
                <a:solidFill>
                  <a:schemeClr val="dk1"/>
                </a:solidFill>
                <a:latin typeface="Calibri"/>
                <a:ea typeface="Calibri"/>
                <a:cs typeface="Calibri"/>
                <a:sym typeface="Calibri"/>
              </a:rPr>
              <a:t>: This problem relates to quantum field theory and proposes that quantum Yang-Mills theory exists and has a mass gap, meaning there's a minimum energy level for excitations above the vacuum state.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Poincaré Conjecture (</a:t>
            </a:r>
            <a:r>
              <a:rPr lang="en" sz="1200" b="1">
                <a:solidFill>
                  <a:srgbClr val="FF0000"/>
                </a:solidFill>
                <a:latin typeface="Calibri"/>
                <a:ea typeface="Calibri"/>
                <a:cs typeface="Calibri"/>
                <a:sym typeface="Calibri"/>
              </a:rPr>
              <a:t>solved</a:t>
            </a:r>
            <a:r>
              <a:rPr lang="en" sz="1200" b="1">
                <a:solidFill>
                  <a:srgbClr val="3C78D8"/>
                </a:solidFill>
                <a:latin typeface="Calibri"/>
                <a:ea typeface="Calibri"/>
                <a:cs typeface="Calibri"/>
                <a:sym typeface="Calibri"/>
              </a:rPr>
              <a:t>)</a:t>
            </a:r>
            <a:r>
              <a:rPr lang="en" sz="1200">
                <a:solidFill>
                  <a:schemeClr val="dk1"/>
                </a:solidFill>
                <a:latin typeface="Calibri"/>
                <a:ea typeface="Calibri"/>
                <a:cs typeface="Calibri"/>
                <a:sym typeface="Calibri"/>
              </a:rPr>
              <a:t>: This conjecture in topology posited that any simply connected, closed 3-manifold is topologically equivalent to the 3-sphere. </a:t>
            </a:r>
            <a:r>
              <a:rPr lang="en" sz="1200" b="1">
                <a:solidFill>
                  <a:srgbClr val="FF0000"/>
                </a:solidFill>
                <a:latin typeface="Calibri"/>
                <a:ea typeface="Calibri"/>
                <a:cs typeface="Calibri"/>
                <a:sym typeface="Calibri"/>
              </a:rPr>
              <a:t>It was solved by Grigori Perelman in 2003.</a:t>
            </a:r>
            <a:endParaRPr sz="1200">
              <a:solidFill>
                <a:schemeClr val="dk1"/>
              </a:solidFill>
              <a:latin typeface="Calibri"/>
              <a:ea typeface="Calibri"/>
              <a:cs typeface="Calibri"/>
              <a:sym typeface="Calibri"/>
            </a:endParaRPr>
          </a:p>
        </p:txBody>
      </p:sp>
      <p:sp>
        <p:nvSpPr>
          <p:cNvPr id="187" name="Google Shape;187;p27"/>
          <p:cNvSpPr txBox="1"/>
          <p:nvPr/>
        </p:nvSpPr>
        <p:spPr>
          <a:xfrm>
            <a:off x="4157375" y="3910000"/>
            <a:ext cx="3783000" cy="1080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3C78D8"/>
                </a:solidFill>
                <a:latin typeface="Calibri"/>
                <a:ea typeface="Calibri"/>
                <a:cs typeface="Calibri"/>
                <a:sym typeface="Calibri"/>
              </a:rPr>
              <a:t>Fermat's Last Theorem (</a:t>
            </a:r>
            <a:r>
              <a:rPr lang="en" sz="1200" b="1">
                <a:solidFill>
                  <a:srgbClr val="FF0000"/>
                </a:solidFill>
                <a:latin typeface="Calibri"/>
                <a:ea typeface="Calibri"/>
                <a:cs typeface="Calibri"/>
                <a:sym typeface="Calibri"/>
              </a:rPr>
              <a:t>solved</a:t>
            </a:r>
            <a:r>
              <a:rPr lang="en" sz="1200" b="1">
                <a:solidFill>
                  <a:srgbClr val="3C78D8"/>
                </a:solidFill>
                <a:latin typeface="Calibri"/>
                <a:ea typeface="Calibri"/>
                <a:cs typeface="Calibri"/>
                <a:sym typeface="Calibri"/>
              </a:rPr>
              <a:t>):</a:t>
            </a:r>
            <a:endParaRPr sz="1200" b="1">
              <a:solidFill>
                <a:srgbClr val="3C78D8"/>
              </a:solidFill>
              <a:latin typeface="Calibri"/>
              <a:ea typeface="Calibri"/>
              <a:cs typeface="Calibri"/>
              <a:sym typeface="Calibri"/>
            </a:endParaRPr>
          </a:p>
          <a:p>
            <a:pPr marL="0" lvl="0" indent="0" algn="l" rtl="0">
              <a:spcBef>
                <a:spcPts val="0"/>
              </a:spcBef>
              <a:spcAft>
                <a:spcPts val="0"/>
              </a:spcAft>
              <a:buNone/>
            </a:pPr>
            <a:r>
              <a:rPr lang="en" sz="1100" b="1">
                <a:solidFill>
                  <a:srgbClr val="6AA84F"/>
                </a:solidFill>
                <a:latin typeface="Roboto Mono"/>
                <a:ea typeface="Roboto Mono"/>
                <a:cs typeface="Roboto Mono"/>
                <a:sym typeface="Roboto Mono"/>
              </a:rPr>
              <a:t>No three positive integers a, b, and c </a:t>
            </a:r>
            <a:endParaRPr sz="1100" b="1">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6AA84F"/>
                </a:solidFill>
                <a:latin typeface="Roboto Mono"/>
                <a:ea typeface="Roboto Mono"/>
                <a:cs typeface="Roboto Mono"/>
                <a:sym typeface="Roboto Mono"/>
              </a:rPr>
              <a:t>satisfy the equation a</a:t>
            </a:r>
            <a:r>
              <a:rPr lang="en" sz="1100" b="1" baseline="30000">
                <a:solidFill>
                  <a:srgbClr val="6AA84F"/>
                </a:solidFill>
                <a:latin typeface="Roboto Mono"/>
                <a:ea typeface="Roboto Mono"/>
                <a:cs typeface="Roboto Mono"/>
                <a:sym typeface="Roboto Mono"/>
              </a:rPr>
              <a:t>n</a:t>
            </a:r>
            <a:r>
              <a:rPr lang="en" sz="1100" b="1">
                <a:solidFill>
                  <a:srgbClr val="6AA84F"/>
                </a:solidFill>
                <a:latin typeface="Roboto Mono"/>
                <a:ea typeface="Roboto Mono"/>
                <a:cs typeface="Roboto Mono"/>
                <a:sym typeface="Roboto Mono"/>
              </a:rPr>
              <a:t> + b</a:t>
            </a:r>
            <a:r>
              <a:rPr lang="en" sz="1100" b="1" baseline="30000">
                <a:solidFill>
                  <a:srgbClr val="6AA84F"/>
                </a:solidFill>
                <a:latin typeface="Roboto Mono"/>
                <a:ea typeface="Roboto Mono"/>
                <a:cs typeface="Roboto Mono"/>
                <a:sym typeface="Roboto Mono"/>
              </a:rPr>
              <a:t>n</a:t>
            </a:r>
            <a:r>
              <a:rPr lang="en" sz="1100" b="1">
                <a:solidFill>
                  <a:srgbClr val="6AA84F"/>
                </a:solidFill>
                <a:latin typeface="Roboto Mono"/>
                <a:ea typeface="Roboto Mono"/>
                <a:cs typeface="Roboto Mono"/>
                <a:sym typeface="Roboto Mono"/>
              </a:rPr>
              <a:t> = c</a:t>
            </a:r>
            <a:r>
              <a:rPr lang="en" sz="1100" b="1" baseline="30000">
                <a:solidFill>
                  <a:srgbClr val="6AA84F"/>
                </a:solidFill>
                <a:latin typeface="Roboto Mono"/>
                <a:ea typeface="Roboto Mono"/>
                <a:cs typeface="Roboto Mono"/>
                <a:sym typeface="Roboto Mono"/>
              </a:rPr>
              <a:t>n</a:t>
            </a:r>
            <a:r>
              <a:rPr lang="en" sz="1100" b="1">
                <a:solidFill>
                  <a:srgbClr val="6AA84F"/>
                </a:solidFill>
                <a:latin typeface="Roboto Mono"/>
                <a:ea typeface="Roboto Mono"/>
                <a:cs typeface="Roboto Mono"/>
                <a:sym typeface="Roboto Mono"/>
              </a:rPr>
              <a:t> </a:t>
            </a:r>
            <a:endParaRPr sz="1100" b="1">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6AA84F"/>
                </a:solidFill>
                <a:latin typeface="Roboto Mono"/>
                <a:ea typeface="Roboto Mono"/>
                <a:cs typeface="Roboto Mono"/>
                <a:sym typeface="Roboto Mono"/>
              </a:rPr>
              <a:t>for any integer value of n greater than 2. </a:t>
            </a:r>
            <a:endParaRPr sz="1100" b="1">
              <a:solidFill>
                <a:srgbClr val="6AA84F"/>
              </a:solidFill>
              <a:latin typeface="Roboto Mono"/>
              <a:ea typeface="Roboto Mono"/>
              <a:cs typeface="Roboto Mono"/>
              <a:sym typeface="Roboto Mono"/>
            </a:endParaRPr>
          </a:p>
          <a:p>
            <a:pPr marL="0" lvl="0" indent="0" algn="l" rtl="0">
              <a:spcBef>
                <a:spcPts val="0"/>
              </a:spcBef>
              <a:spcAft>
                <a:spcPts val="0"/>
              </a:spcAft>
              <a:buNone/>
            </a:pPr>
            <a:r>
              <a:rPr lang="en" sz="1200">
                <a:solidFill>
                  <a:schemeClr val="dk1"/>
                </a:solidFill>
                <a:latin typeface="Calibri"/>
                <a:ea typeface="Calibri"/>
                <a:cs typeface="Calibri"/>
                <a:sym typeface="Calibri"/>
              </a:rPr>
              <a:t>It was famously </a:t>
            </a:r>
            <a:r>
              <a:rPr lang="en" sz="1200" b="1">
                <a:solidFill>
                  <a:srgbClr val="FF0000"/>
                </a:solidFill>
                <a:latin typeface="Calibri"/>
                <a:ea typeface="Calibri"/>
                <a:cs typeface="Calibri"/>
                <a:sym typeface="Calibri"/>
              </a:rPr>
              <a:t>proved by Andrew Wiles in 1994</a:t>
            </a:r>
            <a:r>
              <a:rPr lang="en" sz="1200">
                <a:solidFill>
                  <a:schemeClr val="dk1"/>
                </a:solidFill>
                <a:latin typeface="Calibri"/>
                <a:ea typeface="Calibri"/>
                <a:cs typeface="Calibri"/>
                <a:sym typeface="Calibri"/>
              </a:rPr>
              <a:t>, after remaining unsolved for over 350 years.</a:t>
            </a:r>
            <a:endParaRPr sz="1200" b="1">
              <a:solidFill>
                <a:srgbClr val="3C78D8"/>
              </a:solidFill>
              <a:latin typeface="Calibri"/>
              <a:ea typeface="Calibri"/>
              <a:cs typeface="Calibri"/>
              <a:sym typeface="Calibri"/>
            </a:endParaRPr>
          </a:p>
        </p:txBody>
      </p:sp>
      <p:pic>
        <p:nvPicPr>
          <p:cNvPr id="188" name="Google Shape;188;p27"/>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55449" y="133775"/>
            <a:ext cx="2411733" cy="1922449"/>
          </a:xfrm>
          <a:prstGeom prst="rect">
            <a:avLst/>
          </a:prstGeom>
          <a:noFill/>
          <a:ln>
            <a:noFill/>
          </a:ln>
        </p:spPr>
      </p:pic>
      <p:sp>
        <p:nvSpPr>
          <p:cNvPr id="189" name="Google Shape;189;p27"/>
          <p:cNvSpPr txBox="1"/>
          <p:nvPr/>
        </p:nvSpPr>
        <p:spPr>
          <a:xfrm>
            <a:off x="91750" y="425250"/>
            <a:ext cx="4266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Millennium Prize Problems </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4"/>
              </a:rPr>
              <a:t>https://www.claymath.org/millennium-problems/</a:t>
            </a:r>
            <a:endParaRPr sz="1200">
              <a:solidFill>
                <a:srgbClr val="FF0000"/>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 The list of Math problems created in 2000 by the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Clay Mathematics Institute (CMI) </a:t>
            </a:r>
            <a:endParaRPr sz="1200" b="1">
              <a:solidFill>
                <a:srgbClr val="3C78D8"/>
              </a:solidFill>
              <a:latin typeface="Calibri"/>
              <a:ea typeface="Calibri"/>
              <a:cs typeface="Calibri"/>
              <a:sym typeface="Calibri"/>
            </a:endParaRPr>
          </a:p>
          <a:p>
            <a:pPr marL="0" lvl="0" indent="0" algn="l" rtl="0">
              <a:spcBef>
                <a:spcPts val="0"/>
              </a:spcBef>
              <a:spcAft>
                <a:spcPts val="0"/>
              </a:spcAft>
              <a:buNone/>
            </a:pPr>
            <a:r>
              <a:rPr lang="en" sz="1200" b="1">
                <a:solidFill>
                  <a:srgbClr val="3C78D8"/>
                </a:solidFill>
                <a:latin typeface="Calibri"/>
                <a:ea typeface="Calibri"/>
                <a:cs typeface="Calibri"/>
                <a:sym typeface="Calibri"/>
              </a:rPr>
              <a:t>in Cambridge, Massachusetts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b="1">
                <a:solidFill>
                  <a:srgbClr val="6AA84F"/>
                </a:solidFill>
                <a:latin typeface="Calibri"/>
                <a:ea typeface="Calibri"/>
                <a:cs typeface="Calibri"/>
                <a:sym typeface="Calibri"/>
              </a:rPr>
              <a:t>CMI was founded in 1998</a:t>
            </a:r>
            <a:r>
              <a:rPr lang="en" sz="1200">
                <a:solidFill>
                  <a:schemeClr val="dk1"/>
                </a:solidFill>
                <a:latin typeface="Calibri"/>
                <a:ea typeface="Calibri"/>
                <a:cs typeface="Calibri"/>
                <a:sym typeface="Calibri"/>
              </a:rPr>
              <a:t> by </a:t>
            </a:r>
            <a:r>
              <a:rPr lang="en" sz="1200" b="1">
                <a:solidFill>
                  <a:srgbClr val="FF0000"/>
                </a:solidFill>
                <a:latin typeface="Calibri"/>
                <a:ea typeface="Calibri"/>
                <a:cs typeface="Calibri"/>
                <a:sym typeface="Calibri"/>
              </a:rPr>
              <a:t>Landon &amp; Lavinia Clay</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90" name="Google Shape;190;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7449732" y="32163"/>
            <a:ext cx="1643193" cy="1652583"/>
          </a:xfrm>
          <a:prstGeom prst="rect">
            <a:avLst/>
          </a:prstGeom>
          <a:noFill/>
          <a:ln>
            <a:noFill/>
          </a:ln>
        </p:spPr>
      </p:pic>
      <p:pic>
        <p:nvPicPr>
          <p:cNvPr id="191" name="Google Shape;191;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7998231" y="3897582"/>
            <a:ext cx="1098300" cy="1119476"/>
          </a:xfrm>
          <a:prstGeom prst="rect">
            <a:avLst/>
          </a:prstGeom>
          <a:noFill/>
          <a:ln>
            <a:noFill/>
          </a:ln>
        </p:spPr>
      </p:pic>
      <p:pic>
        <p:nvPicPr>
          <p:cNvPr id="192" name="Google Shape;192;p2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988700" y="2641097"/>
            <a:ext cx="1098300" cy="1160703"/>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8"/>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#models: 145.</a:t>
            </a:r>
            <a:endParaRPr sz="1100">
              <a:solidFill>
                <a:srgbClr val="1F2937"/>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#votes: 1,898,013.</a:t>
            </a:r>
            <a:endParaRPr sz="1100">
              <a:solidFill>
                <a:srgbClr val="1F2937"/>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Last updated: 2024-09-17.</a:t>
            </a:r>
            <a:endParaRPr sz="1100">
              <a:solidFill>
                <a:srgbClr val="1F2937"/>
              </a:solidFill>
              <a:highlight>
                <a:srgbClr val="FFFFFF"/>
              </a:highlight>
              <a:latin typeface="Calibri"/>
              <a:ea typeface="Calibri"/>
              <a:cs typeface="Calibri"/>
              <a:sym typeface="Calibri"/>
            </a:endParaRPr>
          </a:p>
        </p:txBody>
      </p:sp>
      <p:sp>
        <p:nvSpPr>
          <p:cNvPr id="198" name="Google Shape;198;p28"/>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99" name="Google Shape;199;p28"/>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00" name="Google Shape;200;p28"/>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01" name="Google Shape;201;p28"/>
          <p:cNvSpPr txBox="1"/>
          <p:nvPr/>
        </p:nvSpPr>
        <p:spPr>
          <a:xfrm>
            <a:off x="2588736" y="42796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02" name="Google Shape;202;p28"/>
          <p:cNvSpPr/>
          <p:nvPr/>
        </p:nvSpPr>
        <p:spPr>
          <a:xfrm>
            <a:off x="5235575" y="2263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3" name="Google Shape;203;p28"/>
          <p:cNvSpPr/>
          <p:nvPr/>
        </p:nvSpPr>
        <p:spPr>
          <a:xfrm>
            <a:off x="625200" y="329492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4" name="Google Shape;204;p28"/>
          <p:cNvSpPr/>
          <p:nvPr/>
        </p:nvSpPr>
        <p:spPr>
          <a:xfrm>
            <a:off x="625200" y="238703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 name="Google Shape;205;p28"/>
          <p:cNvSpPr/>
          <p:nvPr/>
        </p:nvSpPr>
        <p:spPr>
          <a:xfrm>
            <a:off x="5175619" y="141004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6" name="Google Shape;206;p28"/>
          <p:cNvSpPr/>
          <p:nvPr/>
        </p:nvSpPr>
        <p:spPr>
          <a:xfrm>
            <a:off x="5175626" y="363219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7" name="Google Shape;207;p28"/>
          <p:cNvSpPr/>
          <p:nvPr/>
        </p:nvSpPr>
        <p:spPr>
          <a:xfrm>
            <a:off x="5175626" y="181587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8" name="Google Shape;208;p28"/>
          <p:cNvSpPr/>
          <p:nvPr/>
        </p:nvSpPr>
        <p:spPr>
          <a:xfrm>
            <a:off x="5175626" y="201576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 name="Google Shape;209;p28"/>
          <p:cNvSpPr/>
          <p:nvPr/>
        </p:nvSpPr>
        <p:spPr>
          <a:xfrm>
            <a:off x="625200" y="261807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 name="Google Shape;210;p28"/>
          <p:cNvSpPr/>
          <p:nvPr/>
        </p:nvSpPr>
        <p:spPr>
          <a:xfrm>
            <a:off x="5175626" y="32208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 name="Google Shape;211;p28"/>
          <p:cNvSpPr/>
          <p:nvPr/>
        </p:nvSpPr>
        <p:spPr>
          <a:xfrm>
            <a:off x="5175626" y="340602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 name="Google Shape;212;p28"/>
          <p:cNvSpPr/>
          <p:nvPr/>
        </p:nvSpPr>
        <p:spPr>
          <a:xfrm>
            <a:off x="5175626" y="420347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3" name="Google Shape;213;p28"/>
          <p:cNvSpPr/>
          <p:nvPr/>
        </p:nvSpPr>
        <p:spPr>
          <a:xfrm>
            <a:off x="5175615" y="442601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 name="Google Shape;214;p28"/>
          <p:cNvSpPr/>
          <p:nvPr/>
        </p:nvSpPr>
        <p:spPr>
          <a:xfrm>
            <a:off x="625200" y="440293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5" name="Google Shape;215;p28"/>
          <p:cNvSpPr txBox="1"/>
          <p:nvPr/>
        </p:nvSpPr>
        <p:spPr>
          <a:xfrm>
            <a:off x="123952" y="2363474"/>
            <a:ext cx="3894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000">
                <a:solidFill>
                  <a:srgbClr val="FF0000"/>
                </a:solidFill>
                <a:latin typeface="Calibri"/>
                <a:ea typeface="Calibri"/>
                <a:cs typeface="Calibri"/>
                <a:sym typeface="Calibri"/>
              </a:rPr>
              <a:t>1 byte</a:t>
            </a:r>
            <a:endParaRPr sz="1000">
              <a:solidFill>
                <a:schemeClr val="dk1"/>
              </a:solidFill>
              <a:latin typeface="Calibri"/>
              <a:ea typeface="Calibri"/>
              <a:cs typeface="Calibri"/>
              <a:sym typeface="Calibri"/>
            </a:endParaRPr>
          </a:p>
        </p:txBody>
      </p:sp>
      <p:sp>
        <p:nvSpPr>
          <p:cNvPr id="216" name="Google Shape;216;p28"/>
          <p:cNvSpPr txBox="1"/>
          <p:nvPr/>
        </p:nvSpPr>
        <p:spPr>
          <a:xfrm>
            <a:off x="4676802" y="1386505"/>
            <a:ext cx="3894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000">
                <a:solidFill>
                  <a:srgbClr val="FF0000"/>
                </a:solidFill>
                <a:latin typeface="Calibri"/>
                <a:ea typeface="Calibri"/>
                <a:cs typeface="Calibri"/>
                <a:sym typeface="Calibri"/>
              </a:rPr>
              <a:t>New</a:t>
            </a:r>
            <a:endParaRPr sz="1000">
              <a:solidFill>
                <a:schemeClr val="dk1"/>
              </a:solidFill>
              <a:latin typeface="Calibri"/>
              <a:ea typeface="Calibri"/>
              <a:cs typeface="Calibri"/>
              <a:sym typeface="Calibri"/>
            </a:endParaRPr>
          </a:p>
        </p:txBody>
      </p:sp>
      <p:pic>
        <p:nvPicPr>
          <p:cNvPr id="217" name="Google Shape;217;p2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80961" y="748285"/>
            <a:ext cx="3095889" cy="4256848"/>
          </a:xfrm>
          <a:prstGeom prst="rect">
            <a:avLst/>
          </a:prstGeom>
          <a:noFill/>
          <a:ln w="9525" cap="flat" cmpd="sng">
            <a:solidFill>
              <a:srgbClr val="FF0000"/>
            </a:solidFill>
            <a:prstDash val="solid"/>
            <a:round/>
            <a:headEnd type="none" w="sm" len="sm"/>
            <a:tailEnd type="none" w="sm" len="sm"/>
          </a:ln>
        </p:spPr>
      </p:pic>
      <p:pic>
        <p:nvPicPr>
          <p:cNvPr id="218" name="Google Shape;218;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342036" y="734250"/>
            <a:ext cx="2772318" cy="4256850"/>
          </a:xfrm>
          <a:prstGeom prst="rect">
            <a:avLst/>
          </a:prstGeom>
          <a:noFill/>
          <a:ln w="9525" cap="flat" cmpd="sng">
            <a:solidFill>
              <a:srgbClr val="FF0000"/>
            </a:solidFill>
            <a:prstDash val="solid"/>
            <a:round/>
            <a:headEnd type="none" w="sm" len="sm"/>
            <a:tailEnd type="none" w="sm" len="sm"/>
          </a:ln>
        </p:spPr>
      </p:pic>
      <p:sp>
        <p:nvSpPr>
          <p:cNvPr id="219" name="Google Shape;219;p28"/>
          <p:cNvSpPr txBox="1"/>
          <p:nvPr/>
        </p:nvSpPr>
        <p:spPr>
          <a:xfrm>
            <a:off x="292752" y="1038505"/>
            <a:ext cx="3894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000">
                <a:solidFill>
                  <a:srgbClr val="FF0000"/>
                </a:solidFill>
                <a:latin typeface="Calibri"/>
                <a:ea typeface="Calibri"/>
                <a:cs typeface="Calibri"/>
                <a:sym typeface="Calibri"/>
              </a:rPr>
              <a:t>New</a:t>
            </a:r>
            <a:endParaRPr sz="1000">
              <a:solidFill>
                <a:schemeClr val="dk1"/>
              </a:solidFill>
              <a:latin typeface="Calibri"/>
              <a:ea typeface="Calibri"/>
              <a:cs typeface="Calibri"/>
              <a:sym typeface="Calibri"/>
            </a:endParaRPr>
          </a:p>
        </p:txBody>
      </p:sp>
      <p:sp>
        <p:nvSpPr>
          <p:cNvPr id="220" name="Google Shape;220;p28"/>
          <p:cNvSpPr txBox="1"/>
          <p:nvPr/>
        </p:nvSpPr>
        <p:spPr>
          <a:xfrm>
            <a:off x="292752" y="1243819"/>
            <a:ext cx="3894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000">
                <a:solidFill>
                  <a:srgbClr val="FF0000"/>
                </a:solidFill>
                <a:latin typeface="Calibri"/>
                <a:ea typeface="Calibri"/>
                <a:cs typeface="Calibri"/>
                <a:sym typeface="Calibri"/>
              </a:rPr>
              <a:t>New</a:t>
            </a:r>
            <a:endParaRPr sz="10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9"/>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226" name="Google Shape;226;p29"/>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27" name="Google Shape;227;p29"/>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28" name="Google Shape;228;p29"/>
          <p:cNvSpPr txBox="1"/>
          <p:nvPr/>
        </p:nvSpPr>
        <p:spPr>
          <a:xfrm>
            <a:off x="3186581" y="444363"/>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29" name="Google Shape;229;p29"/>
          <p:cNvSpPr/>
          <p:nvPr/>
        </p:nvSpPr>
        <p:spPr>
          <a:xfrm>
            <a:off x="5235575" y="2263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29"/>
          <p:cNvSpPr/>
          <p:nvPr/>
        </p:nvSpPr>
        <p:spPr>
          <a:xfrm>
            <a:off x="812069" y="302599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29"/>
          <p:cNvSpPr/>
          <p:nvPr/>
        </p:nvSpPr>
        <p:spPr>
          <a:xfrm>
            <a:off x="812069" y="283664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29"/>
          <p:cNvSpPr/>
          <p:nvPr/>
        </p:nvSpPr>
        <p:spPr>
          <a:xfrm>
            <a:off x="5491916" y="421702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29"/>
          <p:cNvSpPr/>
          <p:nvPr/>
        </p:nvSpPr>
        <p:spPr>
          <a:xfrm>
            <a:off x="5491916" y="103136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29"/>
          <p:cNvSpPr/>
          <p:nvPr/>
        </p:nvSpPr>
        <p:spPr>
          <a:xfrm>
            <a:off x="5491916" y="242439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29"/>
          <p:cNvSpPr/>
          <p:nvPr/>
        </p:nvSpPr>
        <p:spPr>
          <a:xfrm>
            <a:off x="5488270" y="402412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29"/>
          <p:cNvSpPr/>
          <p:nvPr/>
        </p:nvSpPr>
        <p:spPr>
          <a:xfrm>
            <a:off x="812069" y="203270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7" name="Google Shape;237;p29"/>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145.</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1,898,013.</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2024-09-17.</a:t>
            </a:r>
            <a:endParaRPr sz="1100">
              <a:solidFill>
                <a:srgbClr val="1F2937"/>
              </a:solidFill>
              <a:highlight>
                <a:srgbClr val="FFFFFF"/>
              </a:highlight>
              <a:latin typeface="Calibri"/>
              <a:ea typeface="Calibri"/>
              <a:cs typeface="Calibri"/>
              <a:sym typeface="Calibri"/>
            </a:endParaRPr>
          </a:p>
        </p:txBody>
      </p:sp>
      <p:sp>
        <p:nvSpPr>
          <p:cNvPr id="238" name="Google Shape;238;p29"/>
          <p:cNvSpPr/>
          <p:nvPr/>
        </p:nvSpPr>
        <p:spPr>
          <a:xfrm>
            <a:off x="812069" y="362713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9" name="Google Shape;239;p29"/>
          <p:cNvSpPr/>
          <p:nvPr/>
        </p:nvSpPr>
        <p:spPr>
          <a:xfrm>
            <a:off x="812069" y="482880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0" name="Google Shape;240;p29"/>
          <p:cNvSpPr/>
          <p:nvPr/>
        </p:nvSpPr>
        <p:spPr>
          <a:xfrm>
            <a:off x="5491916" y="2809240"/>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p29"/>
          <p:cNvSpPr/>
          <p:nvPr/>
        </p:nvSpPr>
        <p:spPr>
          <a:xfrm>
            <a:off x="5491916" y="381768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29"/>
          <p:cNvSpPr txBox="1"/>
          <p:nvPr/>
        </p:nvSpPr>
        <p:spPr>
          <a:xfrm>
            <a:off x="187206" y="3002438"/>
            <a:ext cx="5523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000">
                <a:solidFill>
                  <a:srgbClr val="FF0000"/>
                </a:solidFill>
                <a:latin typeface="Calibri"/>
                <a:ea typeface="Calibri"/>
                <a:cs typeface="Calibri"/>
                <a:sym typeface="Calibri"/>
              </a:rPr>
              <a:t>1 byte</a:t>
            </a:r>
            <a:endParaRPr sz="1000">
              <a:solidFill>
                <a:schemeClr val="dk1"/>
              </a:solidFill>
              <a:latin typeface="Calibri"/>
              <a:ea typeface="Calibri"/>
              <a:cs typeface="Calibri"/>
              <a:sym typeface="Calibri"/>
            </a:endParaRPr>
          </a:p>
        </p:txBody>
      </p:sp>
      <p:sp>
        <p:nvSpPr>
          <p:cNvPr id="243" name="Google Shape;243;p29"/>
          <p:cNvSpPr txBox="1"/>
          <p:nvPr/>
        </p:nvSpPr>
        <p:spPr>
          <a:xfrm>
            <a:off x="351281" y="1031713"/>
            <a:ext cx="5523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000">
                <a:solidFill>
                  <a:srgbClr val="FF0000"/>
                </a:solidFill>
                <a:latin typeface="Calibri"/>
                <a:ea typeface="Calibri"/>
                <a:cs typeface="Calibri"/>
                <a:sym typeface="Calibri"/>
              </a:rPr>
              <a:t>New</a:t>
            </a:r>
            <a:endParaRPr sz="1000">
              <a:solidFill>
                <a:schemeClr val="dk1"/>
              </a:solidFill>
              <a:latin typeface="Calibri"/>
              <a:ea typeface="Calibri"/>
              <a:cs typeface="Calibri"/>
              <a:sym typeface="Calibri"/>
            </a:endParaRPr>
          </a:p>
        </p:txBody>
      </p:sp>
      <p:pic>
        <p:nvPicPr>
          <p:cNvPr id="244" name="Google Shape;244;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66558" y="750658"/>
            <a:ext cx="2772318" cy="4256850"/>
          </a:xfrm>
          <a:prstGeom prst="rect">
            <a:avLst/>
          </a:prstGeom>
          <a:noFill/>
          <a:ln w="9525" cap="flat" cmpd="sng">
            <a:solidFill>
              <a:srgbClr val="FF0000"/>
            </a:solidFill>
            <a:prstDash val="solid"/>
            <a:round/>
            <a:headEnd type="none" w="sm" len="sm"/>
            <a:tailEnd type="none" w="sm" len="sm"/>
          </a:ln>
        </p:spPr>
      </p:pic>
      <p:pic>
        <p:nvPicPr>
          <p:cNvPr id="245" name="Google Shape;245;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658333" y="734250"/>
            <a:ext cx="2772318" cy="4256850"/>
          </a:xfrm>
          <a:prstGeom prst="rect">
            <a:avLst/>
          </a:prstGeom>
          <a:noFill/>
          <a:ln w="9525" cap="flat" cmpd="sng">
            <a:solidFill>
              <a:srgbClr val="FF0000"/>
            </a:solidFill>
            <a:prstDash val="solid"/>
            <a:round/>
            <a:headEnd type="none" w="sm" len="sm"/>
            <a:tailEnd type="none" w="sm" len="sm"/>
          </a:ln>
        </p:spPr>
      </p:pic>
      <p:sp>
        <p:nvSpPr>
          <p:cNvPr id="246" name="Google Shape;246;p29"/>
          <p:cNvSpPr txBox="1"/>
          <p:nvPr/>
        </p:nvSpPr>
        <p:spPr>
          <a:xfrm>
            <a:off x="351281" y="1228358"/>
            <a:ext cx="552300" cy="17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000">
                <a:solidFill>
                  <a:srgbClr val="FF0000"/>
                </a:solidFill>
                <a:latin typeface="Calibri"/>
                <a:ea typeface="Calibri"/>
                <a:cs typeface="Calibri"/>
                <a:sym typeface="Calibri"/>
              </a:rPr>
              <a:t>New</a:t>
            </a:r>
            <a:endParaRPr sz="1000">
              <a:solidFill>
                <a:schemeClr val="dk1"/>
              </a:solidFill>
              <a:latin typeface="Calibri"/>
              <a:ea typeface="Calibri"/>
              <a:cs typeface="Calibri"/>
              <a:sym typeface="Calibri"/>
            </a:endParaRPr>
          </a:p>
        </p:txBody>
      </p:sp>
      <p:sp>
        <p:nvSpPr>
          <p:cNvPr id="247" name="Google Shape;247;p29"/>
          <p:cNvSpPr/>
          <p:nvPr/>
        </p:nvSpPr>
        <p:spPr>
          <a:xfrm>
            <a:off x="5491916" y="4622635"/>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0"/>
          <p:cNvSpPr txBox="1"/>
          <p:nvPr/>
        </p:nvSpPr>
        <p:spPr>
          <a:xfrm>
            <a:off x="-38050" y="-108050"/>
            <a:ext cx="32526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a:solidFill>
                  <a:schemeClr val="dk1"/>
                </a:solidFill>
                <a:latin typeface="Calibri"/>
                <a:ea typeface="Calibri"/>
                <a:cs typeface="Calibri"/>
                <a:sym typeface="Calibri"/>
              </a:rPr>
              <a:t>Jailbreak Arena Leaderboard</a:t>
            </a:r>
            <a:endParaRPr sz="2000" b="1" i="0" u="none" strike="noStrike" cap="none">
              <a:solidFill>
                <a:srgbClr val="000000"/>
              </a:solidFill>
              <a:latin typeface="Calibri"/>
              <a:ea typeface="Calibri"/>
              <a:cs typeface="Calibri"/>
              <a:sym typeface="Calibri"/>
            </a:endParaRPr>
          </a:p>
        </p:txBody>
      </p:sp>
      <p:sp>
        <p:nvSpPr>
          <p:cNvPr id="253" name="Google Shape;253;p30"/>
          <p:cNvSpPr txBox="1"/>
          <p:nvPr/>
        </p:nvSpPr>
        <p:spPr>
          <a:xfrm>
            <a:off x="125075" y="393525"/>
            <a:ext cx="35259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Read Team Arena = Red Arena = Jailbreak arena </a:t>
            </a:r>
            <a:r>
              <a:rPr lang="en" sz="1300" u="sng">
                <a:solidFill>
                  <a:schemeClr val="hlink"/>
                </a:solidFill>
                <a:latin typeface="Calibri"/>
                <a:ea typeface="Calibri"/>
                <a:cs typeface="Calibri"/>
                <a:sym typeface="Calibri"/>
                <a:hlinkClick r:id="rId3"/>
              </a:rPr>
              <a:t>https://redarena.ai/leaderboard</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pic>
        <p:nvPicPr>
          <p:cNvPr id="254" name="Google Shape;254;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262750" y="152400"/>
            <a:ext cx="2794766" cy="4838700"/>
          </a:xfrm>
          <a:prstGeom prst="rect">
            <a:avLst/>
          </a:prstGeom>
          <a:noFill/>
          <a:ln>
            <a:noFill/>
          </a:ln>
        </p:spPr>
      </p:pic>
      <p:pic>
        <p:nvPicPr>
          <p:cNvPr id="255" name="Google Shape;255;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964425"/>
            <a:ext cx="5487399" cy="3275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31"/>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612950" y="869175"/>
            <a:ext cx="7805721" cy="3369500"/>
          </a:xfrm>
          <a:prstGeom prst="rect">
            <a:avLst/>
          </a:prstGeom>
          <a:noFill/>
          <a:ln>
            <a:noFill/>
          </a:ln>
        </p:spPr>
      </p:pic>
      <p:sp>
        <p:nvSpPr>
          <p:cNvPr id="261" name="Google Shape;261;p31"/>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262" name="Google Shape;262;p31"/>
          <p:cNvSpPr txBox="1"/>
          <p:nvPr/>
        </p:nvSpPr>
        <p:spPr>
          <a:xfrm>
            <a:off x="6291625" y="1099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cxnSp>
        <p:nvCxnSpPr>
          <p:cNvPr id="263" name="Google Shape;263;p31"/>
          <p:cNvCxnSpPr/>
          <p:nvPr/>
        </p:nvCxnSpPr>
        <p:spPr>
          <a:xfrm rot="10800000">
            <a:off x="3955988" y="904676"/>
            <a:ext cx="0" cy="3023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pic>
        <p:nvPicPr>
          <p:cNvPr id="268" name="Google Shape;268;p32"/>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69" name="Google Shape;269;p32"/>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70" name="Google Shape;270;p32"/>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71" name="Google Shape;271;p3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72" name="Google Shape;272;p32"/>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73" name="Google Shape;273;p32"/>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5"/>
          <p:cNvSpPr txBox="1"/>
          <p:nvPr/>
        </p:nvSpPr>
        <p:spPr>
          <a:xfrm>
            <a:off x="91750" y="98850"/>
            <a:ext cx="4316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Llama 3.2</a:t>
            </a:r>
            <a:endParaRPr sz="2000" b="1">
              <a:solidFill>
                <a:schemeClr val="dk1"/>
              </a:solidFill>
              <a:latin typeface="Calibri"/>
              <a:ea typeface="Calibri"/>
              <a:cs typeface="Calibri"/>
              <a:sym typeface="Calibri"/>
            </a:endParaRPr>
          </a:p>
        </p:txBody>
      </p:sp>
      <p:sp>
        <p:nvSpPr>
          <p:cNvPr id="65" name="Google Shape;65;p15"/>
          <p:cNvSpPr txBox="1"/>
          <p:nvPr/>
        </p:nvSpPr>
        <p:spPr>
          <a:xfrm>
            <a:off x="91750" y="586750"/>
            <a:ext cx="4515900" cy="269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Llama 3.2</a:t>
            </a:r>
            <a:r>
              <a:rPr lang="en" sz="1200" b="1">
                <a:solidFill>
                  <a:schemeClr val="dk1"/>
                </a:solidFill>
                <a:latin typeface="Calibri"/>
                <a:ea typeface="Calibri"/>
                <a:cs typeface="Calibri"/>
                <a:sym typeface="Calibri"/>
              </a:rPr>
              <a:t> </a:t>
            </a:r>
            <a:r>
              <a:rPr lang="en" sz="1200">
                <a:solidFill>
                  <a:schemeClr val="dk1"/>
                </a:solidFill>
                <a:latin typeface="Calibri"/>
                <a:ea typeface="Calibri"/>
                <a:cs typeface="Calibri"/>
                <a:sym typeface="Calibri"/>
              </a:rPr>
              <a:t>- new open-source models, 128K, 8 languages</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Llama can now see and run on your device</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1B ~ Gemma 2 2.6B</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3B ~ Phi 3.5-mini</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11B ~ Claude Haiku</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90B ~ GPT-4o-mini</a:t>
            </a:r>
            <a:endParaRPr sz="13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https://ai.meta.com/blog/llama-3-2-connect-2024-vision-edge-mobile-devices/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https://www.llama.com</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https://ollama.com/library/llama3.2</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6"/>
              </a:rPr>
              <a:t>https://www.llama.com/llama-downloads/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7"/>
              </a:rPr>
              <a:t>https://github.com/meta-llama/llama-stack</a:t>
            </a:r>
            <a:r>
              <a:rPr lang="en" sz="1000">
                <a:solidFill>
                  <a:schemeClr val="dk1"/>
                </a:solidFill>
                <a:latin typeface="Calibri"/>
                <a:ea typeface="Calibri"/>
                <a:cs typeface="Calibri"/>
                <a:sym typeface="Calibri"/>
              </a:rPr>
              <a:t> - APIs</a:t>
            </a:r>
            <a:endParaRPr sz="1000">
              <a:solidFill>
                <a:schemeClr val="dk1"/>
              </a:solidFill>
              <a:latin typeface="Calibri"/>
              <a:ea typeface="Calibri"/>
              <a:cs typeface="Calibri"/>
              <a:sym typeface="Calibri"/>
            </a:endParaRPr>
          </a:p>
          <a:p>
            <a:pPr marL="228600" lvl="0" indent="-12065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8"/>
              </a:rPr>
              <a:t>https://twitter.com/AIatMeta/status/1838993953502515702</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https://huggingface.co/meta-llama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0" lvl="0" indent="0" algn="l" rtl="0">
              <a:spcBef>
                <a:spcPts val="0"/>
              </a:spcBef>
              <a:spcAft>
                <a:spcPts val="0"/>
              </a:spcAft>
              <a:buNone/>
            </a:pPr>
            <a:endParaRPr sz="12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200" b="1">
                <a:solidFill>
                  <a:srgbClr val="3C78D8"/>
                </a:solidFill>
                <a:latin typeface="Roboto Mono"/>
                <a:ea typeface="Roboto Mono"/>
                <a:cs typeface="Roboto Mono"/>
                <a:sym typeface="Roboto Mono"/>
              </a:rPr>
              <a:t>ollama run llama3.2 </a:t>
            </a:r>
            <a:r>
              <a:rPr lang="en" sz="1100" b="1">
                <a:solidFill>
                  <a:schemeClr val="dk1"/>
                </a:solidFill>
                <a:latin typeface="Roboto Mono"/>
                <a:ea typeface="Roboto Mono"/>
                <a:cs typeface="Roboto Mono"/>
                <a:sym typeface="Roboto Mono"/>
              </a:rPr>
              <a:t>    ( file size: 2GB )</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chemeClr val="dk1"/>
                </a:solidFill>
                <a:latin typeface="Roboto Mono"/>
                <a:ea typeface="Roboto Mono"/>
                <a:cs typeface="Roboto Mono"/>
                <a:sym typeface="Roboto Mono"/>
              </a:rPr>
              <a:t>Note: llama3.2  ==  llama3.2:latest  ==  llama3.2:3b</a:t>
            </a:r>
            <a:endParaRPr sz="1100" b="1">
              <a:solidFill>
                <a:schemeClr val="dk1"/>
              </a:solidFill>
              <a:latin typeface="Roboto Mono"/>
              <a:ea typeface="Roboto Mono"/>
              <a:cs typeface="Roboto Mono"/>
              <a:sym typeface="Roboto Mono"/>
            </a:endParaRPr>
          </a:p>
        </p:txBody>
      </p:sp>
      <p:pic>
        <p:nvPicPr>
          <p:cNvPr id="66" name="Google Shape;66;p15"/>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105450" y="3368151"/>
            <a:ext cx="1559747" cy="1070001"/>
          </a:xfrm>
          <a:prstGeom prst="rect">
            <a:avLst/>
          </a:prstGeom>
          <a:noFill/>
          <a:ln w="9525" cap="flat" cmpd="sng">
            <a:solidFill>
              <a:srgbClr val="FF0000"/>
            </a:solidFill>
            <a:prstDash val="solid"/>
            <a:round/>
            <a:headEnd type="none" w="sm" len="sm"/>
            <a:tailEnd type="none" w="sm" len="sm"/>
          </a:ln>
        </p:spPr>
      </p:pic>
      <p:sp>
        <p:nvSpPr>
          <p:cNvPr id="67" name="Google Shape;67;p15"/>
          <p:cNvSpPr txBox="1"/>
          <p:nvPr/>
        </p:nvSpPr>
        <p:spPr>
          <a:xfrm>
            <a:off x="1424950" y="98850"/>
            <a:ext cx="3182700" cy="40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Meta Connect Event - September 25-26, 2024</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u="sng">
                <a:solidFill>
                  <a:schemeClr val="hlink"/>
                </a:solidFill>
                <a:latin typeface="Calibri"/>
                <a:ea typeface="Calibri"/>
                <a:cs typeface="Calibri"/>
                <a:sym typeface="Calibri"/>
                <a:hlinkClick r:id="rId11"/>
              </a:rPr>
              <a:t>https://www.meta.com/connect/</a:t>
            </a:r>
            <a:endParaRPr sz="1100" b="1">
              <a:solidFill>
                <a:srgbClr val="3C78D8"/>
              </a:solidFill>
              <a:latin typeface="Roboto Mono"/>
              <a:ea typeface="Roboto Mono"/>
              <a:cs typeface="Roboto Mono"/>
              <a:sym typeface="Roboto Mono"/>
            </a:endParaRPr>
          </a:p>
        </p:txBody>
      </p:sp>
      <p:pic>
        <p:nvPicPr>
          <p:cNvPr id="68" name="Google Shape;68;p1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709450" y="905167"/>
            <a:ext cx="2435875" cy="1351449"/>
          </a:xfrm>
          <a:prstGeom prst="rect">
            <a:avLst/>
          </a:prstGeom>
          <a:noFill/>
          <a:ln w="9525" cap="flat" cmpd="sng">
            <a:solidFill>
              <a:srgbClr val="FF0000"/>
            </a:solidFill>
            <a:prstDash val="solid"/>
            <a:round/>
            <a:headEnd type="none" w="sm" len="sm"/>
            <a:tailEnd type="none" w="sm" len="sm"/>
          </a:ln>
        </p:spPr>
      </p:pic>
      <p:pic>
        <p:nvPicPr>
          <p:cNvPr id="69" name="Google Shape;69;p15"/>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7237080" y="1107927"/>
            <a:ext cx="1853645" cy="1233500"/>
          </a:xfrm>
          <a:prstGeom prst="rect">
            <a:avLst/>
          </a:prstGeom>
          <a:noFill/>
          <a:ln w="9525" cap="flat" cmpd="sng">
            <a:solidFill>
              <a:srgbClr val="FF0000"/>
            </a:solidFill>
            <a:prstDash val="solid"/>
            <a:round/>
            <a:headEnd type="none" w="sm" len="sm"/>
            <a:tailEnd type="none" w="sm" len="sm"/>
          </a:ln>
        </p:spPr>
      </p:pic>
      <p:pic>
        <p:nvPicPr>
          <p:cNvPr id="70" name="Google Shape;70;p15"/>
          <p:cNvPicPr preferRelativeResize="0"/>
          <p:nvPr/>
        </p:nvPicPr>
        <p:blipFill rotWithShape="1">
          <a:blip r:embed="rId14" cstate="email">
            <a:alphaModFix/>
            <a:extLst>
              <a:ext uri="{28A0092B-C50C-407E-A947-70E740481C1C}">
                <a14:useLocalDpi xmlns:a14="http://schemas.microsoft.com/office/drawing/2010/main"/>
              </a:ext>
            </a:extLst>
          </a:blip>
          <a:srcRect/>
          <a:stretch/>
        </p:blipFill>
        <p:spPr>
          <a:xfrm>
            <a:off x="7695775" y="2386925"/>
            <a:ext cx="1354174" cy="2723076"/>
          </a:xfrm>
          <a:prstGeom prst="rect">
            <a:avLst/>
          </a:prstGeom>
          <a:noFill/>
          <a:ln>
            <a:noFill/>
          </a:ln>
        </p:spPr>
      </p:pic>
      <p:sp>
        <p:nvSpPr>
          <p:cNvPr id="71" name="Google Shape;71;p15"/>
          <p:cNvSpPr txBox="1"/>
          <p:nvPr/>
        </p:nvSpPr>
        <p:spPr>
          <a:xfrm>
            <a:off x="4699400" y="4080850"/>
            <a:ext cx="2996400" cy="92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AI in Messenger, WhatApp, Instagram</a:t>
            </a:r>
            <a:r>
              <a:rPr lang="en" sz="1300">
                <a:solidFill>
                  <a:schemeClr val="dk1"/>
                </a:solidFill>
                <a:latin typeface="Calibri"/>
                <a:ea typeface="Calibri"/>
                <a:cs typeface="Calibri"/>
                <a:sym typeface="Calibri"/>
              </a:rPr>
              <a:t>. AI can talk to you, write, create or edit photos, etc. Even Business communications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15"/>
              </a:rPr>
              <a:t>https://about.fb.com/news/2024/09/metas-ai-product-news-connect/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2" name="Google Shape;72;p15"/>
          <p:cNvSpPr txBox="1"/>
          <p:nvPr/>
        </p:nvSpPr>
        <p:spPr>
          <a:xfrm>
            <a:off x="7236924" y="60450"/>
            <a:ext cx="1853700" cy="972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Ray-Ban Meta Smart Glasses</a:t>
            </a:r>
            <a:r>
              <a:rPr lang="en" sz="1200">
                <a:solidFill>
                  <a:schemeClr val="dk1"/>
                </a:solidFill>
                <a:latin typeface="Calibri"/>
                <a:ea typeface="Calibri"/>
                <a:cs typeface="Calibri"/>
                <a:sym typeface="Calibri"/>
              </a:rPr>
              <a:t> - live language translation, reminders, real-time video assistance, QR code reading, etc.</a:t>
            </a:r>
            <a:endParaRPr sz="1200">
              <a:solidFill>
                <a:schemeClr val="dk1"/>
              </a:solidFill>
              <a:latin typeface="Calibri"/>
              <a:ea typeface="Calibri"/>
              <a:cs typeface="Calibri"/>
              <a:sym typeface="Calibri"/>
            </a:endParaRPr>
          </a:p>
        </p:txBody>
      </p:sp>
      <p:sp>
        <p:nvSpPr>
          <p:cNvPr id="73" name="Google Shape;73;p15"/>
          <p:cNvSpPr txBox="1"/>
          <p:nvPr/>
        </p:nvSpPr>
        <p:spPr>
          <a:xfrm>
            <a:off x="4709446" y="2317150"/>
            <a:ext cx="24360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Meta Orion Glasses</a:t>
            </a:r>
            <a:r>
              <a:rPr lang="en" sz="1200">
                <a:solidFill>
                  <a:schemeClr val="dk1"/>
                </a:solidFill>
                <a:latin typeface="Calibri"/>
                <a:ea typeface="Calibri"/>
                <a:cs typeface="Calibri"/>
                <a:sym typeface="Calibri"/>
              </a:rPr>
              <a:t> - mixed VR, 2027 ? </a:t>
            </a:r>
            <a:r>
              <a:rPr lang="en" sz="900" u="sng">
                <a:solidFill>
                  <a:schemeClr val="hlink"/>
                </a:solidFill>
                <a:latin typeface="Calibri"/>
                <a:ea typeface="Calibri"/>
                <a:cs typeface="Calibri"/>
                <a:sym typeface="Calibri"/>
                <a:hlinkClick r:id="rId16"/>
              </a:rPr>
              <a:t>https://about.fb.com/news/2024/09/introducing-orion-our-first-true-augmented-reality-glasses/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74" name="Google Shape;74;p15"/>
          <p:cNvPicPr preferRelativeResize="0"/>
          <p:nvPr/>
        </p:nvPicPr>
        <p:blipFill>
          <a:blip r:embed="rId17" cstate="email">
            <a:alphaModFix/>
            <a:extLst>
              <a:ext uri="{28A0092B-C50C-407E-A947-70E740481C1C}">
                <a14:useLocalDpi xmlns:a14="http://schemas.microsoft.com/office/drawing/2010/main"/>
              </a:ext>
            </a:extLst>
          </a:blip>
          <a:stretch>
            <a:fillRect/>
          </a:stretch>
        </p:blipFill>
        <p:spPr>
          <a:xfrm>
            <a:off x="4709450" y="2870824"/>
            <a:ext cx="2435875" cy="1027841"/>
          </a:xfrm>
          <a:prstGeom prst="rect">
            <a:avLst/>
          </a:prstGeom>
          <a:noFill/>
          <a:ln w="9525" cap="flat" cmpd="sng">
            <a:solidFill>
              <a:srgbClr val="FF0000"/>
            </a:solidFill>
            <a:prstDash val="solid"/>
            <a:round/>
            <a:headEnd type="none" w="sm" len="sm"/>
            <a:tailEnd type="none" w="sm" len="sm"/>
          </a:ln>
        </p:spPr>
      </p:pic>
      <p:sp>
        <p:nvSpPr>
          <p:cNvPr id="75" name="Google Shape;75;p15"/>
          <p:cNvSpPr txBox="1"/>
          <p:nvPr/>
        </p:nvSpPr>
        <p:spPr>
          <a:xfrm>
            <a:off x="4719399" y="71850"/>
            <a:ext cx="2436000" cy="40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Quest 3S VR Glasses</a:t>
            </a:r>
            <a:r>
              <a:rPr lang="en" sz="1200">
                <a:solidFill>
                  <a:schemeClr val="dk1"/>
                </a:solidFill>
                <a:latin typeface="Calibri"/>
                <a:ea typeface="Calibri"/>
                <a:cs typeface="Calibri"/>
                <a:sym typeface="Calibri"/>
              </a:rPr>
              <a:t> - mixed VR headset</a:t>
            </a:r>
            <a:r>
              <a:rPr lang="en" sz="900">
                <a:solidFill>
                  <a:schemeClr val="dk1"/>
                </a:solidFill>
                <a:latin typeface="Calibri"/>
                <a:ea typeface="Calibri"/>
                <a:cs typeface="Calibri"/>
                <a:sym typeface="Calibri"/>
              </a:rPr>
              <a:t> - </a:t>
            </a:r>
            <a:r>
              <a:rPr lang="en" sz="900" u="sng">
                <a:solidFill>
                  <a:schemeClr val="hlink"/>
                </a:solidFill>
                <a:latin typeface="Calibri"/>
                <a:ea typeface="Calibri"/>
                <a:cs typeface="Calibri"/>
                <a:sym typeface="Calibri"/>
                <a:hlinkClick r:id="rId18"/>
              </a:rPr>
              <a:t>ttps://www.meta.com/quest/quest-3s/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76" name="Google Shape;76;p15"/>
          <p:cNvSpPr txBox="1"/>
          <p:nvPr/>
        </p:nvSpPr>
        <p:spPr>
          <a:xfrm>
            <a:off x="1751300" y="3327624"/>
            <a:ext cx="2862000" cy="128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Interview with Mark Zuckerberg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19"/>
              </a:rPr>
              <a:t>https://www.youtube.com/watch?v=QciJ9ubeLQk</a:t>
            </a:r>
            <a:r>
              <a:rPr lang="en" sz="9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Mark wants to build "awesome" products that inspire and uplift people. His vision is combining AI with work of Reality Labs (division of Meta for virtual reality (VR) and augmented reality (AR)).</a:t>
            </a:r>
            <a:endParaRPr sz="800">
              <a:solidFill>
                <a:schemeClr val="dk1"/>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33"/>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txBox="1"/>
          <p:nvPr/>
        </p:nvSpPr>
        <p:spPr>
          <a:xfrm>
            <a:off x="91750" y="98850"/>
            <a:ext cx="4316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Re-Reading Improves Reasoning</a:t>
            </a:r>
            <a:endParaRPr sz="2000" b="1">
              <a:solidFill>
                <a:schemeClr val="dk1"/>
              </a:solidFill>
              <a:latin typeface="Calibri"/>
              <a:ea typeface="Calibri"/>
              <a:cs typeface="Calibri"/>
              <a:sym typeface="Calibri"/>
            </a:endParaRPr>
          </a:p>
        </p:txBody>
      </p:sp>
      <p:pic>
        <p:nvPicPr>
          <p:cNvPr id="82" name="Google Shape;82;p16"/>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5085075" y="918675"/>
            <a:ext cx="3702526" cy="2980550"/>
          </a:xfrm>
          <a:prstGeom prst="rect">
            <a:avLst/>
          </a:prstGeom>
          <a:noFill/>
          <a:ln w="9525" cap="flat" cmpd="sng">
            <a:solidFill>
              <a:srgbClr val="FF0000"/>
            </a:solidFill>
            <a:prstDash val="solid"/>
            <a:round/>
            <a:headEnd type="none" w="sm" len="sm"/>
            <a:tailEnd type="none" w="sm" len="sm"/>
          </a:ln>
        </p:spPr>
      </p:pic>
      <p:sp>
        <p:nvSpPr>
          <p:cNvPr id="83" name="Google Shape;83;p16"/>
          <p:cNvSpPr txBox="1"/>
          <p:nvPr/>
        </p:nvSpPr>
        <p:spPr>
          <a:xfrm>
            <a:off x="91750" y="815350"/>
            <a:ext cx="4183200" cy="225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Re-Reading Improves Reasoning in Large Language Models</a:t>
            </a:r>
            <a:r>
              <a:rPr lang="en" sz="1200">
                <a:solidFill>
                  <a:schemeClr val="dk1"/>
                </a:solidFill>
                <a:latin typeface="Calibri"/>
                <a:ea typeface="Calibri"/>
                <a:cs typeface="Calibri"/>
                <a:sym typeface="Calibri"/>
              </a:rPr>
              <a:t> - </a:t>
            </a:r>
            <a:r>
              <a:rPr lang="en" sz="1200" u="sng">
                <a:solidFill>
                  <a:schemeClr val="hlink"/>
                </a:solidFill>
                <a:latin typeface="Calibri"/>
                <a:ea typeface="Calibri"/>
                <a:cs typeface="Calibri"/>
                <a:sym typeface="Calibri"/>
                <a:hlinkClick r:id="rId4"/>
              </a:rPr>
              <a:t>https://arxiv.org/pdf/2309.06275</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RE2 is a simple prompting method that repeats the question as input.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Typically, tokens in the question, such as "tennis balls", cannot see subsequent tokens in the original setup for LLMs (the top figure). </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In contrast, LLMs with RE2 allows "tennis balls" in the second pass to see the entire question containing "How many ...", achieving an effect of a "bidirectional" understanding (the bottom figure).</a:t>
            </a:r>
            <a:endParaRPr sz="1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p:nvPr/>
        </p:nvSpPr>
        <p:spPr>
          <a:xfrm>
            <a:off x="91750" y="98850"/>
            <a:ext cx="43164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Sam Altman Post - an Intelligence Age</a:t>
            </a:r>
            <a:endParaRPr sz="2000" b="1">
              <a:solidFill>
                <a:schemeClr val="dk1"/>
              </a:solidFill>
              <a:latin typeface="Calibri"/>
              <a:ea typeface="Calibri"/>
              <a:cs typeface="Calibri"/>
              <a:sym typeface="Calibri"/>
            </a:endParaRPr>
          </a:p>
        </p:txBody>
      </p:sp>
      <p:sp>
        <p:nvSpPr>
          <p:cNvPr id="89" name="Google Shape;89;p17"/>
          <p:cNvSpPr txBox="1"/>
          <p:nvPr/>
        </p:nvSpPr>
        <p:spPr>
          <a:xfrm>
            <a:off x="91750" y="815350"/>
            <a:ext cx="4412700" cy="298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The Intelligence Age (Sept 23)</a:t>
            </a:r>
            <a:endParaRPr sz="1300" b="1">
              <a:solidFill>
                <a:srgbClr val="FF0000"/>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u="sng">
                <a:solidFill>
                  <a:schemeClr val="hlink"/>
                </a:solidFill>
                <a:latin typeface="Calibri"/>
                <a:ea typeface="Calibri"/>
                <a:cs typeface="Calibri"/>
                <a:sym typeface="Calibri"/>
                <a:hlinkClick r:id="rId3"/>
              </a:rPr>
              <a:t>https://ia.samaltman.com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Accelerated Progress.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AI's Potential - solve complex problems, achieve impossible.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Personal AI Teams for everyone.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Shared unprecedented prosperity worldwide.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 Learning made AI possible.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more compute and data - the better AI problem solving.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AI's will act as autonomous assistants and scientists.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Intelligence Age - depends on compute, energy, human initiative.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Expanding AI requires more energy and low compute costs.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Intelligence Age presents complex/risky challenges.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future holds immense potential for prosperity and remarkable achievements.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Downsides - significant labor market shifts. However, new opportunities will arise as AI amplifies human abilities.</a:t>
            </a:r>
            <a:endParaRPr sz="1200">
              <a:solidFill>
                <a:schemeClr val="dk1"/>
              </a:solidFill>
              <a:latin typeface="Calibri"/>
              <a:ea typeface="Calibri"/>
              <a:cs typeface="Calibri"/>
              <a:sym typeface="Calibri"/>
            </a:endParaRPr>
          </a:p>
        </p:txBody>
      </p:sp>
      <p:pic>
        <p:nvPicPr>
          <p:cNvPr id="90" name="Google Shape;90;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695125" y="639600"/>
            <a:ext cx="2945600" cy="1689750"/>
          </a:xfrm>
          <a:prstGeom prst="rect">
            <a:avLst/>
          </a:prstGeom>
          <a:noFill/>
          <a:ln>
            <a:noFill/>
          </a:ln>
        </p:spPr>
      </p:pic>
      <p:pic>
        <p:nvPicPr>
          <p:cNvPr id="91" name="Google Shape;91;p17"/>
          <p:cNvPicPr preferRelativeResize="0"/>
          <p:nvPr/>
        </p:nvPicPr>
        <p:blipFill>
          <a:blip r:embed="rId5">
            <a:alphaModFix/>
          </a:blip>
          <a:stretch>
            <a:fillRect/>
          </a:stretch>
        </p:blipFill>
        <p:spPr>
          <a:xfrm>
            <a:off x="5695125" y="2569600"/>
            <a:ext cx="2847975" cy="16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8"/>
          <p:cNvSpPr txBox="1"/>
          <p:nvPr/>
        </p:nvSpPr>
        <p:spPr>
          <a:xfrm>
            <a:off x="91750" y="98850"/>
            <a:ext cx="4037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Optimal Scaling of Models' Compute</a:t>
            </a:r>
            <a:endParaRPr sz="2000" b="1">
              <a:solidFill>
                <a:schemeClr val="dk1"/>
              </a:solidFill>
              <a:latin typeface="Calibri"/>
              <a:ea typeface="Calibri"/>
              <a:cs typeface="Calibri"/>
              <a:sym typeface="Calibri"/>
            </a:endParaRPr>
          </a:p>
        </p:txBody>
      </p:sp>
      <p:sp>
        <p:nvSpPr>
          <p:cNvPr id="97" name="Google Shape;97;p18"/>
          <p:cNvSpPr txBox="1"/>
          <p:nvPr/>
        </p:nvSpPr>
        <p:spPr>
          <a:xfrm>
            <a:off x="91750" y="815350"/>
            <a:ext cx="4412700" cy="422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Deepmind</a:t>
            </a:r>
            <a:r>
              <a:rPr lang="en" sz="1300">
                <a:solidFill>
                  <a:schemeClr val="dk1"/>
                </a:solidFill>
                <a:latin typeface="Calibri"/>
                <a:ea typeface="Calibri"/>
                <a:cs typeface="Calibri"/>
                <a:sym typeface="Calibri"/>
              </a:rPr>
              <a:t> - "</a:t>
            </a:r>
            <a:r>
              <a:rPr lang="en" sz="1300" b="1">
                <a:solidFill>
                  <a:srgbClr val="3C78D8"/>
                </a:solidFill>
                <a:latin typeface="Calibri"/>
                <a:ea typeface="Calibri"/>
                <a:cs typeface="Calibri"/>
                <a:sym typeface="Calibri"/>
              </a:rPr>
              <a:t>Scaling LLM Test-Time Compute Optimally can be More Effective than Scaling Model Parameters</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3"/>
              </a:rPr>
              <a:t>https://arxiv.org/abs/2408.03314</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 analyze two primary mechanisms to scale test-time computation: (1) </a:t>
            </a:r>
            <a:r>
              <a:rPr lang="en" sz="1300" b="1">
                <a:solidFill>
                  <a:srgbClr val="6AA84F"/>
                </a:solidFill>
                <a:latin typeface="Calibri"/>
                <a:ea typeface="Calibri"/>
                <a:cs typeface="Calibri"/>
                <a:sym typeface="Calibri"/>
              </a:rPr>
              <a:t>searching against dense, process-based verifier reward models</a:t>
            </a:r>
            <a:r>
              <a:rPr lang="en" sz="1300">
                <a:solidFill>
                  <a:schemeClr val="dk1"/>
                </a:solidFill>
                <a:latin typeface="Calibri"/>
                <a:ea typeface="Calibri"/>
                <a:cs typeface="Calibri"/>
                <a:sym typeface="Calibri"/>
              </a:rPr>
              <a:t>; and (2) </a:t>
            </a:r>
            <a:r>
              <a:rPr lang="en" sz="1300" b="1">
                <a:solidFill>
                  <a:srgbClr val="6AA84F"/>
                </a:solidFill>
                <a:latin typeface="Calibri"/>
                <a:ea typeface="Calibri"/>
                <a:cs typeface="Calibri"/>
                <a:sym typeface="Calibri"/>
              </a:rPr>
              <a:t>updating the model's distribution over a response adaptively</a:t>
            </a:r>
            <a:r>
              <a:rPr lang="en" sz="1300">
                <a:solidFill>
                  <a:schemeClr val="dk1"/>
                </a:solidFill>
                <a:latin typeface="Calibri"/>
                <a:ea typeface="Calibri"/>
                <a:cs typeface="Calibri"/>
                <a:sym typeface="Calibri"/>
              </a:rPr>
              <a:t>, given the prompt at test time.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We find that in both cases, the effectiveness of different approaches to scaling test-time compute </a:t>
            </a:r>
            <a:r>
              <a:rPr lang="en" sz="1300" b="1">
                <a:solidFill>
                  <a:srgbClr val="6AA84F"/>
                </a:solidFill>
                <a:latin typeface="Calibri"/>
                <a:ea typeface="Calibri"/>
                <a:cs typeface="Calibri"/>
                <a:sym typeface="Calibri"/>
              </a:rPr>
              <a:t>critically varies depending on the difficulty of the prompt</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This observation motivates applying a </a:t>
            </a:r>
            <a:r>
              <a:rPr lang="en" sz="1300" b="1">
                <a:solidFill>
                  <a:srgbClr val="FF0000"/>
                </a:solidFill>
                <a:latin typeface="Calibri"/>
                <a:ea typeface="Calibri"/>
                <a:cs typeface="Calibri"/>
                <a:sym typeface="Calibri"/>
              </a:rPr>
              <a:t>"compute-optimal" scaling </a:t>
            </a:r>
            <a:r>
              <a:rPr lang="en" sz="1300">
                <a:solidFill>
                  <a:schemeClr val="dk1"/>
                </a:solidFill>
                <a:latin typeface="Calibri"/>
                <a:ea typeface="Calibri"/>
                <a:cs typeface="Calibri"/>
                <a:sym typeface="Calibri"/>
              </a:rPr>
              <a:t>strategy, which acts to most effectively allocate test-time compute adaptively per prompt. </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Using this compute-optimal strategy, we can </a:t>
            </a:r>
            <a:r>
              <a:rPr lang="en" sz="1300" b="1">
                <a:solidFill>
                  <a:srgbClr val="FF0000"/>
                </a:solidFill>
                <a:latin typeface="Calibri"/>
                <a:ea typeface="Calibri"/>
                <a:cs typeface="Calibri"/>
                <a:sym typeface="Calibri"/>
              </a:rPr>
              <a:t>improve the efficiency </a:t>
            </a:r>
            <a:r>
              <a:rPr lang="en" sz="1300">
                <a:solidFill>
                  <a:schemeClr val="dk1"/>
                </a:solidFill>
                <a:latin typeface="Calibri"/>
                <a:ea typeface="Calibri"/>
                <a:cs typeface="Calibri"/>
                <a:sym typeface="Calibri"/>
              </a:rPr>
              <a:t>of test-time compute scaling </a:t>
            </a:r>
            <a:r>
              <a:rPr lang="en" sz="1300" b="1">
                <a:solidFill>
                  <a:srgbClr val="FF0000"/>
                </a:solidFill>
                <a:latin typeface="Calibri"/>
                <a:ea typeface="Calibri"/>
                <a:cs typeface="Calibri"/>
                <a:sym typeface="Calibri"/>
              </a:rPr>
              <a:t>by more than 4x</a:t>
            </a:r>
            <a:r>
              <a:rPr lang="en" sz="1300">
                <a:solidFill>
                  <a:schemeClr val="dk1"/>
                </a:solidFill>
                <a:latin typeface="Calibri"/>
                <a:ea typeface="Calibri"/>
                <a:cs typeface="Calibri"/>
                <a:sym typeface="Calibri"/>
              </a:rPr>
              <a:t> compared to a best-of-N baseline. </a:t>
            </a:r>
            <a:endParaRPr sz="1300">
              <a:solidFill>
                <a:schemeClr val="dk1"/>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solidFill>
                  <a:schemeClr val="dk1"/>
                </a:solidFill>
                <a:latin typeface="Calibri"/>
                <a:ea typeface="Calibri"/>
                <a:cs typeface="Calibri"/>
                <a:sym typeface="Calibri"/>
              </a:rPr>
              <a:t>Additionally, in a FLOPs-matched evaluation, we find that on problems where a smaller base model attains somewhat non-trivial success rates, test-time compute can be used to </a:t>
            </a:r>
            <a:r>
              <a:rPr lang="en" sz="1300" b="1">
                <a:solidFill>
                  <a:srgbClr val="FF0000"/>
                </a:solidFill>
                <a:latin typeface="Calibri"/>
                <a:ea typeface="Calibri"/>
                <a:cs typeface="Calibri"/>
                <a:sym typeface="Calibri"/>
              </a:rPr>
              <a:t>outperform a 14x larger model</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p:txBody>
      </p:sp>
      <p:sp>
        <p:nvSpPr>
          <p:cNvPr id="98" name="Google Shape;98;p18"/>
          <p:cNvSpPr txBox="1"/>
          <p:nvPr/>
        </p:nvSpPr>
        <p:spPr>
          <a:xfrm>
            <a:off x="4656850" y="98850"/>
            <a:ext cx="4412700" cy="2019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To understand the benefits of scaling up test-time computation, we carry out experiments on the challenging MATH benchmark using PaLM-2 models specifically fine-tuned to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either revise Capability-specific finetuning is necessary to induce revision and verification capabilities into the base model on MATH incorrect answers (e.g. improving the proposal distribution)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or verify the correctness of individual steps in an answer using a </a:t>
            </a:r>
            <a:r>
              <a:rPr lang="en" sz="1300" b="1">
                <a:solidFill>
                  <a:srgbClr val="FF0000"/>
                </a:solidFill>
                <a:latin typeface="Calibri"/>
                <a:ea typeface="Calibri"/>
                <a:cs typeface="Calibri"/>
                <a:sym typeface="Calibri"/>
              </a:rPr>
              <a:t>process-based reward model (PRM)</a:t>
            </a:r>
            <a:r>
              <a:rPr lang="en" sz="1300">
                <a:solidFill>
                  <a:schemeClr val="dk1"/>
                </a:solidFill>
                <a:latin typeface="Calibri"/>
                <a:ea typeface="Calibri"/>
                <a:cs typeface="Calibri"/>
                <a:sym typeface="Calibri"/>
              </a:rPr>
              <a:t>. We optimize the PRM at test time via search methods.</a:t>
            </a:r>
            <a:endParaRPr sz="1300">
              <a:solidFill>
                <a:schemeClr val="dk1"/>
              </a:solidFill>
              <a:latin typeface="Calibri"/>
              <a:ea typeface="Calibri"/>
              <a:cs typeface="Calibri"/>
              <a:sym typeface="Calibri"/>
            </a:endParaRPr>
          </a:p>
        </p:txBody>
      </p:sp>
      <p:pic>
        <p:nvPicPr>
          <p:cNvPr id="99" name="Google Shape;99;p18"/>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496173" y="2220275"/>
            <a:ext cx="2573376" cy="28246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p:nvPr/>
        </p:nvSpPr>
        <p:spPr>
          <a:xfrm>
            <a:off x="59800" y="34950"/>
            <a:ext cx="1849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Google "SCoRe"</a:t>
            </a:r>
            <a:endParaRPr sz="2000" b="1">
              <a:solidFill>
                <a:schemeClr val="dk1"/>
              </a:solidFill>
              <a:latin typeface="Calibri"/>
              <a:ea typeface="Calibri"/>
              <a:cs typeface="Calibri"/>
              <a:sym typeface="Calibri"/>
            </a:endParaRPr>
          </a:p>
        </p:txBody>
      </p:sp>
      <p:sp>
        <p:nvSpPr>
          <p:cNvPr id="105" name="Google Shape;105;p19"/>
          <p:cNvSpPr txBox="1"/>
          <p:nvPr/>
        </p:nvSpPr>
        <p:spPr>
          <a:xfrm>
            <a:off x="91750" y="800675"/>
            <a:ext cx="41832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Google DeepMind SCoRe </a:t>
            </a:r>
            <a:r>
              <a:rPr lang="en" sz="1300" b="1">
                <a:solidFill>
                  <a:srgbClr val="6AA84F"/>
                </a:solidFill>
                <a:latin typeface="Calibri"/>
                <a:ea typeface="Calibri"/>
                <a:cs typeface="Calibri"/>
                <a:sym typeface="Calibri"/>
              </a:rPr>
              <a:t>(Self-Correction via Reinforcement Learning)</a:t>
            </a:r>
            <a:r>
              <a:rPr lang="en" sz="1300">
                <a:solidFill>
                  <a:schemeClr val="dk1"/>
                </a:solidFill>
                <a:latin typeface="Calibri"/>
                <a:ea typeface="Calibri"/>
                <a:cs typeface="Calibri"/>
                <a:sym typeface="Calibri"/>
              </a:rPr>
              <a:t>: A New AI Method Enhancing LLM's Accuracy in Complex Mathematical and Coding Tasks. It uses two-stage training process and reward shaping.</a:t>
            </a:r>
            <a:endParaRPr sz="1300">
              <a:solidFill>
                <a:schemeClr val="dk1"/>
              </a:solidFill>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https://arxiv.org/abs/2409.12917</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457200" lvl="0" indent="-28575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https://www.marktechpost.com/2024/09/21/google-deepmind-introduced-self-correction-via-reinforcement-learning-score-a-new-ai-method-enhancing-large-language-models-accuracy-in-complex-mathematical-and-coding-tasks/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06" name="Google Shape;106;p19"/>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256225" y="2576275"/>
            <a:ext cx="3601401" cy="2439425"/>
          </a:xfrm>
          <a:prstGeom prst="rect">
            <a:avLst/>
          </a:prstGeom>
          <a:noFill/>
          <a:ln w="9525" cap="flat" cmpd="sng">
            <a:solidFill>
              <a:srgbClr val="FF0000"/>
            </a:solidFill>
            <a:prstDash val="solid"/>
            <a:round/>
            <a:headEnd type="none" w="sm" len="sm"/>
            <a:tailEnd type="none" w="sm" len="sm"/>
          </a:ln>
        </p:spPr>
      </p:pic>
      <p:pic>
        <p:nvPicPr>
          <p:cNvPr id="107" name="Google Shape;107;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499250" y="1196688"/>
            <a:ext cx="4581750" cy="38728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0"/>
          <p:cNvSpPr txBox="1"/>
          <p:nvPr/>
        </p:nvSpPr>
        <p:spPr>
          <a:xfrm>
            <a:off x="59800" y="34950"/>
            <a:ext cx="1849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NotebookLM</a:t>
            </a:r>
            <a:endParaRPr sz="2000" b="1">
              <a:solidFill>
                <a:schemeClr val="dk1"/>
              </a:solidFill>
              <a:latin typeface="Calibri"/>
              <a:ea typeface="Calibri"/>
              <a:cs typeface="Calibri"/>
              <a:sym typeface="Calibri"/>
            </a:endParaRPr>
          </a:p>
        </p:txBody>
      </p:sp>
      <p:sp>
        <p:nvSpPr>
          <p:cNvPr id="113" name="Google Shape;113;p20"/>
          <p:cNvSpPr txBox="1"/>
          <p:nvPr/>
        </p:nvSpPr>
        <p:spPr>
          <a:xfrm>
            <a:off x="91750" y="800675"/>
            <a:ext cx="42513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NotebookLM</a:t>
            </a:r>
            <a:r>
              <a:rPr lang="en" sz="1300">
                <a:solidFill>
                  <a:schemeClr val="dk1"/>
                </a:solidFill>
                <a:latin typeface="Calibri"/>
                <a:ea typeface="Calibri"/>
                <a:cs typeface="Calibri"/>
                <a:sym typeface="Calibri"/>
              </a:rPr>
              <a:t> - personalized AI research assistant powered by Google's  Gemini 1.5 Pro</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Upload documents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Generate FAQs and Briefing docs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Ask questions about your documents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Summarize, suggest, and create notes, outlines, and study guides based on your uploaded documents.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Audio Overview feature allows you to listen to AI-generated discussions about your uploaded materials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https://notebooklm.google</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4"/>
              </a:rPr>
              <a:t>https://notebooklm.google.com</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14" name="Google Shape;114;p20"/>
          <p:cNvSpPr txBox="1"/>
          <p:nvPr/>
        </p:nvSpPr>
        <p:spPr>
          <a:xfrm>
            <a:off x="4493623" y="800675"/>
            <a:ext cx="4563900" cy="249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PDF to Audio Converter</a:t>
            </a:r>
            <a:r>
              <a:rPr lang="en" sz="1300">
                <a:solidFill>
                  <a:schemeClr val="dk1"/>
                </a:solidFill>
                <a:latin typeface="Calibri"/>
                <a:ea typeface="Calibri"/>
                <a:cs typeface="Calibri"/>
                <a:sym typeface="Calibri"/>
              </a:rPr>
              <a:t>  - open-source</a:t>
            </a:r>
            <a:r>
              <a:rPr lang="en" sz="1300" b="1">
                <a:solidFill>
                  <a:srgbClr val="FF0000"/>
                </a:solidFill>
                <a:latin typeface="Calibri"/>
                <a:ea typeface="Calibri"/>
                <a:cs typeface="Calibri"/>
                <a:sym typeface="Calibri"/>
              </a:rPr>
              <a:t> </a:t>
            </a:r>
            <a:endParaRPr sz="1300" b="1">
              <a:solidFill>
                <a:srgbClr val="6AA84F"/>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hlink"/>
                </a:solidFill>
                <a:latin typeface="Calibri"/>
                <a:ea typeface="Calibri"/>
                <a:cs typeface="Calibri"/>
                <a:sym typeface="Calibri"/>
                <a:hlinkClick r:id="rId5"/>
              </a:rPr>
              <a:t>https://github.com/lamm-mit/PDF2Audio</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convert PDFs into audio podcasts, lectures, summaries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uses OpenAI's GPT models for text generation and text-to-speech conversion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You can also edit a draft transcript (multiple times)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You can provide specific comments, or overall directives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on how it could be adapted or improved.</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git clone https://github.com/lamm-mit/PDF2Audio.git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100" b="1">
                <a:solidFill>
                  <a:srgbClr val="3C78D8"/>
                </a:solidFill>
                <a:latin typeface="Roboto Mono"/>
                <a:ea typeface="Roboto Mono"/>
                <a:cs typeface="Roboto Mono"/>
                <a:sym typeface="Roboto Mono"/>
              </a:rPr>
              <a:t> cd PDF2Audio</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 pip install -r requirements.txt</a:t>
            </a:r>
            <a:endParaRPr sz="1100" b="1">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b="1">
                <a:solidFill>
                  <a:srgbClr val="3C78D8"/>
                </a:solidFill>
                <a:latin typeface="Roboto Mono"/>
                <a:ea typeface="Roboto Mono"/>
                <a:cs typeface="Roboto Mono"/>
                <a:sym typeface="Roboto Mono"/>
              </a:rPr>
              <a:t> python app.py</a:t>
            </a:r>
            <a:endParaRPr sz="1100" b="1">
              <a:solidFill>
                <a:srgbClr val="3C78D8"/>
              </a:solidFill>
              <a:latin typeface="Roboto Mono"/>
              <a:ea typeface="Roboto Mono"/>
              <a:cs typeface="Roboto Mono"/>
              <a:sym typeface="Roboto Mon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1"/>
          <p:cNvSpPr txBox="1"/>
          <p:nvPr/>
        </p:nvSpPr>
        <p:spPr>
          <a:xfrm>
            <a:off x="91750" y="22650"/>
            <a:ext cx="994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1</a:t>
            </a:r>
            <a:endParaRPr sz="2000" b="1">
              <a:solidFill>
                <a:schemeClr val="dk1"/>
              </a:solidFill>
              <a:latin typeface="Calibri"/>
              <a:ea typeface="Calibri"/>
              <a:cs typeface="Calibri"/>
              <a:sym typeface="Calibri"/>
            </a:endParaRPr>
          </a:p>
        </p:txBody>
      </p:sp>
      <p:sp>
        <p:nvSpPr>
          <p:cNvPr id="120" name="Google Shape;120;p21"/>
          <p:cNvSpPr txBox="1"/>
          <p:nvPr/>
        </p:nvSpPr>
        <p:spPr>
          <a:xfrm>
            <a:off x="91750" y="924328"/>
            <a:ext cx="48240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Microsoft goes Nuclear! </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Constellation Energy has partnered with Microsoft to restart the Three Mile Island Unit 1 reactor, which was shut down five years ago.  The restart is expected to create ~ 3,400 jobs and generate over 800 MW of electricity</a:t>
            </a:r>
            <a:endParaRPr sz="1300">
              <a:solidFill>
                <a:schemeClr val="dk1"/>
              </a:solidFill>
              <a:latin typeface="Calibri"/>
              <a:ea typeface="Calibri"/>
              <a:cs typeface="Calibri"/>
              <a:sym typeface="Calibri"/>
            </a:endParaRPr>
          </a:p>
        </p:txBody>
      </p:sp>
      <p:sp>
        <p:nvSpPr>
          <p:cNvPr id="121" name="Google Shape;121;p21"/>
          <p:cNvSpPr txBox="1"/>
          <p:nvPr/>
        </p:nvSpPr>
        <p:spPr>
          <a:xfrm>
            <a:off x="91750" y="1991294"/>
            <a:ext cx="4824000" cy="138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DeepMind 2 new AI-based robot hand systems:</a:t>
            </a:r>
            <a:endParaRPr sz="1300" b="1">
              <a:solidFill>
                <a:srgbClr val="FF0000"/>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ALOHA Unleashed</a:t>
            </a:r>
            <a:r>
              <a:rPr lang="en" sz="1300">
                <a:solidFill>
                  <a:schemeClr val="dk1"/>
                </a:solidFill>
                <a:latin typeface="Calibri"/>
                <a:ea typeface="Calibri"/>
                <a:cs typeface="Calibri"/>
                <a:sym typeface="Calibri"/>
              </a:rPr>
              <a:t> - use both hands cooperatively for complex tasks like tying shoelaces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DemoStart</a:t>
            </a:r>
            <a:r>
              <a:rPr lang="en" sz="1300">
                <a:solidFill>
                  <a:schemeClr val="dk1"/>
                </a:solidFill>
                <a:latin typeface="Calibri"/>
                <a:ea typeface="Calibri"/>
                <a:cs typeface="Calibri"/>
                <a:sym typeface="Calibri"/>
              </a:rPr>
              <a:t> - enhances control of multi-jointed, multi-fingered robot hands for precision work (insert a plug into a socket)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https://techxplore.com/news/2024-09-google-deepmind-unveils-ai-based.html#google_vignette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22" name="Google Shape;122;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91750" y="3409625"/>
            <a:ext cx="6659499" cy="1669350"/>
          </a:xfrm>
          <a:prstGeom prst="rect">
            <a:avLst/>
          </a:prstGeom>
          <a:noFill/>
          <a:ln>
            <a:noFill/>
          </a:ln>
        </p:spPr>
      </p:pic>
      <p:pic>
        <p:nvPicPr>
          <p:cNvPr id="123" name="Google Shape;123;p21"/>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996275" y="2058341"/>
            <a:ext cx="2653706" cy="1311299"/>
          </a:xfrm>
          <a:prstGeom prst="rect">
            <a:avLst/>
          </a:prstGeom>
          <a:noFill/>
          <a:ln w="9525" cap="flat" cmpd="sng">
            <a:solidFill>
              <a:srgbClr val="FF0000"/>
            </a:solidFill>
            <a:prstDash val="solid"/>
            <a:round/>
            <a:headEnd type="none" w="sm" len="sm"/>
            <a:tailEnd type="none" w="sm" len="sm"/>
          </a:ln>
        </p:spPr>
      </p:pic>
      <p:pic>
        <p:nvPicPr>
          <p:cNvPr id="124" name="Google Shape;124;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96275" y="940388"/>
            <a:ext cx="1776275" cy="859175"/>
          </a:xfrm>
          <a:prstGeom prst="rect">
            <a:avLst/>
          </a:prstGeom>
          <a:noFill/>
          <a:ln w="9525" cap="flat" cmpd="sng">
            <a:solidFill>
              <a:srgbClr val="FF0000"/>
            </a:solidFill>
            <a:prstDash val="solid"/>
            <a:round/>
            <a:headEnd type="none" w="sm" len="sm"/>
            <a:tailEnd type="none" w="sm" len="sm"/>
          </a:ln>
        </p:spPr>
      </p:pic>
      <p:sp>
        <p:nvSpPr>
          <p:cNvPr id="125" name="Google Shape;125;p21"/>
          <p:cNvSpPr txBox="1"/>
          <p:nvPr/>
        </p:nvSpPr>
        <p:spPr>
          <a:xfrm>
            <a:off x="91750" y="442232"/>
            <a:ext cx="44343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Qwen-2.5-72B Instruct is better at coding than o1-preview</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At least in my personal tests</a:t>
            </a:r>
            <a:endParaRPr sz="1300">
              <a:solidFill>
                <a:schemeClr val="dk1"/>
              </a:solidFill>
              <a:latin typeface="Calibri"/>
              <a:ea typeface="Calibri"/>
              <a:cs typeface="Calibri"/>
              <a:sym typeface="Calibri"/>
            </a:endParaRPr>
          </a:p>
        </p:txBody>
      </p:sp>
      <p:sp>
        <p:nvSpPr>
          <p:cNvPr id="126" name="Google Shape;126;p21"/>
          <p:cNvSpPr txBox="1"/>
          <p:nvPr/>
        </p:nvSpPr>
        <p:spPr>
          <a:xfrm>
            <a:off x="4613150" y="436955"/>
            <a:ext cx="44343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Qwen-2.5-7B-Coder outranks OpenAI GPT-4o and o1-preview </a:t>
            </a:r>
            <a:br>
              <a:rPr lang="en" sz="1300" b="1">
                <a:solidFill>
                  <a:srgbClr val="FF0000"/>
                </a:solidFill>
                <a:latin typeface="Calibri"/>
                <a:ea typeface="Calibri"/>
                <a:cs typeface="Calibri"/>
                <a:sym typeface="Calibri"/>
              </a:rPr>
            </a:br>
            <a:r>
              <a:rPr lang="en" sz="1300" b="1">
                <a:solidFill>
                  <a:srgbClr val="FF0000"/>
                </a:solidFill>
                <a:latin typeface="Calibri"/>
                <a:ea typeface="Calibri"/>
                <a:cs typeface="Calibri"/>
                <a:sym typeface="Calibri"/>
              </a:rPr>
              <a:t>on Livebench coding</a:t>
            </a:r>
            <a:r>
              <a:rPr lang="en" sz="1300">
                <a:solidFill>
                  <a:schemeClr val="dk1"/>
                </a:solidFill>
                <a:latin typeface="Calibri"/>
                <a:ea typeface="Calibri"/>
                <a:cs typeface="Calibri"/>
                <a:sym typeface="Calibri"/>
              </a:rPr>
              <a:t> - Technical Report - </a:t>
            </a:r>
            <a:r>
              <a:rPr lang="en" sz="900" u="sng">
                <a:solidFill>
                  <a:schemeClr val="hlink"/>
                </a:solidFill>
                <a:latin typeface="Calibri"/>
                <a:ea typeface="Calibri"/>
                <a:cs typeface="Calibri"/>
                <a:sym typeface="Calibri"/>
                <a:hlinkClick r:id="rId7"/>
              </a:rPr>
              <a:t>https://arxiv.org/abs/2409.12186</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p:nvPr/>
        </p:nvSpPr>
        <p:spPr>
          <a:xfrm>
            <a:off x="91750" y="22650"/>
            <a:ext cx="994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2</a:t>
            </a:r>
            <a:endParaRPr sz="2000" b="1">
              <a:solidFill>
                <a:schemeClr val="dk1"/>
              </a:solidFill>
              <a:latin typeface="Calibri"/>
              <a:ea typeface="Calibri"/>
              <a:cs typeface="Calibri"/>
              <a:sym typeface="Calibri"/>
            </a:endParaRPr>
          </a:p>
        </p:txBody>
      </p:sp>
      <p:sp>
        <p:nvSpPr>
          <p:cNvPr id="132" name="Google Shape;132;p22"/>
          <p:cNvSpPr txBox="1"/>
          <p:nvPr/>
        </p:nvSpPr>
        <p:spPr>
          <a:xfrm>
            <a:off x="91750" y="367541"/>
            <a:ext cx="4434300" cy="152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NVIDIA Llama 3.1-Nemotron-51B</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derived from Meta’s Llama-3.1-70B</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uses a novel Neural Architecture Search (NAS)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highly accurate and efficient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fits on a single NVIDIA </a:t>
            </a:r>
            <a:r>
              <a:rPr lang="en" sz="1300" b="1">
                <a:solidFill>
                  <a:srgbClr val="FF0000"/>
                </a:solidFill>
                <a:latin typeface="Calibri"/>
                <a:ea typeface="Calibri"/>
                <a:cs typeface="Calibri"/>
                <a:sym typeface="Calibri"/>
              </a:rPr>
              <a:t>H100</a:t>
            </a:r>
            <a:r>
              <a:rPr lang="en" sz="1300">
                <a:solidFill>
                  <a:schemeClr val="dk1"/>
                </a:solidFill>
                <a:latin typeface="Calibri"/>
                <a:ea typeface="Calibri"/>
                <a:cs typeface="Calibri"/>
                <a:sym typeface="Calibri"/>
              </a:rPr>
              <a:t> GPU</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2..4 times faster than original Llama-3.1-70B</a:t>
            </a:r>
            <a:endParaRPr sz="13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https://developer.nvidia.com/blog/advancing-the-accuracy-efficiency-frontier-with-llama-3-1-nemotron-51b/</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33" name="Google Shape;133;p22"/>
          <p:cNvSpPr txBox="1"/>
          <p:nvPr/>
        </p:nvSpPr>
        <p:spPr>
          <a:xfrm>
            <a:off x="91750" y="1951586"/>
            <a:ext cx="44343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a:t>
            </a:r>
            <a:r>
              <a:rPr lang="en" sz="1300">
                <a:solidFill>
                  <a:schemeClr val="dk1"/>
                </a:solidFill>
                <a:latin typeface="Calibri"/>
                <a:ea typeface="Calibri"/>
                <a:cs typeface="Calibri"/>
                <a:sym typeface="Calibri"/>
              </a:rPr>
              <a:t> raising $5..7 Bln at ~$150 Bln valuation.</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Anthropic</a:t>
            </a:r>
            <a:r>
              <a:rPr lang="en" sz="1300">
                <a:solidFill>
                  <a:schemeClr val="dk1"/>
                </a:solidFill>
                <a:latin typeface="Calibri"/>
                <a:ea typeface="Calibri"/>
                <a:cs typeface="Calibri"/>
                <a:sym typeface="Calibri"/>
              </a:rPr>
              <a:t> has begun discussions with new valuation $30-40 Bln, which is about double from last year.</a:t>
            </a:r>
            <a:endParaRPr sz="1000">
              <a:solidFill>
                <a:schemeClr val="dk1"/>
              </a:solidFill>
              <a:latin typeface="Calibri"/>
              <a:ea typeface="Calibri"/>
              <a:cs typeface="Calibri"/>
              <a:sym typeface="Calibri"/>
            </a:endParaRPr>
          </a:p>
        </p:txBody>
      </p:sp>
      <p:sp>
        <p:nvSpPr>
          <p:cNvPr id="134" name="Google Shape;134;p22"/>
          <p:cNvSpPr txBox="1"/>
          <p:nvPr/>
        </p:nvSpPr>
        <p:spPr>
          <a:xfrm>
            <a:off x="5545201" y="55575"/>
            <a:ext cx="35421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Apple's former chief design officer, </a:t>
            </a:r>
            <a:r>
              <a:rPr lang="en" sz="1300" b="1">
                <a:solidFill>
                  <a:srgbClr val="FF0000"/>
                </a:solidFill>
                <a:latin typeface="Calibri"/>
                <a:ea typeface="Calibri"/>
                <a:cs typeface="Calibri"/>
                <a:sym typeface="Calibri"/>
              </a:rPr>
              <a:t>Jony Ive</a:t>
            </a:r>
            <a:r>
              <a:rPr lang="en" sz="1300">
                <a:solidFill>
                  <a:schemeClr val="dk1"/>
                </a:solidFill>
                <a:latin typeface="Calibri"/>
                <a:ea typeface="Calibri"/>
                <a:cs typeface="Calibri"/>
                <a:sym typeface="Calibri"/>
              </a:rPr>
              <a:t>, is collaborating with </a:t>
            </a:r>
            <a:r>
              <a:rPr lang="en" sz="1300" b="1">
                <a:solidFill>
                  <a:srgbClr val="FF0000"/>
                </a:solidFill>
                <a:latin typeface="Calibri"/>
                <a:ea typeface="Calibri"/>
                <a:cs typeface="Calibri"/>
                <a:sym typeface="Calibri"/>
              </a:rPr>
              <a:t>OpenAI CEO Sam Altman</a:t>
            </a:r>
            <a:r>
              <a:rPr lang="en" sz="1300">
                <a:solidFill>
                  <a:schemeClr val="dk1"/>
                </a:solidFill>
                <a:latin typeface="Calibri"/>
                <a:ea typeface="Calibri"/>
                <a:cs typeface="Calibri"/>
                <a:sym typeface="Calibri"/>
              </a:rPr>
              <a:t> on developing new AI device.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4"/>
              </a:rPr>
              <a:t>https://www.engadget.com/ai/jony-ive-confirms-hes-working-with-sam-altman-on-a-secret-project-163201291.html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35" name="Google Shape;135;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599051" y="72977"/>
            <a:ext cx="873160" cy="895800"/>
          </a:xfrm>
          <a:prstGeom prst="rect">
            <a:avLst/>
          </a:prstGeom>
          <a:noFill/>
          <a:ln w="9525" cap="flat" cmpd="sng">
            <a:solidFill>
              <a:srgbClr val="FF0000"/>
            </a:solidFill>
            <a:prstDash val="solid"/>
            <a:round/>
            <a:headEnd type="none" w="sm" len="sm"/>
            <a:tailEnd type="none" w="sm" len="sm"/>
          </a:ln>
        </p:spPr>
      </p:pic>
      <p:sp>
        <p:nvSpPr>
          <p:cNvPr id="136" name="Google Shape;136;p22"/>
          <p:cNvSpPr txBox="1"/>
          <p:nvPr/>
        </p:nvSpPr>
        <p:spPr>
          <a:xfrm>
            <a:off x="91750" y="2639720"/>
            <a:ext cx="44343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South Korea; Solar Pro Preview</a:t>
            </a:r>
            <a:r>
              <a:rPr lang="en" sz="1300">
                <a:solidFill>
                  <a:schemeClr val="dk1"/>
                </a:solidFill>
                <a:latin typeface="Calibri"/>
                <a:ea typeface="Calibri"/>
                <a:cs typeface="Calibri"/>
                <a:sym typeface="Calibri"/>
              </a:rPr>
              <a:t>: The most intelligent LLM on a single GPU from Upstage - South Korean AI company</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6"/>
              </a:rPr>
              <a:t>https://www.upstage.ai/products/solar-pro-preview</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7"/>
              </a:rPr>
              <a:t>https://huggingface.co/upstage/solar-pro-preview-instruct</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37" name="Google Shape;137;p22"/>
          <p:cNvSpPr txBox="1"/>
          <p:nvPr/>
        </p:nvSpPr>
        <p:spPr>
          <a:xfrm>
            <a:off x="4749900" y="1065725"/>
            <a:ext cx="4337400" cy="261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Anthropic's Contextual Retrieval</a:t>
            </a:r>
            <a:r>
              <a:rPr lang="en" sz="1300">
                <a:solidFill>
                  <a:schemeClr val="dk1"/>
                </a:solidFill>
                <a:latin typeface="Calibri"/>
                <a:ea typeface="Calibri"/>
                <a:cs typeface="Calibri"/>
                <a:sym typeface="Calibri"/>
              </a:rPr>
              <a:t> - improve RAG by prepending chunk-specific explanatory context to each chunk before embedding ("Contextual Embeddings") and creating the BM25 index ("Contextual BM25"). BM25 (Best Match 25) is a ranking function similar to TF-IDF, but improved (doc length normalization, Term Frequency Saturation, tunable parameters).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8"/>
              </a:rPr>
              <a:t>https://www.anthropic.com/news/contextual-retrieval</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original_chunk</a:t>
            </a:r>
            <a:r>
              <a:rPr lang="en" sz="1300" b="1">
                <a:solidFill>
                  <a:srgbClr val="3C78D8"/>
                </a:solidFill>
                <a:latin typeface="Calibri"/>
                <a:ea typeface="Calibri"/>
                <a:cs typeface="Calibri"/>
                <a:sym typeface="Calibri"/>
              </a:rPr>
              <a:t> = "The company's revenue grew by 3% over the previous quarter."</a:t>
            </a:r>
            <a:endParaRPr sz="1300" b="1">
              <a:solidFill>
                <a:srgbClr val="3C78D8"/>
              </a:solidFill>
              <a:latin typeface="Calibri"/>
              <a:ea typeface="Calibri"/>
              <a:cs typeface="Calibri"/>
              <a:sym typeface="Calibri"/>
            </a:endParaRPr>
          </a:p>
          <a:p>
            <a:pPr marL="0" lvl="0" indent="0" algn="l" rtl="0">
              <a:spcBef>
                <a:spcPts val="0"/>
              </a:spcBef>
              <a:spcAft>
                <a:spcPts val="0"/>
              </a:spcAft>
              <a:buNone/>
            </a:pPr>
            <a:r>
              <a:rPr lang="en" sz="1300" b="1">
                <a:solidFill>
                  <a:srgbClr val="FF0000"/>
                </a:solidFill>
                <a:latin typeface="Calibri"/>
                <a:ea typeface="Calibri"/>
                <a:cs typeface="Calibri"/>
                <a:sym typeface="Calibri"/>
              </a:rPr>
              <a:t>contextualized_chunk</a:t>
            </a:r>
            <a:r>
              <a:rPr lang="en" sz="1300">
                <a:solidFill>
                  <a:schemeClr val="dk1"/>
                </a:solidFill>
                <a:latin typeface="Calibri"/>
                <a:ea typeface="Calibri"/>
                <a:cs typeface="Calibri"/>
                <a:sym typeface="Calibri"/>
              </a:rPr>
              <a:t> = "</a:t>
            </a:r>
            <a:r>
              <a:rPr lang="en" sz="1300" b="1">
                <a:solidFill>
                  <a:srgbClr val="6AA84F"/>
                </a:solidFill>
                <a:latin typeface="Calibri"/>
                <a:ea typeface="Calibri"/>
                <a:cs typeface="Calibri"/>
                <a:sym typeface="Calibri"/>
              </a:rPr>
              <a:t>This chunk is from an SEC filing on ACME corp's performance in Q2 2023; the previous quarter's revenue was $314 million. </a:t>
            </a:r>
            <a:r>
              <a:rPr lang="en" sz="1300" b="1">
                <a:solidFill>
                  <a:srgbClr val="3C78D8"/>
                </a:solidFill>
                <a:latin typeface="Calibri"/>
                <a:ea typeface="Calibri"/>
                <a:cs typeface="Calibri"/>
                <a:sym typeface="Calibri"/>
              </a:rPr>
              <a:t>The company's revenue grew by 3% over the previous quarter.</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p:txBody>
      </p:sp>
      <p:sp>
        <p:nvSpPr>
          <p:cNvPr id="138" name="Google Shape;138;p22"/>
          <p:cNvSpPr txBox="1"/>
          <p:nvPr/>
        </p:nvSpPr>
        <p:spPr>
          <a:xfrm>
            <a:off x="91750" y="3527975"/>
            <a:ext cx="28215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Leaving OpenAI:</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rgbClr val="3C78D8"/>
              </a:buClr>
              <a:buSzPts val="1300"/>
              <a:buFont typeface="Calibri"/>
              <a:buChar char="●"/>
            </a:pPr>
            <a:r>
              <a:rPr lang="en" sz="1300" b="1">
                <a:solidFill>
                  <a:srgbClr val="3C78D8"/>
                </a:solidFill>
                <a:latin typeface="Calibri"/>
                <a:ea typeface="Calibri"/>
                <a:cs typeface="Calibri"/>
                <a:sym typeface="Calibri"/>
              </a:rPr>
              <a:t>Mira Murati, CTO</a:t>
            </a:r>
            <a:endParaRPr sz="1300" b="1">
              <a:solidFill>
                <a:srgbClr val="3C78D8"/>
              </a:solidFill>
              <a:latin typeface="Calibri"/>
              <a:ea typeface="Calibri"/>
              <a:cs typeface="Calibri"/>
              <a:sym typeface="Calibri"/>
            </a:endParaRPr>
          </a:p>
          <a:p>
            <a:pPr marL="228600" lvl="0" indent="-139700" algn="l" rtl="0">
              <a:spcBef>
                <a:spcPts val="0"/>
              </a:spcBef>
              <a:spcAft>
                <a:spcPts val="0"/>
              </a:spcAft>
              <a:buClr>
                <a:srgbClr val="3C78D8"/>
              </a:buClr>
              <a:buSzPts val="1300"/>
              <a:buFont typeface="Calibri"/>
              <a:buChar char="●"/>
            </a:pPr>
            <a:r>
              <a:rPr lang="en" sz="1300" b="1">
                <a:solidFill>
                  <a:srgbClr val="3C78D8"/>
                </a:solidFill>
                <a:latin typeface="Calibri"/>
                <a:ea typeface="Calibri"/>
                <a:cs typeface="Calibri"/>
                <a:sym typeface="Calibri"/>
              </a:rPr>
              <a:t>Bob McGrew, Chief Research Officer</a:t>
            </a:r>
            <a:endParaRPr sz="1300" b="1">
              <a:solidFill>
                <a:srgbClr val="3C78D8"/>
              </a:solidFill>
              <a:latin typeface="Calibri"/>
              <a:ea typeface="Calibri"/>
              <a:cs typeface="Calibri"/>
              <a:sym typeface="Calibri"/>
            </a:endParaRPr>
          </a:p>
          <a:p>
            <a:pPr marL="228600" lvl="0" indent="-139700" algn="l" rtl="0">
              <a:spcBef>
                <a:spcPts val="0"/>
              </a:spcBef>
              <a:spcAft>
                <a:spcPts val="0"/>
              </a:spcAft>
              <a:buClr>
                <a:srgbClr val="3C78D8"/>
              </a:buClr>
              <a:buSzPts val="1300"/>
              <a:buFont typeface="Calibri"/>
              <a:buChar char="●"/>
            </a:pPr>
            <a:r>
              <a:rPr lang="en" sz="1300" b="1">
                <a:solidFill>
                  <a:srgbClr val="3C78D8"/>
                </a:solidFill>
                <a:latin typeface="Calibri"/>
                <a:ea typeface="Calibri"/>
                <a:cs typeface="Calibri"/>
                <a:sym typeface="Calibri"/>
              </a:rPr>
              <a:t>Barret Zoph, VP Research </a:t>
            </a:r>
            <a:endParaRPr sz="1300" b="1">
              <a:solidFill>
                <a:srgbClr val="3C78D8"/>
              </a:solidFill>
              <a:latin typeface="Calibri"/>
              <a:ea typeface="Calibri"/>
              <a:cs typeface="Calibri"/>
              <a:sym typeface="Calibri"/>
            </a:endParaRPr>
          </a:p>
        </p:txBody>
      </p:sp>
      <p:pic>
        <p:nvPicPr>
          <p:cNvPr id="139" name="Google Shape;139;p22"/>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2181800" y="4257275"/>
            <a:ext cx="731420" cy="818700"/>
          </a:xfrm>
          <a:prstGeom prst="rect">
            <a:avLst/>
          </a:prstGeom>
          <a:noFill/>
          <a:ln w="9525" cap="flat" cmpd="sng">
            <a:solidFill>
              <a:srgbClr val="FF0000"/>
            </a:solidFill>
            <a:prstDash val="solid"/>
            <a:round/>
            <a:headEnd type="none" w="sm" len="sm"/>
            <a:tailEnd type="none" w="sm" len="sm"/>
          </a:ln>
        </p:spPr>
      </p:pic>
      <p:pic>
        <p:nvPicPr>
          <p:cNvPr id="140" name="Google Shape;140;p22"/>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2992600" y="4266475"/>
            <a:ext cx="800300" cy="800300"/>
          </a:xfrm>
          <a:prstGeom prst="rect">
            <a:avLst/>
          </a:prstGeom>
          <a:noFill/>
          <a:ln w="9525" cap="flat" cmpd="sng">
            <a:solidFill>
              <a:srgbClr val="FF0000"/>
            </a:solidFill>
            <a:prstDash val="solid"/>
            <a:round/>
            <a:headEnd type="none" w="sm" len="sm"/>
            <a:tailEnd type="none" w="sm" len="sm"/>
          </a:ln>
        </p:spPr>
      </p:pic>
      <p:pic>
        <p:nvPicPr>
          <p:cNvPr id="141" name="Google Shape;141;p22"/>
          <p:cNvPicPr preferRelativeResize="0"/>
          <p:nvPr/>
        </p:nvPicPr>
        <p:blipFill>
          <a:blip r:embed="rId11" cstate="email">
            <a:alphaModFix/>
            <a:extLst>
              <a:ext uri="{28A0092B-C50C-407E-A947-70E740481C1C}">
                <a14:useLocalDpi xmlns:a14="http://schemas.microsoft.com/office/drawing/2010/main"/>
              </a:ext>
            </a:extLst>
          </a:blip>
          <a:stretch>
            <a:fillRect/>
          </a:stretch>
        </p:blipFill>
        <p:spPr>
          <a:xfrm>
            <a:off x="3872267" y="4266475"/>
            <a:ext cx="775858" cy="800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2764</Words>
  <Application>Microsoft Macintosh PowerPoint</Application>
  <PresentationFormat>On-screen Show (16:9)</PresentationFormat>
  <Paragraphs>277</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Calibri</vt:lpstr>
      <vt:lpstr>Arial</vt:lpstr>
      <vt:lpstr>Roboto Mono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2024-09-26T21:42:46Z</dcterms:modified>
</cp:coreProperties>
</file>